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9"/>
  </p:notesMasterIdLst>
  <p:sldIdLst>
    <p:sldId id="290" r:id="rId2"/>
    <p:sldId id="288" r:id="rId3"/>
    <p:sldId id="326" r:id="rId4"/>
    <p:sldId id="327" r:id="rId5"/>
    <p:sldId id="328" r:id="rId6"/>
    <p:sldId id="351"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79" r:id="rId30"/>
    <p:sldId id="380" r:id="rId31"/>
    <p:sldId id="411" r:id="rId32"/>
    <p:sldId id="378" r:id="rId33"/>
    <p:sldId id="383" r:id="rId34"/>
    <p:sldId id="384" r:id="rId35"/>
    <p:sldId id="385" r:id="rId36"/>
    <p:sldId id="386" r:id="rId37"/>
    <p:sldId id="387" r:id="rId38"/>
    <p:sldId id="388" r:id="rId39"/>
    <p:sldId id="389" r:id="rId40"/>
    <p:sldId id="390" r:id="rId41"/>
    <p:sldId id="391" r:id="rId42"/>
    <p:sldId id="396" r:id="rId43"/>
    <p:sldId id="392" r:id="rId44"/>
    <p:sldId id="408" r:id="rId45"/>
    <p:sldId id="409" r:id="rId46"/>
    <p:sldId id="410" r:id="rId47"/>
    <p:sldId id="397" r:id="rId48"/>
    <p:sldId id="398" r:id="rId49"/>
    <p:sldId id="399" r:id="rId50"/>
    <p:sldId id="400" r:id="rId51"/>
    <p:sldId id="401" r:id="rId52"/>
    <p:sldId id="402" r:id="rId53"/>
    <p:sldId id="403" r:id="rId54"/>
    <p:sldId id="412" r:id="rId55"/>
    <p:sldId id="413" r:id="rId56"/>
    <p:sldId id="414" r:id="rId57"/>
    <p:sldId id="407" r:id="rId58"/>
    <p:sldId id="415" r:id="rId59"/>
    <p:sldId id="369" r:id="rId60"/>
    <p:sldId id="370" r:id="rId61"/>
    <p:sldId id="371" r:id="rId62"/>
    <p:sldId id="372" r:id="rId63"/>
    <p:sldId id="373" r:id="rId64"/>
    <p:sldId id="355" r:id="rId65"/>
    <p:sldId id="356" r:id="rId66"/>
    <p:sldId id="374" r:id="rId67"/>
    <p:sldId id="375" r:id="rId68"/>
    <p:sldId id="359" r:id="rId69"/>
    <p:sldId id="360" r:id="rId70"/>
    <p:sldId id="376" r:id="rId71"/>
    <p:sldId id="377" r:id="rId72"/>
    <p:sldId id="416" r:id="rId73"/>
    <p:sldId id="362" r:id="rId74"/>
    <p:sldId id="363" r:id="rId75"/>
    <p:sldId id="364" r:id="rId76"/>
    <p:sldId id="365" r:id="rId77"/>
    <p:sldId id="381" r:id="rId78"/>
    <p:sldId id="382" r:id="rId79"/>
    <p:sldId id="417" r:id="rId80"/>
    <p:sldId id="418" r:id="rId81"/>
    <p:sldId id="419" r:id="rId82"/>
    <p:sldId id="420" r:id="rId83"/>
    <p:sldId id="421" r:id="rId84"/>
    <p:sldId id="422" r:id="rId85"/>
    <p:sldId id="423" r:id="rId86"/>
    <p:sldId id="424" r:id="rId87"/>
    <p:sldId id="425" r:id="rId88"/>
    <p:sldId id="426" r:id="rId89"/>
    <p:sldId id="352" r:id="rId90"/>
    <p:sldId id="353" r:id="rId91"/>
    <p:sldId id="354" r:id="rId92"/>
    <p:sldId id="427" r:id="rId93"/>
    <p:sldId id="428" r:id="rId94"/>
    <p:sldId id="357" r:id="rId95"/>
    <p:sldId id="358" r:id="rId96"/>
    <p:sldId id="429" r:id="rId97"/>
    <p:sldId id="430" r:id="rId98"/>
    <p:sldId id="431" r:id="rId99"/>
    <p:sldId id="432" r:id="rId100"/>
    <p:sldId id="433" r:id="rId101"/>
    <p:sldId id="434" r:id="rId102"/>
    <p:sldId id="366" r:id="rId103"/>
    <p:sldId id="435" r:id="rId104"/>
    <p:sldId id="367" r:id="rId105"/>
    <p:sldId id="368" r:id="rId106"/>
    <p:sldId id="436" r:id="rId107"/>
    <p:sldId id="437" r:id="rId108"/>
    <p:sldId id="438" r:id="rId109"/>
    <p:sldId id="439" r:id="rId110"/>
    <p:sldId id="440" r:id="rId111"/>
    <p:sldId id="441" r:id="rId112"/>
    <p:sldId id="442" r:id="rId113"/>
    <p:sldId id="443" r:id="rId114"/>
    <p:sldId id="444" r:id="rId115"/>
    <p:sldId id="445" r:id="rId116"/>
    <p:sldId id="446" r:id="rId117"/>
    <p:sldId id="447" r:id="rId118"/>
    <p:sldId id="448" r:id="rId119"/>
    <p:sldId id="449" r:id="rId120"/>
    <p:sldId id="450" r:id="rId121"/>
    <p:sldId id="451" r:id="rId122"/>
    <p:sldId id="452" r:id="rId123"/>
    <p:sldId id="453" r:id="rId124"/>
    <p:sldId id="454" r:id="rId125"/>
    <p:sldId id="455" r:id="rId126"/>
    <p:sldId id="361" r:id="rId127"/>
    <p:sldId id="456" r:id="rId128"/>
    <p:sldId id="457" r:id="rId129"/>
    <p:sldId id="458" r:id="rId130"/>
    <p:sldId id="459" r:id="rId131"/>
    <p:sldId id="460" r:id="rId132"/>
    <p:sldId id="461" r:id="rId133"/>
    <p:sldId id="462" r:id="rId134"/>
    <p:sldId id="463" r:id="rId135"/>
    <p:sldId id="464" r:id="rId136"/>
    <p:sldId id="465" r:id="rId137"/>
    <p:sldId id="466" r:id="rId138"/>
    <p:sldId id="467" r:id="rId139"/>
    <p:sldId id="468" r:id="rId140"/>
    <p:sldId id="469" r:id="rId141"/>
    <p:sldId id="470" r:id="rId142"/>
    <p:sldId id="471" r:id="rId143"/>
    <p:sldId id="472" r:id="rId144"/>
    <p:sldId id="473" r:id="rId145"/>
    <p:sldId id="474" r:id="rId146"/>
    <p:sldId id="475" r:id="rId147"/>
    <p:sldId id="476" r:id="rId148"/>
    <p:sldId id="477" r:id="rId149"/>
    <p:sldId id="478" r:id="rId150"/>
    <p:sldId id="479" r:id="rId151"/>
    <p:sldId id="480" r:id="rId152"/>
    <p:sldId id="481" r:id="rId153"/>
    <p:sldId id="482" r:id="rId154"/>
    <p:sldId id="483" r:id="rId155"/>
    <p:sldId id="484" r:id="rId156"/>
    <p:sldId id="485" r:id="rId157"/>
    <p:sldId id="486" r:id="rId158"/>
    <p:sldId id="487" r:id="rId159"/>
    <p:sldId id="488" r:id="rId160"/>
    <p:sldId id="489" r:id="rId161"/>
    <p:sldId id="490" r:id="rId162"/>
    <p:sldId id="491" r:id="rId163"/>
    <p:sldId id="492" r:id="rId164"/>
    <p:sldId id="493" r:id="rId165"/>
    <p:sldId id="494" r:id="rId166"/>
    <p:sldId id="495" r:id="rId167"/>
    <p:sldId id="496" r:id="rId168"/>
    <p:sldId id="497" r:id="rId169"/>
    <p:sldId id="498" r:id="rId170"/>
    <p:sldId id="499" r:id="rId171"/>
    <p:sldId id="500" r:id="rId172"/>
    <p:sldId id="501" r:id="rId173"/>
    <p:sldId id="502" r:id="rId174"/>
    <p:sldId id="503" r:id="rId175"/>
    <p:sldId id="504" r:id="rId176"/>
    <p:sldId id="505" r:id="rId177"/>
    <p:sldId id="506" r:id="rId178"/>
    <p:sldId id="507" r:id="rId179"/>
    <p:sldId id="508" r:id="rId180"/>
    <p:sldId id="509" r:id="rId181"/>
    <p:sldId id="510" r:id="rId182"/>
    <p:sldId id="511" r:id="rId183"/>
    <p:sldId id="512" r:id="rId184"/>
    <p:sldId id="513" r:id="rId185"/>
    <p:sldId id="514" r:id="rId186"/>
    <p:sldId id="515" r:id="rId187"/>
    <p:sldId id="516" r:id="rId188"/>
    <p:sldId id="517" r:id="rId189"/>
    <p:sldId id="518" r:id="rId190"/>
    <p:sldId id="519" r:id="rId191"/>
    <p:sldId id="520" r:id="rId192"/>
    <p:sldId id="521" r:id="rId193"/>
    <p:sldId id="522" r:id="rId194"/>
    <p:sldId id="523" r:id="rId195"/>
    <p:sldId id="524" r:id="rId196"/>
    <p:sldId id="525" r:id="rId197"/>
    <p:sldId id="526" r:id="rId198"/>
    <p:sldId id="527" r:id="rId199"/>
    <p:sldId id="528" r:id="rId200"/>
    <p:sldId id="529" r:id="rId201"/>
    <p:sldId id="530" r:id="rId202"/>
    <p:sldId id="531" r:id="rId203"/>
    <p:sldId id="532" r:id="rId204"/>
    <p:sldId id="533" r:id="rId205"/>
    <p:sldId id="534" r:id="rId206"/>
    <p:sldId id="535" r:id="rId207"/>
    <p:sldId id="536" r:id="rId208"/>
    <p:sldId id="537" r:id="rId209"/>
    <p:sldId id="538" r:id="rId210"/>
    <p:sldId id="539" r:id="rId211"/>
    <p:sldId id="540" r:id="rId212"/>
    <p:sldId id="541" r:id="rId213"/>
    <p:sldId id="542" r:id="rId214"/>
    <p:sldId id="543" r:id="rId215"/>
    <p:sldId id="544" r:id="rId216"/>
    <p:sldId id="545" r:id="rId217"/>
    <p:sldId id="546" r:id="rId218"/>
    <p:sldId id="547" r:id="rId219"/>
    <p:sldId id="548" r:id="rId220"/>
    <p:sldId id="549" r:id="rId221"/>
    <p:sldId id="550" r:id="rId222"/>
    <p:sldId id="551" r:id="rId223"/>
    <p:sldId id="552" r:id="rId224"/>
    <p:sldId id="553" r:id="rId225"/>
    <p:sldId id="554" r:id="rId226"/>
    <p:sldId id="555" r:id="rId227"/>
    <p:sldId id="556" r:id="rId2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13" autoAdjust="0"/>
    <p:restoredTop sz="95297" autoAdjust="0"/>
  </p:normalViewPr>
  <p:slideViewPr>
    <p:cSldViewPr snapToGrid="0" snapToObjects="1">
      <p:cViewPr varScale="1">
        <p:scale>
          <a:sx n="89" d="100"/>
          <a:sy n="89" d="100"/>
        </p:scale>
        <p:origin x="1936" y="160"/>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33"/>
      <c:rotY val="229"/>
      <c:rAngAx val="0"/>
      <c:perspective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dLbls>
            <c:dLbl>
              <c:idx val="0"/>
              <c:layout>
                <c:manualLayout>
                  <c:x val="0.207507412267911"/>
                  <c:y val="0.17570350034317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2C42-0148-82B4-0FF9FB4EF4C4}"/>
                </c:ext>
              </c:extLst>
            </c:dLbl>
            <c:dLbl>
              <c:idx val="1"/>
              <c:layout>
                <c:manualLayout>
                  <c:x val="-0.227846189365218"/>
                  <c:y val="-0.2856554564172960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C42-0148-82B4-0FF9FB4EF4C4}"/>
                </c:ext>
              </c:extLst>
            </c:dLbl>
            <c:dLbl>
              <c:idx val="2"/>
              <c:layout>
                <c:manualLayout>
                  <c:x val="-0.192667930397589"/>
                  <c:y val="-0.1825926426320939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2C42-0148-82B4-0FF9FB4EF4C4}"/>
                </c:ext>
              </c:extLst>
            </c:dLbl>
            <c:dLbl>
              <c:idx val="3"/>
              <c:layout>
                <c:manualLayout>
                  <c:x val="4.0862496354622399E-2"/>
                  <c:y val="-0.28409340733575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C42-0148-82B4-0FF9FB4EF4C4}"/>
                </c:ext>
              </c:extLst>
            </c:dLbl>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Meetings, writing, presenting…</c:v>
                </c:pt>
                <c:pt idx="1">
                  <c:v>Programming</c:v>
                </c:pt>
              </c:strCache>
            </c:strRef>
          </c:cat>
          <c:val>
            <c:numRef>
              <c:f>Sheet1!$B$2:$B$3</c:f>
              <c:numCache>
                <c:formatCode>General</c:formatCode>
                <c:ptCount val="2"/>
                <c:pt idx="0">
                  <c:v>313</c:v>
                </c:pt>
                <c:pt idx="1">
                  <c:v>312</c:v>
                </c:pt>
              </c:numCache>
            </c:numRef>
          </c:val>
          <c:extLst>
            <c:ext xmlns:c16="http://schemas.microsoft.com/office/drawing/2014/chart" uri="{C3380CC4-5D6E-409C-BE32-E72D297353CC}">
              <c16:uniqueId val="{00000004-2C42-0148-82B4-0FF9FB4EF4C4}"/>
            </c:ext>
          </c:extLst>
        </c:ser>
        <c:dLbls>
          <c:showLegendKey val="0"/>
          <c:showVal val="0"/>
          <c:showCatName val="1"/>
          <c:showSerName val="0"/>
          <c:showPercent val="1"/>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33"/>
      <c:rotY val="169"/>
      <c:rAngAx val="0"/>
      <c:perspective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dLbls>
            <c:dLbl>
              <c:idx val="0"/>
              <c:layout>
                <c:manualLayout>
                  <c:x val="0.15658148634198499"/>
                  <c:y val="-0.29375450580688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DE85-5349-BEF0-40B08B81A4DE}"/>
                </c:ext>
              </c:extLst>
            </c:dLbl>
            <c:dLbl>
              <c:idx val="1"/>
              <c:layout>
                <c:manualLayout>
                  <c:x val="0.24206109652960042"/>
                  <c:y val="6.8496911461908033E-2"/>
                </c:manualLayout>
              </c:layout>
              <c:spPr>
                <a:noFill/>
                <a:ln>
                  <a:noFill/>
                </a:ln>
                <a:effectLst/>
              </c:spPr>
              <c:txPr>
                <a:bodyPr wrap="square" lIns="38100" tIns="19050" rIns="38100" bIns="19050" anchor="ctr">
                  <a:noAutofit/>
                </a:bodyPr>
                <a:lstStyle/>
                <a:p>
                  <a:pPr>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2685185185185183"/>
                      <c:h val="0.18393960192175704"/>
                    </c:manualLayout>
                  </c15:layout>
                </c:ext>
                <c:ext xmlns:c16="http://schemas.microsoft.com/office/drawing/2014/chart" uri="{C3380CC4-5D6E-409C-BE32-E72D297353CC}">
                  <c16:uniqueId val="{00000001-DE85-5349-BEF0-40B08B81A4DE}"/>
                </c:ext>
              </c:extLst>
            </c:dLbl>
            <c:dLbl>
              <c:idx val="2"/>
              <c:layout>
                <c:manualLayout>
                  <c:x val="-0.25902595508894699"/>
                  <c:y val="9.5830608682493899E-3"/>
                </c:manualLayout>
              </c:layout>
              <c:tx>
                <c:rich>
                  <a:bodyPr/>
                  <a:lstStyle/>
                  <a:p>
                    <a:r>
                      <a:rPr lang="en-US" dirty="0"/>
                      <a:t>Debugging
50%</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E85-5349-BEF0-40B08B81A4DE}"/>
                </c:ext>
              </c:extLst>
            </c:dLbl>
            <c:dLbl>
              <c:idx val="3"/>
              <c:layout>
                <c:manualLayout>
                  <c:x val="4.0862496354622399E-2"/>
                  <c:y val="-0.28409340733575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85-5349-BEF0-40B08B81A4DE}"/>
                </c:ext>
              </c:extLst>
            </c:dLbl>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Sheet1!$A$2:$A$4</c:f>
              <c:strCache>
                <c:ptCount val="3"/>
                <c:pt idx="0">
                  <c:v>Designing code</c:v>
                </c:pt>
                <c:pt idx="1">
                  <c:v>Writing code</c:v>
                </c:pt>
                <c:pt idx="2">
                  <c:v>Fixing bugs</c:v>
                </c:pt>
              </c:strCache>
            </c:strRef>
          </c:cat>
          <c:val>
            <c:numRef>
              <c:f>Sheet1!$B$2:$B$4</c:f>
              <c:numCache>
                <c:formatCode>General</c:formatCode>
                <c:ptCount val="3"/>
                <c:pt idx="0">
                  <c:v>62</c:v>
                </c:pt>
                <c:pt idx="1">
                  <c:v>94</c:v>
                </c:pt>
                <c:pt idx="2">
                  <c:v>156</c:v>
                </c:pt>
              </c:numCache>
            </c:numRef>
          </c:val>
          <c:extLst>
            <c:ext xmlns:c16="http://schemas.microsoft.com/office/drawing/2014/chart" uri="{C3380CC4-5D6E-409C-BE32-E72D297353CC}">
              <c16:uniqueId val="{00000004-DE85-5349-BEF0-40B08B81A4DE}"/>
            </c:ext>
          </c:extLst>
        </c:ser>
        <c:dLbls>
          <c:showLegendKey val="0"/>
          <c:showVal val="0"/>
          <c:showCatName val="1"/>
          <c:showSerName val="0"/>
          <c:showPercent val="1"/>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B46EAA-3B6D-6F4E-B65D-42C599A8905C}" type="datetimeFigureOut">
              <a:rPr lang="en-US" smtClean="0"/>
              <a:t>10/17/18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8EA4E0-E502-194F-83B3-EC605CCEB36B}" type="slidenum">
              <a:rPr lang="en-US" smtClean="0"/>
              <a:t>‹#›</a:t>
            </a:fld>
            <a:endParaRPr lang="en-US"/>
          </a:p>
        </p:txBody>
      </p:sp>
    </p:spTree>
    <p:extLst>
      <p:ext uri="{BB962C8B-B14F-4D97-AF65-F5344CB8AC3E}">
        <p14:creationId xmlns:p14="http://schemas.microsoft.com/office/powerpoint/2010/main" val="8474198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1555F-F8B5-40C5-AD48-CE1B220BE669}" type="slidenum">
              <a:rPr lang="en-US" smtClean="0"/>
              <a:t>17</a:t>
            </a:fld>
            <a:endParaRPr lang="en-US"/>
          </a:p>
        </p:txBody>
      </p:sp>
    </p:spTree>
    <p:extLst>
      <p:ext uri="{BB962C8B-B14F-4D97-AF65-F5344CB8AC3E}">
        <p14:creationId xmlns:p14="http://schemas.microsoft.com/office/powerpoint/2010/main" val="421272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3F78088E-579E-41FA-B765-5FFE608BC7FB}" type="slidenum">
              <a:rPr lang="en-US" sz="1200">
                <a:solidFill>
                  <a:schemeClr val="tx1"/>
                </a:solidFill>
              </a:rPr>
              <a:pPr eaLnBrk="1" hangingPunct="1"/>
              <a:t>126</a:t>
            </a:fld>
            <a:endParaRPr lang="en-US" sz="1200">
              <a:solidFill>
                <a:schemeClr val="tx1"/>
              </a:solidFill>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13958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895171F6-5333-4787-A4CA-6FC1D3194F8A}" type="slidenum">
              <a:rPr lang="en-US" sz="1200">
                <a:solidFill>
                  <a:schemeClr val="tx1"/>
                </a:solidFill>
              </a:rPr>
              <a:pPr eaLnBrk="1" hangingPunct="1"/>
              <a:t>134</a:t>
            </a:fld>
            <a:endParaRPr lang="en-US" sz="1200">
              <a:solidFill>
                <a:schemeClr val="tx1"/>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3883696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7A3D32FD-EBA3-4245-9229-689906D0FEE7}" type="slidenum">
              <a:rPr lang="en-US" sz="1200">
                <a:solidFill>
                  <a:schemeClr val="tx1"/>
                </a:solidFill>
              </a:rPr>
              <a:pPr eaLnBrk="1" hangingPunct="1"/>
              <a:t>137</a:t>
            </a:fld>
            <a:endParaRPr lang="en-US" sz="1200">
              <a:solidFill>
                <a:schemeClr val="tx1"/>
              </a:solidFill>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1073279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7A3D32FD-EBA3-4245-9229-689906D0FEE7}" type="slidenum">
              <a:rPr lang="en-US" sz="1200">
                <a:solidFill>
                  <a:schemeClr val="tx1"/>
                </a:solidFill>
              </a:rPr>
              <a:pPr eaLnBrk="1" hangingPunct="1"/>
              <a:t>138</a:t>
            </a:fld>
            <a:endParaRPr lang="en-US" sz="1200">
              <a:solidFill>
                <a:schemeClr val="tx1"/>
              </a:solidFill>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136308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200A73F0-9708-492E-9F5E-DF62631BF368}" type="slidenum">
              <a:rPr lang="en-US" sz="1200">
                <a:solidFill>
                  <a:schemeClr val="tx1"/>
                </a:solidFill>
              </a:rPr>
              <a:pPr eaLnBrk="1" hangingPunct="1"/>
              <a:t>33</a:t>
            </a:fld>
            <a:endParaRPr lang="en-US" sz="1200">
              <a:solidFill>
                <a:schemeClr val="tx1"/>
              </a:solidFill>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85722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200A73F0-9708-492E-9F5E-DF62631BF368}" type="slidenum">
              <a:rPr lang="en-US" sz="1200">
                <a:solidFill>
                  <a:schemeClr val="tx1"/>
                </a:solidFill>
              </a:rPr>
              <a:pPr eaLnBrk="1" hangingPunct="1"/>
              <a:t>34</a:t>
            </a:fld>
            <a:endParaRPr lang="en-US" sz="1200">
              <a:solidFill>
                <a:schemeClr val="tx1"/>
              </a:solidFill>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745154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200A73F0-9708-492E-9F5E-DF62631BF368}" type="slidenum">
              <a:rPr lang="en-US" sz="1200">
                <a:solidFill>
                  <a:schemeClr val="tx1"/>
                </a:solidFill>
              </a:rPr>
              <a:pPr eaLnBrk="1" hangingPunct="1"/>
              <a:t>35</a:t>
            </a:fld>
            <a:endParaRPr lang="en-US" sz="1200">
              <a:solidFill>
                <a:schemeClr val="tx1"/>
              </a:solidFill>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62733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6A51F3F7-373C-4A64-AED6-498A9B10792A}" type="slidenum">
              <a:rPr lang="en-US" sz="1200">
                <a:solidFill>
                  <a:schemeClr val="tx1"/>
                </a:solidFill>
              </a:rPr>
              <a:pPr eaLnBrk="1" hangingPunct="1"/>
              <a:t>36</a:t>
            </a:fld>
            <a:endParaRPr lang="en-US" sz="1200">
              <a:solidFill>
                <a:schemeClr val="tx1"/>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680039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6A51F3F7-373C-4A64-AED6-498A9B10792A}" type="slidenum">
              <a:rPr lang="en-US" sz="1200">
                <a:solidFill>
                  <a:schemeClr val="tx1"/>
                </a:solidFill>
              </a:rPr>
              <a:pPr eaLnBrk="1" hangingPunct="1"/>
              <a:t>37</a:t>
            </a:fld>
            <a:endParaRPr lang="en-US" sz="1200">
              <a:solidFill>
                <a:schemeClr val="tx1"/>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539416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6A51F3F7-373C-4A64-AED6-498A9B10792A}" type="slidenum">
              <a:rPr lang="en-US" sz="1200">
                <a:solidFill>
                  <a:schemeClr val="tx1"/>
                </a:solidFill>
              </a:rPr>
              <a:pPr eaLnBrk="1" hangingPunct="1"/>
              <a:t>38</a:t>
            </a:fld>
            <a:endParaRPr lang="en-US" sz="1200">
              <a:solidFill>
                <a:schemeClr val="tx1"/>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321291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6A51F3F7-373C-4A64-AED6-498A9B10792A}" type="slidenum">
              <a:rPr lang="en-US" sz="1200">
                <a:solidFill>
                  <a:schemeClr val="tx1"/>
                </a:solidFill>
              </a:rPr>
              <a:pPr eaLnBrk="1" hangingPunct="1"/>
              <a:t>39</a:t>
            </a:fld>
            <a:endParaRPr lang="en-US" sz="1200">
              <a:solidFill>
                <a:schemeClr val="tx1"/>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55111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itchFamily="18" charset="0"/>
                <a:ea typeface="ＭＳ Ｐゴシック" pitchFamily="34" charset="-128"/>
              </a:defRPr>
            </a:lvl1pPr>
            <a:lvl2pPr marL="37931725" indent="-37474525" eaLnBrk="0" hangingPunct="0">
              <a:defRPr sz="2000">
                <a:solidFill>
                  <a:srgbClr val="FFFFFF"/>
                </a:solidFill>
                <a:latin typeface="Times New Roman" pitchFamily="18" charset="0"/>
                <a:ea typeface="ＭＳ Ｐゴシック" pitchFamily="34" charset="-128"/>
              </a:defRPr>
            </a:lvl2pPr>
            <a:lvl3pPr eaLnBrk="0" hangingPunct="0">
              <a:defRPr sz="2000">
                <a:solidFill>
                  <a:srgbClr val="FFFFFF"/>
                </a:solidFill>
                <a:latin typeface="Times New Roman" pitchFamily="18" charset="0"/>
                <a:ea typeface="ＭＳ Ｐゴシック" pitchFamily="34" charset="-128"/>
              </a:defRPr>
            </a:lvl3pPr>
            <a:lvl4pPr eaLnBrk="0" hangingPunct="0">
              <a:defRPr sz="2000">
                <a:solidFill>
                  <a:srgbClr val="FFFFFF"/>
                </a:solidFill>
                <a:latin typeface="Times New Roman" pitchFamily="18" charset="0"/>
                <a:ea typeface="ＭＳ Ｐゴシック" pitchFamily="34" charset="-128"/>
              </a:defRPr>
            </a:lvl4pPr>
            <a:lvl5pPr eaLnBrk="0" hangingPunct="0">
              <a:defRPr sz="2000">
                <a:solidFill>
                  <a:srgbClr val="FFFFFF"/>
                </a:solidFill>
                <a:latin typeface="Times New Roman" pitchFamily="18" charset="0"/>
                <a:ea typeface="ＭＳ Ｐゴシック" pitchFamily="34" charset="-128"/>
              </a:defRPr>
            </a:lvl5pPr>
            <a:lvl6pPr marL="457200" eaLnBrk="0" fontAlgn="base" hangingPunct="0">
              <a:spcBef>
                <a:spcPct val="0"/>
              </a:spcBef>
              <a:spcAft>
                <a:spcPct val="0"/>
              </a:spcAft>
              <a:defRPr sz="2000">
                <a:solidFill>
                  <a:srgbClr val="FFFFFF"/>
                </a:solidFill>
                <a:latin typeface="Times New Roman" pitchFamily="18" charset="0"/>
                <a:ea typeface="ＭＳ Ｐゴシック" pitchFamily="34" charset="-128"/>
              </a:defRPr>
            </a:lvl6pPr>
            <a:lvl7pPr marL="914400" eaLnBrk="0" fontAlgn="base" hangingPunct="0">
              <a:spcBef>
                <a:spcPct val="0"/>
              </a:spcBef>
              <a:spcAft>
                <a:spcPct val="0"/>
              </a:spcAft>
              <a:defRPr sz="2000">
                <a:solidFill>
                  <a:srgbClr val="FFFFFF"/>
                </a:solidFill>
                <a:latin typeface="Times New Roman" pitchFamily="18" charset="0"/>
                <a:ea typeface="ＭＳ Ｐゴシック" pitchFamily="34" charset="-128"/>
              </a:defRPr>
            </a:lvl7pPr>
            <a:lvl8pPr marL="1371600" eaLnBrk="0" fontAlgn="base" hangingPunct="0">
              <a:spcBef>
                <a:spcPct val="0"/>
              </a:spcBef>
              <a:spcAft>
                <a:spcPct val="0"/>
              </a:spcAft>
              <a:defRPr sz="2000">
                <a:solidFill>
                  <a:srgbClr val="FFFFFF"/>
                </a:solidFill>
                <a:latin typeface="Times New Roman" pitchFamily="18" charset="0"/>
                <a:ea typeface="ＭＳ Ｐゴシック" pitchFamily="34" charset="-128"/>
              </a:defRPr>
            </a:lvl8pPr>
            <a:lvl9pPr marL="1828800" eaLnBrk="0" fontAlgn="base" hangingPunct="0">
              <a:spcBef>
                <a:spcPct val="0"/>
              </a:spcBef>
              <a:spcAft>
                <a:spcPct val="0"/>
              </a:spcAft>
              <a:defRPr sz="2000">
                <a:solidFill>
                  <a:srgbClr val="FFFFFF"/>
                </a:solidFill>
                <a:latin typeface="Times New Roman" pitchFamily="18" charset="0"/>
                <a:ea typeface="ＭＳ Ｐゴシック" pitchFamily="34" charset="-128"/>
              </a:defRPr>
            </a:lvl9pPr>
          </a:lstStyle>
          <a:p>
            <a:pPr eaLnBrk="1" hangingPunct="1"/>
            <a:fld id="{99C3E194-84F4-497B-A2D8-C328D946F912}" type="slidenum">
              <a:rPr lang="en-US" sz="1200">
                <a:solidFill>
                  <a:schemeClr val="tx1"/>
                </a:solidFill>
              </a:rPr>
              <a:pPr eaLnBrk="1" hangingPunct="1"/>
              <a:t>40</a:t>
            </a:fld>
            <a:endParaRPr lang="en-US" sz="1200">
              <a:solidFill>
                <a:schemeClr val="tx1"/>
              </a:solidFill>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71845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92CD6C-6F82-5D4B-8A84-CF166E349019}"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4290415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3702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92CD6C-6F82-5D4B-8A84-CF166E349019}" type="datetimeFigureOut">
              <a:rPr lang="en-US" smtClean="0"/>
              <a:t>10/17/18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771753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92CD6C-6F82-5D4B-8A84-CF166E349019}" type="datetimeFigureOut">
              <a:rPr lang="en-US" smtClean="0"/>
              <a:t>10/17/18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218363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92CD6C-6F82-5D4B-8A84-CF166E349019}" type="datetimeFigureOut">
              <a:rPr lang="en-US" smtClean="0"/>
              <a:t>10/17/18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631737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2CD6C-6F82-5D4B-8A84-CF166E349019}"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349172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2CD6C-6F82-5D4B-8A84-CF166E349019}"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466799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de Only">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0" y="0"/>
            <a:ext cx="9144000" cy="1447800"/>
          </a:xfrm>
          <a:prstGeom prst="rect">
            <a:avLst/>
          </a:prstGeom>
          <a:solidFill>
            <a:srgbClr val="00009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6D9610AF-C20C-4E41-8441-123C9F75F55A}"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865B08-0F37-450F-AF48-64C5F483915F}" type="slidenum">
              <a:rPr lang="en-US" smtClean="0"/>
              <a:t>‹#›</a:t>
            </a:fld>
            <a:endParaRPr lang="en-US"/>
          </a:p>
        </p:txBody>
      </p:sp>
      <p:sp>
        <p:nvSpPr>
          <p:cNvPr id="7" name="Table Placeholder 6"/>
          <p:cNvSpPr>
            <a:spLocks noGrp="1"/>
          </p:cNvSpPr>
          <p:nvPr>
            <p:ph type="tbl" sz="quarter" idx="13"/>
          </p:nvPr>
        </p:nvSpPr>
        <p:spPr>
          <a:xfrm>
            <a:off x="457200" y="1828800"/>
            <a:ext cx="8229600" cy="4495800"/>
          </a:xfrm>
        </p:spPr>
        <p:txBody>
          <a:bodyPr/>
          <a:lstStyle/>
          <a:p>
            <a:endParaRPr lang="en-US"/>
          </a:p>
        </p:txBody>
      </p:sp>
    </p:spTree>
    <p:extLst>
      <p:ext uri="{BB962C8B-B14F-4D97-AF65-F5344CB8AC3E}">
        <p14:creationId xmlns:p14="http://schemas.microsoft.com/office/powerpoint/2010/main" val="146462434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111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246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284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Group Wo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096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oup Work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07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i="0" cap="all">
                <a:solidFill>
                  <a:schemeClr val="bg1">
                    <a:lumMod val="85000"/>
                  </a:schemeClr>
                </a:solidFill>
                <a:latin typeface="Calibri"/>
                <a:cs typeface="Calibri"/>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92CD6C-6F82-5D4B-8A84-CF166E349019}"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082526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92CD6C-6F82-5D4B-8A84-CF166E349019}" type="datetimeFigureOut">
              <a:rPr lang="en-US" smtClean="0"/>
              <a:t>10/17/18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43664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92CD6C-6F82-5D4B-8A84-CF166E349019}" type="datetimeFigureOut">
              <a:rPr lang="en-US" smtClean="0"/>
              <a:t>10/17/18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42321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864278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92CD6C-6F82-5D4B-8A84-CF166E349019}" type="datetimeFigureOut">
              <a:rPr lang="en-US" smtClean="0"/>
              <a:t>10/17/18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7F57F-4D20-4849-877F-87182ADBF888}" type="slidenum">
              <a:rPr lang="en-US" smtClean="0"/>
              <a:t>‹#›</a:t>
            </a:fld>
            <a:endParaRPr lang="en-US"/>
          </a:p>
        </p:txBody>
      </p:sp>
    </p:spTree>
    <p:extLst>
      <p:ext uri="{BB962C8B-B14F-4D97-AF65-F5344CB8AC3E}">
        <p14:creationId xmlns:p14="http://schemas.microsoft.com/office/powerpoint/2010/main" val="3847471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62" r:id="rId5"/>
    <p:sldLayoutId id="2147483651" r:id="rId6"/>
    <p:sldLayoutId id="2147483652" r:id="rId7"/>
    <p:sldLayoutId id="2147483653" r:id="rId8"/>
    <p:sldLayoutId id="2147483654" r:id="rId9"/>
    <p:sldLayoutId id="2147483663" r:id="rId10"/>
    <p:sldLayoutId id="2147483655" r:id="rId11"/>
    <p:sldLayoutId id="2147483656" r:id="rId12"/>
    <p:sldLayoutId id="2147483657" r:id="rId13"/>
    <p:sldLayoutId id="2147483658" r:id="rId14"/>
    <p:sldLayoutId id="2147483659" r:id="rId15"/>
    <p:sldLayoutId id="2147483664" r:id="rId16"/>
  </p:sldLayoutIdLst>
  <p:txStyles>
    <p:titleStyle>
      <a:lvl1pPr algn="ctr" defTabSz="457200" rtl="0" eaLnBrk="1" latinLnBrk="0" hangingPunct="1">
        <a:spcBef>
          <a:spcPct val="0"/>
        </a:spcBef>
        <a:buNone/>
        <a:defRPr sz="4400" kern="1200">
          <a:solidFill>
            <a:schemeClr val="tx1"/>
          </a:solidFill>
          <a:latin typeface="Cambria"/>
          <a:ea typeface="+mj-ea"/>
          <a:cs typeface="Cambr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mbria"/>
          <a:ea typeface="+mn-ea"/>
          <a:cs typeface="Cambri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www.eightforums.com/tutorials/30434-file-name-extensions-hide-show-windows-8-a.html" TargetMode="External"/><Relationship Id="rId2" Type="http://schemas.openxmlformats.org/officeDocument/2006/relationships/hyperlink" Target="http://www.file-extensions.org/article/show-and-hide-file-extensions-in-windows-10" TargetMode="External"/><Relationship Id="rId1" Type="http://schemas.openxmlformats.org/officeDocument/2006/relationships/slideLayout" Target="../slideLayouts/slideLayout2.xml"/><Relationship Id="rId6" Type="http://schemas.openxmlformats.org/officeDocument/2006/relationships/hyperlink" Target="http://support.apple.com/kb/PH10845" TargetMode="External"/><Relationship Id="rId5" Type="http://schemas.openxmlformats.org/officeDocument/2006/relationships/hyperlink" Target="http://osxdaily.com/2012/01/13/show-filename-extensions-in-mac-os-x/" TargetMode="External"/><Relationship Id="rId4" Type="http://schemas.openxmlformats.org/officeDocument/2006/relationships/hyperlink" Target="http://windows.microsoft.com/en-us/windows/show-hide-file-name-extension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9</a:t>
            </a:r>
          </a:p>
        </p:txBody>
      </p:sp>
    </p:spTree>
    <p:extLst>
      <p:ext uri="{BB962C8B-B14F-4D97-AF65-F5344CB8AC3E}">
        <p14:creationId xmlns:p14="http://schemas.microsoft.com/office/powerpoint/2010/main" val="2160707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Dasher3 (Group Work) *</a:t>
            </a:r>
          </a:p>
        </p:txBody>
      </p:sp>
      <p:sp>
        <p:nvSpPr>
          <p:cNvPr id="3" name="Content Placeholder 2"/>
          <p:cNvSpPr>
            <a:spLocks noGrp="1"/>
          </p:cNvSpPr>
          <p:nvPr>
            <p:ph idx="1"/>
          </p:nvPr>
        </p:nvSpPr>
        <p:spPr>
          <a:xfrm>
            <a:off x="457200" y="1701800"/>
            <a:ext cx="8229600" cy="4984983"/>
          </a:xfrm>
        </p:spPr>
        <p:txBody>
          <a:bodyPr>
            <a:normAutofit/>
          </a:bodyPr>
          <a:lstStyle/>
          <a:p>
            <a:pPr marL="0" indent="0">
              <a:buNone/>
            </a:pPr>
            <a:r>
              <a:rPr lang="en-US" sz="3000" b="1" dirty="0"/>
              <a:t>Alter the </a:t>
            </a:r>
            <a:r>
              <a:rPr lang="en-US" sz="3000" b="1" i="1" dirty="0"/>
              <a:t>dasher2</a:t>
            </a:r>
            <a:r>
              <a:rPr lang="en-US" sz="3000" b="1" dirty="0"/>
              <a:t> function so that the total line length is an argument to the function. </a:t>
            </a:r>
            <a:endParaRPr lang="en-US" sz="3000" dirty="0"/>
          </a:p>
          <a:p>
            <a:pPr marL="0" indent="0">
              <a:buNone/>
            </a:pPr>
            <a:r>
              <a:rPr lang="en-US" sz="3000" dirty="0"/>
              <a:t>Give this argument a default value of 20. </a:t>
            </a:r>
          </a:p>
          <a:p>
            <a:pPr marL="0" indent="0" algn="ctr">
              <a:buNone/>
            </a:pPr>
            <a:r>
              <a:rPr lang="en-US" sz="2200" i="1" dirty="0">
                <a:solidFill>
                  <a:srgbClr val="0070C0"/>
                </a:solidFill>
              </a:rPr>
              <a:t>TIP: This does not involve changing much code! </a:t>
            </a:r>
            <a:r>
              <a:rPr lang="en-US" sz="2200" dirty="0">
                <a:solidFill>
                  <a:srgbClr val="0070C0"/>
                </a:solidFill>
              </a:rPr>
              <a:t>Where did you use the number 20? Change it to the new argument.</a:t>
            </a:r>
          </a:p>
          <a:p>
            <a:pPr marL="118872" indent="0">
              <a:buNone/>
            </a:pPr>
            <a:endParaRPr lang="en-US" sz="2400" dirty="0"/>
          </a:p>
        </p:txBody>
      </p:sp>
      <p:pic>
        <p:nvPicPr>
          <p:cNvPr id="6" name="Picture 5"/>
          <p:cNvPicPr>
            <a:picLocks noChangeAspect="1"/>
          </p:cNvPicPr>
          <p:nvPr/>
        </p:nvPicPr>
        <p:blipFill>
          <a:blip r:embed="rId2"/>
          <a:stretch>
            <a:fillRect/>
          </a:stretch>
        </p:blipFill>
        <p:spPr>
          <a:xfrm>
            <a:off x="297611" y="4318688"/>
            <a:ext cx="3762375" cy="1809750"/>
          </a:xfrm>
          <a:prstGeom prst="rect">
            <a:avLst/>
          </a:prstGeom>
        </p:spPr>
      </p:pic>
      <p:pic>
        <p:nvPicPr>
          <p:cNvPr id="7" name="Picture 6"/>
          <p:cNvPicPr>
            <a:picLocks noChangeAspect="1"/>
          </p:cNvPicPr>
          <p:nvPr/>
        </p:nvPicPr>
        <p:blipFill>
          <a:blip r:embed="rId3"/>
          <a:stretch>
            <a:fillRect/>
          </a:stretch>
        </p:blipFill>
        <p:spPr>
          <a:xfrm>
            <a:off x="5479211" y="4329574"/>
            <a:ext cx="3419475" cy="1771650"/>
          </a:xfrm>
          <a:prstGeom prst="rect">
            <a:avLst/>
          </a:prstGeom>
        </p:spPr>
      </p:pic>
      <p:cxnSp>
        <p:nvCxnSpPr>
          <p:cNvPr id="8" name="Straight Arrow Connector 7"/>
          <p:cNvCxnSpPr>
            <a:stCxn id="6" idx="3"/>
            <a:endCxn id="7" idx="1"/>
          </p:cNvCxnSpPr>
          <p:nvPr/>
        </p:nvCxnSpPr>
        <p:spPr>
          <a:xfrm flipV="1">
            <a:off x="4059986" y="5215399"/>
            <a:ext cx="1419225" cy="8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9107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Sum (Algorithm)</a:t>
            </a:r>
          </a:p>
        </p:txBody>
      </p:sp>
      <p:sp>
        <p:nvSpPr>
          <p:cNvPr id="3" name="Content Placeholder 2"/>
          <p:cNvSpPr>
            <a:spLocks noGrp="1"/>
          </p:cNvSpPr>
          <p:nvPr>
            <p:ph idx="1"/>
          </p:nvPr>
        </p:nvSpPr>
        <p:spPr/>
        <p:txBody>
          <a:bodyPr>
            <a:normAutofit fontScale="92500" lnSpcReduction="10000"/>
          </a:bodyPr>
          <a:lstStyle/>
          <a:p>
            <a:pPr>
              <a:buNone/>
            </a:pPr>
            <a:r>
              <a:rPr lang="en-US" b="1" dirty="0">
                <a:solidFill>
                  <a:schemeClr val="accent1">
                    <a:lumMod val="75000"/>
                  </a:schemeClr>
                </a:solidFill>
              </a:rPr>
              <a:t>Open the file “numbers.txt” in read mode</a:t>
            </a:r>
          </a:p>
          <a:p>
            <a:pPr>
              <a:buNone/>
            </a:pPr>
            <a:r>
              <a:rPr lang="en-US" b="1" dirty="0">
                <a:solidFill>
                  <a:schemeClr val="accent1">
                    <a:lumMod val="75000"/>
                  </a:schemeClr>
                </a:solidFill>
              </a:rPr>
              <a:t>Read in the lines as a list</a:t>
            </a:r>
          </a:p>
          <a:p>
            <a:pPr>
              <a:buNone/>
            </a:pPr>
            <a:r>
              <a:rPr lang="en-US" b="1" dirty="0">
                <a:solidFill>
                  <a:schemeClr val="accent1">
                    <a:lumMod val="75000"/>
                  </a:schemeClr>
                </a:solidFill>
              </a:rPr>
              <a:t>Close the file</a:t>
            </a:r>
          </a:p>
          <a:p>
            <a:pPr>
              <a:buNone/>
            </a:pPr>
            <a:endParaRPr lang="en-US" b="1" dirty="0">
              <a:solidFill>
                <a:schemeClr val="accent1">
                  <a:lumMod val="75000"/>
                </a:schemeClr>
              </a:solidFill>
            </a:endParaRPr>
          </a:p>
          <a:p>
            <a:pPr>
              <a:buNone/>
            </a:pPr>
            <a:r>
              <a:rPr lang="en-US" b="1" dirty="0">
                <a:solidFill>
                  <a:schemeClr val="accent1">
                    <a:lumMod val="75000"/>
                  </a:schemeClr>
                </a:solidFill>
              </a:rPr>
              <a:t>Start a count at 0</a:t>
            </a:r>
          </a:p>
          <a:p>
            <a:pPr>
              <a:buNone/>
            </a:pPr>
            <a:r>
              <a:rPr lang="en-US" b="1" dirty="0">
                <a:solidFill>
                  <a:schemeClr val="accent1">
                    <a:lumMod val="75000"/>
                  </a:schemeClr>
                </a:solidFill>
              </a:rPr>
              <a:t>Walk through each of the lines</a:t>
            </a:r>
          </a:p>
          <a:p>
            <a:pPr>
              <a:buNone/>
            </a:pPr>
            <a:r>
              <a:rPr lang="en-US" b="1" dirty="0">
                <a:solidFill>
                  <a:schemeClr val="accent1">
                    <a:lumMod val="75000"/>
                  </a:schemeClr>
                </a:solidFill>
              </a:rPr>
              <a:t>    Convert the line to an integer and add it to the count</a:t>
            </a:r>
          </a:p>
          <a:p>
            <a:pPr>
              <a:buNone/>
            </a:pPr>
            <a:endParaRPr lang="en-US" b="1" dirty="0">
              <a:solidFill>
                <a:schemeClr val="accent1">
                  <a:lumMod val="75000"/>
                </a:schemeClr>
              </a:solidFill>
            </a:endParaRPr>
          </a:p>
          <a:p>
            <a:pPr>
              <a:buNone/>
            </a:pPr>
            <a:r>
              <a:rPr lang="en-US" b="1" dirty="0">
                <a:solidFill>
                  <a:schemeClr val="accent1">
                    <a:lumMod val="75000"/>
                  </a:schemeClr>
                </a:solidFill>
              </a:rPr>
              <a:t>Print out the final count</a:t>
            </a:r>
            <a:endParaRPr lang="en-US" dirty="0">
              <a:solidFill>
                <a:schemeClr val="accent1">
                  <a:lumMod val="75000"/>
                </a:schemeClr>
              </a:solidFill>
            </a:endParaRPr>
          </a:p>
        </p:txBody>
      </p:sp>
      <p:pic>
        <p:nvPicPr>
          <p:cNvPr id="4" name="Picture 2"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762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Sum (Solution 1)</a:t>
            </a:r>
          </a:p>
        </p:txBody>
      </p:sp>
      <p:pic>
        <p:nvPicPr>
          <p:cNvPr id="5" name="Picture 4"/>
          <p:cNvPicPr>
            <a:picLocks noChangeAspect="1"/>
          </p:cNvPicPr>
          <p:nvPr/>
        </p:nvPicPr>
        <p:blipFill>
          <a:blip r:embed="rId2"/>
          <a:stretch>
            <a:fillRect/>
          </a:stretch>
        </p:blipFill>
        <p:spPr>
          <a:xfrm>
            <a:off x="1286054" y="1795732"/>
            <a:ext cx="6571891" cy="4297542"/>
          </a:xfrm>
          <a:prstGeom prst="rect">
            <a:avLst/>
          </a:prstGeom>
        </p:spPr>
      </p:pic>
      <p:pic>
        <p:nvPicPr>
          <p:cNvPr id="4" name="Picture 2"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185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Sum (Solution 2)</a:t>
            </a:r>
          </a:p>
        </p:txBody>
      </p:sp>
      <p:pic>
        <p:nvPicPr>
          <p:cNvPr id="3" name="Picture 2"/>
          <p:cNvPicPr>
            <a:picLocks noChangeAspect="1"/>
          </p:cNvPicPr>
          <p:nvPr/>
        </p:nvPicPr>
        <p:blipFill>
          <a:blip r:embed="rId2"/>
          <a:stretch>
            <a:fillRect/>
          </a:stretch>
        </p:blipFill>
        <p:spPr>
          <a:xfrm>
            <a:off x="1574320" y="1925128"/>
            <a:ext cx="5995359" cy="3920532"/>
          </a:xfrm>
          <a:prstGeom prst="rect">
            <a:avLst/>
          </a:prstGeom>
        </p:spPr>
      </p:pic>
      <p:pic>
        <p:nvPicPr>
          <p:cNvPr id="4" name="Picture 2"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2462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a:t>
            </a:r>
          </a:p>
        </p:txBody>
      </p:sp>
      <p:sp>
        <p:nvSpPr>
          <p:cNvPr id="3" name="Content Placeholder 2"/>
          <p:cNvSpPr>
            <a:spLocks noGrp="1"/>
          </p:cNvSpPr>
          <p:nvPr>
            <p:ph idx="1"/>
          </p:nvPr>
        </p:nvSpPr>
        <p:spPr>
          <a:xfrm>
            <a:off x="457200" y="1721750"/>
            <a:ext cx="8229600" cy="4989937"/>
          </a:xfrm>
        </p:spPr>
        <p:txBody>
          <a:bodyPr>
            <a:normAutofit lnSpcReduction="10000"/>
          </a:bodyPr>
          <a:lstStyle/>
          <a:p>
            <a:pPr marL="0" indent="0">
              <a:buNone/>
            </a:pPr>
            <a:r>
              <a:rPr lang="en-US" dirty="0"/>
              <a:t>This is an alternate way to interact with a file: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The </a:t>
            </a:r>
            <a:r>
              <a:rPr lang="en-US" b="1" dirty="0">
                <a:solidFill>
                  <a:srgbClr val="002060"/>
                </a:solidFill>
                <a:latin typeface="Calibri" panose="020F0502020204030204" pitchFamily="34" charset="0"/>
              </a:rPr>
              <a:t>with</a:t>
            </a:r>
            <a:r>
              <a:rPr lang="en-US" dirty="0">
                <a:solidFill>
                  <a:srgbClr val="002060"/>
                </a:solidFill>
              </a:rPr>
              <a:t> </a:t>
            </a:r>
            <a:r>
              <a:rPr lang="en-US" dirty="0"/>
              <a:t>keyword creates a code block. </a:t>
            </a:r>
            <a:br>
              <a:rPr lang="en-US" dirty="0"/>
            </a:br>
            <a:r>
              <a:rPr lang="en-US" dirty="0"/>
              <a:t>After that code block finishes, the file is automatically closed!</a:t>
            </a:r>
          </a:p>
          <a:p>
            <a:pPr>
              <a:buNone/>
            </a:pPr>
            <a:endParaRPr lang="en-US" dirty="0"/>
          </a:p>
          <a:p>
            <a:endParaRPr lang="en-US" dirty="0"/>
          </a:p>
        </p:txBody>
      </p:sp>
      <p:pic>
        <p:nvPicPr>
          <p:cNvPr id="4" name="Picture 3"/>
          <p:cNvPicPr>
            <a:picLocks noChangeAspect="1"/>
          </p:cNvPicPr>
          <p:nvPr/>
        </p:nvPicPr>
        <p:blipFill>
          <a:blip r:embed="rId2"/>
          <a:stretch>
            <a:fillRect/>
          </a:stretch>
        </p:blipFill>
        <p:spPr>
          <a:xfrm>
            <a:off x="1859711" y="2463021"/>
            <a:ext cx="5562600" cy="2190750"/>
          </a:xfrm>
          <a:prstGeom prst="rect">
            <a:avLst/>
          </a:prstGeom>
        </p:spPr>
      </p:pic>
    </p:spTree>
    <p:extLst>
      <p:ext uri="{BB962C8B-B14F-4D97-AF65-F5344CB8AC3E}">
        <p14:creationId xmlns:p14="http://schemas.microsoft.com/office/powerpoint/2010/main" val="14190266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a File</a:t>
            </a:r>
          </a:p>
        </p:txBody>
      </p:sp>
      <p:sp>
        <p:nvSpPr>
          <p:cNvPr id="3" name="Content Placeholder 2"/>
          <p:cNvSpPr>
            <a:spLocks noGrp="1"/>
          </p:cNvSpPr>
          <p:nvPr>
            <p:ph idx="1"/>
          </p:nvPr>
        </p:nvSpPr>
        <p:spPr>
          <a:xfrm>
            <a:off x="457200" y="1709539"/>
            <a:ext cx="8229600" cy="4884398"/>
          </a:xfrm>
        </p:spPr>
        <p:txBody>
          <a:bodyPr>
            <a:normAutofit/>
          </a:bodyPr>
          <a:lstStyle/>
          <a:p>
            <a:pPr>
              <a:buNone/>
            </a:pPr>
            <a:r>
              <a:rPr lang="en-US" b="1" dirty="0" err="1">
                <a:solidFill>
                  <a:schemeClr val="accent2"/>
                </a:solidFill>
                <a:latin typeface="Calibri"/>
                <a:cs typeface="Calibri"/>
              </a:rPr>
              <a:t>text_file</a:t>
            </a:r>
            <a:r>
              <a:rPr lang="en-US" b="1" dirty="0">
                <a:latin typeface="Calibri"/>
                <a:cs typeface="Calibri"/>
              </a:rPr>
              <a:t> = </a:t>
            </a:r>
            <a:r>
              <a:rPr lang="en-US" b="1" dirty="0">
                <a:solidFill>
                  <a:srgbClr val="3366FF"/>
                </a:solidFill>
                <a:latin typeface="Calibri"/>
                <a:cs typeface="Calibri"/>
              </a:rPr>
              <a:t>open("</a:t>
            </a:r>
            <a:r>
              <a:rPr lang="en-US" b="1" dirty="0">
                <a:solidFill>
                  <a:schemeClr val="accent5"/>
                </a:solidFill>
                <a:latin typeface="Calibri"/>
                <a:cs typeface="Calibri"/>
              </a:rPr>
              <a:t>write_it.txt</a:t>
            </a:r>
            <a:r>
              <a:rPr lang="en-US" b="1" dirty="0">
                <a:solidFill>
                  <a:srgbClr val="3366FF"/>
                </a:solidFill>
                <a:latin typeface="Calibri"/>
                <a:cs typeface="Calibri"/>
              </a:rPr>
              <a:t>", "</a:t>
            </a:r>
            <a:r>
              <a:rPr lang="en-US" b="1" dirty="0">
                <a:solidFill>
                  <a:srgbClr val="FF0000"/>
                </a:solidFill>
                <a:latin typeface="Calibri"/>
                <a:cs typeface="Calibri"/>
              </a:rPr>
              <a:t>w</a:t>
            </a:r>
            <a:r>
              <a:rPr lang="en-US" b="1" dirty="0">
                <a:solidFill>
                  <a:srgbClr val="3366FF"/>
                </a:solidFill>
                <a:latin typeface="Calibri"/>
                <a:cs typeface="Calibri"/>
              </a:rPr>
              <a:t>")</a:t>
            </a:r>
          </a:p>
          <a:p>
            <a:pPr>
              <a:buNone/>
            </a:pPr>
            <a:endParaRPr lang="en-US" dirty="0"/>
          </a:p>
          <a:p>
            <a:pPr>
              <a:lnSpc>
                <a:spcPct val="110000"/>
              </a:lnSpc>
            </a:pPr>
            <a:r>
              <a:rPr lang="en-US" sz="2800" dirty="0"/>
              <a:t>“</a:t>
            </a:r>
            <a:r>
              <a:rPr lang="en-US" sz="2800" b="1" dirty="0">
                <a:solidFill>
                  <a:srgbClr val="FF0000"/>
                </a:solidFill>
              </a:rPr>
              <a:t>w</a:t>
            </a:r>
            <a:r>
              <a:rPr lang="en-US" sz="2800" dirty="0"/>
              <a:t>” is write mode. This allows us to create files!</a:t>
            </a:r>
          </a:p>
          <a:p>
            <a:r>
              <a:rPr lang="en-US" sz="2800" dirty="0"/>
              <a:t>The file </a:t>
            </a:r>
            <a:r>
              <a:rPr lang="en-US" sz="2800" b="1" dirty="0">
                <a:solidFill>
                  <a:schemeClr val="accent5"/>
                </a:solidFill>
              </a:rPr>
              <a:t>write_it.txt</a:t>
            </a:r>
            <a:r>
              <a:rPr lang="en-US" sz="2800" dirty="0"/>
              <a:t> springs into existence as an empty text file.</a:t>
            </a:r>
          </a:p>
          <a:p>
            <a:r>
              <a:rPr lang="en-US" sz="2800" dirty="0"/>
              <a:t>If the file </a:t>
            </a:r>
            <a:r>
              <a:rPr lang="en-US" sz="2800" b="1" dirty="0">
                <a:solidFill>
                  <a:srgbClr val="55992B"/>
                </a:solidFill>
              </a:rPr>
              <a:t>write_it.txt</a:t>
            </a:r>
            <a:r>
              <a:rPr lang="en-US" sz="2800" dirty="0"/>
              <a:t> had already existed, </a:t>
            </a:r>
            <a:br>
              <a:rPr lang="en-US" sz="2800" dirty="0"/>
            </a:br>
            <a:r>
              <a:rPr lang="en-US" sz="2800" dirty="0"/>
              <a:t>it would have been </a:t>
            </a:r>
            <a:r>
              <a:rPr lang="en-US" sz="2800" b="1" dirty="0"/>
              <a:t>replaced</a:t>
            </a:r>
            <a:r>
              <a:rPr lang="en-US" sz="2800" dirty="0"/>
              <a:t> with a brand‐new, empty file and all of its original contents would have been </a:t>
            </a:r>
            <a:r>
              <a:rPr lang="en-US" sz="2800" b="1" dirty="0">
                <a:solidFill>
                  <a:srgbClr val="000000"/>
                </a:solidFill>
              </a:rPr>
              <a:t>erased</a:t>
            </a:r>
            <a:r>
              <a:rPr lang="en-US" sz="2800" dirty="0"/>
              <a:t>.</a:t>
            </a:r>
          </a:p>
        </p:txBody>
      </p:sp>
    </p:spTree>
    <p:extLst>
      <p:ext uri="{BB962C8B-B14F-4D97-AF65-F5344CB8AC3E}">
        <p14:creationId xmlns:p14="http://schemas.microsoft.com/office/powerpoint/2010/main" val="41204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a File</a:t>
            </a:r>
          </a:p>
        </p:txBody>
      </p:sp>
      <p:sp>
        <p:nvSpPr>
          <p:cNvPr id="3" name="Content Placeholder 2"/>
          <p:cNvSpPr>
            <a:spLocks noGrp="1"/>
          </p:cNvSpPr>
          <p:nvPr>
            <p:ph idx="1"/>
          </p:nvPr>
        </p:nvSpPr>
        <p:spPr>
          <a:xfrm>
            <a:off x="457200" y="1775191"/>
            <a:ext cx="8229600" cy="4625609"/>
          </a:xfrm>
        </p:spPr>
        <p:txBody>
          <a:bodyPr>
            <a:normAutofit fontScale="92500" lnSpcReduction="10000"/>
          </a:bodyPr>
          <a:lstStyle/>
          <a:p>
            <a:pPr marL="0" indent="0">
              <a:lnSpc>
                <a:spcPct val="110000"/>
              </a:lnSpc>
              <a:buNone/>
            </a:pPr>
            <a:r>
              <a:rPr lang="en-US" sz="3500" i="1" dirty="0"/>
              <a:t>Writing </a:t>
            </a:r>
            <a:r>
              <a:rPr lang="en-US" sz="3500" dirty="0"/>
              <a:t>to a file is very similar to </a:t>
            </a:r>
            <a:r>
              <a:rPr lang="en-US" sz="3500" i="1" dirty="0"/>
              <a:t>reading</a:t>
            </a:r>
            <a:r>
              <a:rPr lang="en-US" sz="3500" dirty="0"/>
              <a:t> </a:t>
            </a:r>
            <a:br>
              <a:rPr lang="en-US" sz="3500" dirty="0"/>
            </a:br>
            <a:r>
              <a:rPr lang="en-US" sz="3500" dirty="0"/>
              <a:t>from one.</a:t>
            </a:r>
          </a:p>
          <a:p>
            <a:pPr marL="0" indent="0">
              <a:buNone/>
            </a:pPr>
            <a:endParaRPr lang="en-US" sz="2600" dirty="0"/>
          </a:p>
          <a:p>
            <a:pPr marL="0" indent="0">
              <a:buNone/>
            </a:pPr>
            <a:r>
              <a:rPr lang="en-US" sz="2600" dirty="0"/>
              <a:t>This creates a file called “</a:t>
            </a:r>
            <a:r>
              <a:rPr lang="en-US" sz="2600" b="1" dirty="0">
                <a:solidFill>
                  <a:srgbClr val="00B050"/>
                </a:solidFill>
              </a:rPr>
              <a:t>write_it.txt</a:t>
            </a:r>
            <a:r>
              <a:rPr lang="en-US" sz="2600" dirty="0"/>
              <a:t>” with three lines:</a:t>
            </a:r>
          </a:p>
          <a:p>
            <a:endParaRPr lang="en-US" dirty="0"/>
          </a:p>
          <a:p>
            <a:pPr>
              <a:buNone/>
            </a:pPr>
            <a:r>
              <a:rPr lang="en-US" sz="3000" b="1" dirty="0" err="1">
                <a:latin typeface="Calibri"/>
                <a:cs typeface="Calibri"/>
              </a:rPr>
              <a:t>text_file</a:t>
            </a:r>
            <a:r>
              <a:rPr lang="en-US" sz="3000" b="1" dirty="0">
                <a:latin typeface="Calibri"/>
                <a:cs typeface="Calibri"/>
              </a:rPr>
              <a:t> = open("</a:t>
            </a:r>
            <a:r>
              <a:rPr lang="en-US" sz="3000" b="1" dirty="0">
                <a:solidFill>
                  <a:schemeClr val="accent5"/>
                </a:solidFill>
                <a:latin typeface="Calibri"/>
                <a:cs typeface="Calibri"/>
              </a:rPr>
              <a:t>write_it.txt</a:t>
            </a:r>
            <a:r>
              <a:rPr lang="en-US" sz="3000" b="1" dirty="0">
                <a:latin typeface="Calibri"/>
                <a:cs typeface="Calibri"/>
              </a:rPr>
              <a:t>", "w")</a:t>
            </a:r>
          </a:p>
          <a:p>
            <a:pPr>
              <a:buNone/>
            </a:pPr>
            <a:r>
              <a:rPr lang="en-US" sz="3000" b="1" dirty="0" err="1">
                <a:latin typeface="Calibri"/>
                <a:cs typeface="Calibri"/>
              </a:rPr>
              <a:t>text_file</a:t>
            </a:r>
            <a:r>
              <a:rPr lang="en-US" sz="3000" b="1" dirty="0" err="1">
                <a:solidFill>
                  <a:srgbClr val="3366FF"/>
                </a:solidFill>
                <a:latin typeface="Calibri"/>
                <a:cs typeface="Calibri"/>
              </a:rPr>
              <a:t>.write</a:t>
            </a:r>
            <a:r>
              <a:rPr lang="en-US" sz="3000" b="1" dirty="0">
                <a:latin typeface="Calibri"/>
                <a:cs typeface="Calibri"/>
              </a:rPr>
              <a:t>("Line 1\n")</a:t>
            </a:r>
          </a:p>
          <a:p>
            <a:pPr>
              <a:buNone/>
            </a:pPr>
            <a:r>
              <a:rPr lang="en-US" sz="3000" b="1" dirty="0" err="1">
                <a:latin typeface="Calibri"/>
                <a:cs typeface="Calibri"/>
              </a:rPr>
              <a:t>text_file</a:t>
            </a:r>
            <a:r>
              <a:rPr lang="en-US" sz="3000" b="1" dirty="0" err="1">
                <a:solidFill>
                  <a:srgbClr val="3366FF"/>
                </a:solidFill>
                <a:latin typeface="Calibri"/>
                <a:cs typeface="Calibri"/>
              </a:rPr>
              <a:t>.write</a:t>
            </a:r>
            <a:r>
              <a:rPr lang="en-US" sz="3000" b="1" dirty="0">
                <a:latin typeface="Calibri"/>
                <a:cs typeface="Calibri"/>
              </a:rPr>
              <a:t>("This is line 2\n")</a:t>
            </a:r>
          </a:p>
          <a:p>
            <a:pPr>
              <a:buNone/>
            </a:pPr>
            <a:r>
              <a:rPr lang="en-US" sz="3000" b="1" dirty="0" err="1">
                <a:latin typeface="Calibri"/>
                <a:cs typeface="Calibri"/>
              </a:rPr>
              <a:t>text_file</a:t>
            </a:r>
            <a:r>
              <a:rPr lang="en-US" sz="3000" b="1" dirty="0" err="1">
                <a:solidFill>
                  <a:srgbClr val="3366FF"/>
                </a:solidFill>
                <a:latin typeface="Calibri"/>
                <a:cs typeface="Calibri"/>
              </a:rPr>
              <a:t>.write</a:t>
            </a:r>
            <a:r>
              <a:rPr lang="en-US" sz="3000" b="1" dirty="0">
                <a:latin typeface="Calibri"/>
                <a:cs typeface="Calibri"/>
              </a:rPr>
              <a:t>("That makes this line 3\n")</a:t>
            </a:r>
          </a:p>
        </p:txBody>
      </p:sp>
    </p:spTree>
    <p:extLst>
      <p:ext uri="{BB962C8B-B14F-4D97-AF65-F5344CB8AC3E}">
        <p14:creationId xmlns:p14="http://schemas.microsoft.com/office/powerpoint/2010/main" val="16965826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a File</a:t>
            </a:r>
          </a:p>
        </p:txBody>
      </p:sp>
      <p:sp>
        <p:nvSpPr>
          <p:cNvPr id="3" name="Content Placeholder 2"/>
          <p:cNvSpPr>
            <a:spLocks noGrp="1"/>
          </p:cNvSpPr>
          <p:nvPr>
            <p:ph idx="1"/>
          </p:nvPr>
        </p:nvSpPr>
        <p:spPr>
          <a:xfrm>
            <a:off x="457201" y="1775191"/>
            <a:ext cx="8229600" cy="4625609"/>
          </a:xfrm>
        </p:spPr>
        <p:txBody>
          <a:bodyPr>
            <a:normAutofit fontScale="92500" lnSpcReduction="20000"/>
          </a:bodyPr>
          <a:lstStyle/>
          <a:p>
            <a:pPr marL="0" indent="0">
              <a:lnSpc>
                <a:spcPct val="130000"/>
              </a:lnSpc>
              <a:buNone/>
            </a:pPr>
            <a:r>
              <a:rPr lang="en-US" sz="3500" dirty="0"/>
              <a:t>Nothing is actually written until you </a:t>
            </a:r>
            <a:r>
              <a:rPr lang="en-US" sz="3500" b="1" dirty="0"/>
              <a:t>close</a:t>
            </a:r>
            <a:r>
              <a:rPr lang="en-US" sz="3500" dirty="0"/>
              <a:t> </a:t>
            </a:r>
            <a:br>
              <a:rPr lang="en-US" sz="3500" dirty="0"/>
            </a:br>
            <a:r>
              <a:rPr lang="en-US" sz="3500" dirty="0"/>
              <a:t>the file.</a:t>
            </a:r>
            <a:endParaRPr lang="en-US" sz="3500" i="1" dirty="0">
              <a:solidFill>
                <a:srgbClr val="002060"/>
              </a:solidFill>
              <a:sym typeface="Wingdings"/>
            </a:endParaRPr>
          </a:p>
          <a:p>
            <a:pPr>
              <a:lnSpc>
                <a:spcPct val="130000"/>
              </a:lnSpc>
              <a:buFont typeface="Wingdings" charset="0"/>
              <a:buChar char="à"/>
            </a:pPr>
            <a:r>
              <a:rPr lang="en-US" i="1" dirty="0">
                <a:solidFill>
                  <a:srgbClr val="002060"/>
                </a:solidFill>
              </a:rPr>
              <a:t>Make sure you close the file after writing to it!!</a:t>
            </a:r>
          </a:p>
          <a:p>
            <a:pPr>
              <a:buFont typeface="Wingdings" charset="0"/>
              <a:buChar char="à"/>
            </a:pPr>
            <a:endParaRPr lang="en-US" dirty="0"/>
          </a:p>
          <a:p>
            <a:pPr>
              <a:buNone/>
            </a:pPr>
            <a:r>
              <a:rPr lang="en-US" sz="3000" b="1" dirty="0" err="1">
                <a:latin typeface="Calibri"/>
                <a:cs typeface="Calibri"/>
              </a:rPr>
              <a:t>text_file</a:t>
            </a:r>
            <a:r>
              <a:rPr lang="en-US" sz="3000" b="1" dirty="0">
                <a:latin typeface="Calibri"/>
                <a:cs typeface="Calibri"/>
              </a:rPr>
              <a:t> = open("write_it.txt", "w")</a:t>
            </a:r>
          </a:p>
          <a:p>
            <a:pPr>
              <a:buNone/>
            </a:pPr>
            <a:r>
              <a:rPr lang="en-US" sz="3000" b="1" dirty="0" err="1">
                <a:latin typeface="Calibri"/>
                <a:cs typeface="Calibri"/>
              </a:rPr>
              <a:t>text_file.write</a:t>
            </a:r>
            <a:r>
              <a:rPr lang="en-US" sz="3000" b="1" dirty="0">
                <a:latin typeface="Calibri"/>
                <a:cs typeface="Calibri"/>
              </a:rPr>
              <a:t>("Line 1\n")</a:t>
            </a:r>
          </a:p>
          <a:p>
            <a:pPr>
              <a:buNone/>
            </a:pPr>
            <a:r>
              <a:rPr lang="en-US" sz="3000" b="1" dirty="0" err="1">
                <a:latin typeface="Calibri"/>
                <a:cs typeface="Calibri"/>
              </a:rPr>
              <a:t>text_file.write</a:t>
            </a:r>
            <a:r>
              <a:rPr lang="en-US" sz="3000" b="1" dirty="0">
                <a:latin typeface="Calibri"/>
                <a:cs typeface="Calibri"/>
              </a:rPr>
              <a:t>("This is line 2\n")</a:t>
            </a:r>
          </a:p>
          <a:p>
            <a:pPr>
              <a:buNone/>
            </a:pPr>
            <a:r>
              <a:rPr lang="en-US" sz="3000" b="1" dirty="0" err="1">
                <a:latin typeface="Calibri"/>
                <a:cs typeface="Calibri"/>
              </a:rPr>
              <a:t>text_file.write</a:t>
            </a:r>
            <a:r>
              <a:rPr lang="en-US" sz="3000" b="1" dirty="0">
                <a:latin typeface="Calibri"/>
                <a:cs typeface="Calibri"/>
              </a:rPr>
              <a:t>("That makes this line 3\n")</a:t>
            </a:r>
          </a:p>
          <a:p>
            <a:pPr>
              <a:buNone/>
            </a:pPr>
            <a:r>
              <a:rPr lang="en-US" sz="3000" b="1" dirty="0" err="1">
                <a:solidFill>
                  <a:schemeClr val="accent3"/>
                </a:solidFill>
                <a:latin typeface="Calibri"/>
                <a:cs typeface="Calibri"/>
              </a:rPr>
              <a:t>text_file.close</a:t>
            </a:r>
            <a:r>
              <a:rPr lang="en-US" sz="3000" b="1" dirty="0">
                <a:solidFill>
                  <a:schemeClr val="accent3"/>
                </a:solidFill>
                <a:latin typeface="Calibri"/>
                <a:cs typeface="Calibri"/>
              </a:rPr>
              <a:t>()</a:t>
            </a:r>
          </a:p>
        </p:txBody>
      </p:sp>
    </p:spTree>
    <p:extLst>
      <p:ext uri="{BB962C8B-B14F-4D97-AF65-F5344CB8AC3E}">
        <p14:creationId xmlns:p14="http://schemas.microsoft.com/office/powerpoint/2010/main" val="31013721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a File</a:t>
            </a:r>
          </a:p>
        </p:txBody>
      </p:sp>
      <p:sp>
        <p:nvSpPr>
          <p:cNvPr id="3" name="Content Placeholder 2"/>
          <p:cNvSpPr>
            <a:spLocks noGrp="1"/>
          </p:cNvSpPr>
          <p:nvPr>
            <p:ph idx="1"/>
          </p:nvPr>
        </p:nvSpPr>
        <p:spPr>
          <a:xfrm>
            <a:off x="457200" y="1600200"/>
            <a:ext cx="8229600" cy="5111487"/>
          </a:xfrm>
        </p:spPr>
        <p:txBody>
          <a:bodyPr>
            <a:normAutofit fontScale="92500" lnSpcReduction="10000"/>
          </a:bodyPr>
          <a:lstStyle/>
          <a:p>
            <a:pPr marL="0" indent="0">
              <a:buNone/>
            </a:pPr>
            <a:r>
              <a:rPr lang="en-US" sz="3500" dirty="0"/>
              <a:t>We can write from a list to a file:</a:t>
            </a:r>
          </a:p>
          <a:p>
            <a:endParaRPr lang="en-US" dirty="0"/>
          </a:p>
          <a:p>
            <a:pPr>
              <a:lnSpc>
                <a:spcPct val="110000"/>
              </a:lnSpc>
              <a:buNone/>
            </a:pPr>
            <a:r>
              <a:rPr lang="en-US" sz="3000" b="1" dirty="0">
                <a:latin typeface="Calibri"/>
                <a:cs typeface="Calibri"/>
              </a:rPr>
              <a:t>lines = ["Line 1\n", "This is line 2\n", </a:t>
            </a:r>
            <a:br>
              <a:rPr lang="en-US" sz="3000" b="1" dirty="0">
                <a:latin typeface="Calibri"/>
                <a:cs typeface="Calibri"/>
              </a:rPr>
            </a:br>
            <a:r>
              <a:rPr lang="en-US" sz="3000" b="1" dirty="0">
                <a:latin typeface="Calibri"/>
                <a:cs typeface="Calibri"/>
              </a:rPr>
              <a:t>"That makes this line 3\n"]</a:t>
            </a:r>
          </a:p>
          <a:p>
            <a:pPr>
              <a:lnSpc>
                <a:spcPct val="110000"/>
              </a:lnSpc>
              <a:buNone/>
            </a:pPr>
            <a:endParaRPr lang="en-US" sz="3000" b="1" dirty="0">
              <a:latin typeface="Calibri"/>
              <a:cs typeface="Calibri"/>
            </a:endParaRPr>
          </a:p>
          <a:p>
            <a:pPr>
              <a:lnSpc>
                <a:spcPct val="110000"/>
              </a:lnSpc>
              <a:buNone/>
            </a:pPr>
            <a:r>
              <a:rPr lang="en-US" sz="3000" b="1" dirty="0" err="1">
                <a:latin typeface="Calibri"/>
                <a:cs typeface="Calibri"/>
              </a:rPr>
              <a:t>text_file.writelines</a:t>
            </a:r>
            <a:r>
              <a:rPr lang="en-US" sz="3000" b="1" dirty="0">
                <a:latin typeface="Calibri"/>
                <a:cs typeface="Calibri"/>
              </a:rPr>
              <a:t>(lines)</a:t>
            </a:r>
          </a:p>
          <a:p>
            <a:pPr>
              <a:buNone/>
            </a:pPr>
            <a:endParaRPr lang="en-US" dirty="0"/>
          </a:p>
          <a:p>
            <a:pPr>
              <a:buNone/>
            </a:pPr>
            <a:r>
              <a:rPr lang="en-US" sz="3000" dirty="0">
                <a:solidFill>
                  <a:srgbClr val="00B050"/>
                </a:solidFill>
                <a:latin typeface="Calibri"/>
                <a:cs typeface="Calibri"/>
              </a:rPr>
              <a:t>Line 1</a:t>
            </a:r>
          </a:p>
          <a:p>
            <a:pPr>
              <a:buNone/>
            </a:pPr>
            <a:r>
              <a:rPr lang="en-US" sz="3000" dirty="0">
                <a:solidFill>
                  <a:srgbClr val="00B050"/>
                </a:solidFill>
                <a:latin typeface="Calibri"/>
                <a:cs typeface="Calibri"/>
              </a:rPr>
              <a:t>This is line 2</a:t>
            </a:r>
          </a:p>
          <a:p>
            <a:pPr>
              <a:buNone/>
            </a:pPr>
            <a:r>
              <a:rPr lang="en-US" sz="3000" dirty="0">
                <a:solidFill>
                  <a:srgbClr val="00B050"/>
                </a:solidFill>
                <a:latin typeface="Calibri"/>
                <a:cs typeface="Calibri"/>
              </a:rPr>
              <a:t>That makes this line 3</a:t>
            </a:r>
          </a:p>
        </p:txBody>
      </p:sp>
      <p:sp>
        <p:nvSpPr>
          <p:cNvPr id="5" name="Rectangle 4"/>
          <p:cNvSpPr/>
          <p:nvPr/>
        </p:nvSpPr>
        <p:spPr>
          <a:xfrm>
            <a:off x="5320602" y="4962346"/>
            <a:ext cx="3366198" cy="1529224"/>
          </a:xfrm>
          <a:prstGeom prst="rect">
            <a:avLst/>
          </a:prstGeom>
          <a:solidFill>
            <a:schemeClr val="bg1">
              <a:lumMod val="9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5536012" y="5002387"/>
            <a:ext cx="3150787" cy="1384995"/>
          </a:xfrm>
          <a:prstGeom prst="rect">
            <a:avLst/>
          </a:prstGeom>
          <a:noFill/>
        </p:spPr>
        <p:txBody>
          <a:bodyPr wrap="square" rtlCol="0">
            <a:spAutoFit/>
          </a:bodyPr>
          <a:lstStyle/>
          <a:p>
            <a:r>
              <a:rPr lang="en-US" sz="2800" i="1" dirty="0">
                <a:solidFill>
                  <a:srgbClr val="0070C0"/>
                </a:solidFill>
                <a:latin typeface="Cambria"/>
                <a:cs typeface="Cambria"/>
              </a:rPr>
              <a:t>Lists are a great intermediary data structure for files!</a:t>
            </a:r>
          </a:p>
        </p:txBody>
      </p:sp>
    </p:spTree>
    <p:extLst>
      <p:ext uri="{BB962C8B-B14F-4D97-AF65-F5344CB8AC3E}">
        <p14:creationId xmlns:p14="http://schemas.microsoft.com/office/powerpoint/2010/main" val="29251851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Access Modes</a:t>
            </a:r>
          </a:p>
        </p:txBody>
      </p:sp>
      <p:graphicFrame>
        <p:nvGraphicFramePr>
          <p:cNvPr id="4" name="Table 3"/>
          <p:cNvGraphicFramePr>
            <a:graphicFrameLocks noGrp="1"/>
          </p:cNvGraphicFramePr>
          <p:nvPr>
            <p:extLst>
              <p:ext uri="{D42A27DB-BD31-4B8C-83A1-F6EECF244321}">
                <p14:modId xmlns:p14="http://schemas.microsoft.com/office/powerpoint/2010/main" val="931538115"/>
              </p:ext>
            </p:extLst>
          </p:nvPr>
        </p:nvGraphicFramePr>
        <p:xfrm>
          <a:off x="304800" y="1828800"/>
          <a:ext cx="8534400" cy="4828902"/>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674914">
                <a:tc>
                  <a:txBody>
                    <a:bodyPr/>
                    <a:lstStyle/>
                    <a:p>
                      <a:pPr algn="ctr"/>
                      <a:r>
                        <a:rPr lang="en-US" dirty="0">
                          <a:latin typeface="Cambria"/>
                          <a:cs typeface="Cambria"/>
                        </a:rPr>
                        <a:t>Mode</a:t>
                      </a:r>
                    </a:p>
                  </a:txBody>
                  <a:tcPr anchor="ctr"/>
                </a:tc>
                <a:tc>
                  <a:txBody>
                    <a:bodyPr/>
                    <a:lstStyle/>
                    <a:p>
                      <a:pPr algn="ctr"/>
                      <a:r>
                        <a:rPr lang="en-US" dirty="0">
                          <a:latin typeface="Cambria"/>
                          <a:cs typeface="Cambria"/>
                        </a:rPr>
                        <a:t>Description</a:t>
                      </a:r>
                    </a:p>
                  </a:txBody>
                  <a:tcPr anchor="ctr"/>
                </a:tc>
                <a:extLst>
                  <a:ext uri="{0D108BD9-81ED-4DB2-BD59-A6C34878D82A}">
                    <a16:rowId xmlns:a16="http://schemas.microsoft.com/office/drawing/2014/main" val="10000"/>
                  </a:ext>
                </a:extLst>
              </a:tr>
              <a:tr h="674914">
                <a:tc>
                  <a:txBody>
                    <a:bodyPr/>
                    <a:lstStyle/>
                    <a:p>
                      <a:pPr algn="ctr"/>
                      <a:r>
                        <a:rPr lang="en-US" sz="3200" dirty="0">
                          <a:latin typeface="Cambria"/>
                          <a:cs typeface="Cambria"/>
                        </a:rPr>
                        <a:t>"r"</a:t>
                      </a:r>
                    </a:p>
                  </a:txBody>
                  <a:tcPr anchor="ctr"/>
                </a:tc>
                <a:tc>
                  <a:txBody>
                    <a:bodyPr/>
                    <a:lstStyle/>
                    <a:p>
                      <a:pPr algn="ctr"/>
                      <a:r>
                        <a:rPr lang="en-US" sz="2000" dirty="0">
                          <a:latin typeface="Cambria"/>
                          <a:cs typeface="Cambria"/>
                        </a:rPr>
                        <a:t>Read from a text file. If the file doesn’t exist, ERROR.</a:t>
                      </a:r>
                    </a:p>
                  </a:txBody>
                  <a:tcPr anchor="ctr"/>
                </a:tc>
                <a:extLst>
                  <a:ext uri="{0D108BD9-81ED-4DB2-BD59-A6C34878D82A}">
                    <a16:rowId xmlns:a16="http://schemas.microsoft.com/office/drawing/2014/main" val="10001"/>
                  </a:ext>
                </a:extLst>
              </a:tr>
              <a:tr h="674914">
                <a:tc>
                  <a:txBody>
                    <a:bodyPr/>
                    <a:lstStyle/>
                    <a:p>
                      <a:pPr algn="ctr"/>
                      <a:r>
                        <a:rPr lang="en-US" sz="3200" dirty="0">
                          <a:latin typeface="Cambria"/>
                          <a:cs typeface="Cambria"/>
                        </a:rPr>
                        <a:t>"w"</a:t>
                      </a:r>
                    </a:p>
                  </a:txBody>
                  <a:tcPr anchor="ctr"/>
                </a:tc>
                <a:tc>
                  <a:txBody>
                    <a:bodyPr/>
                    <a:lstStyle/>
                    <a:p>
                      <a:pPr algn="ctr"/>
                      <a:r>
                        <a:rPr lang="en-US" sz="2000" dirty="0">
                          <a:latin typeface="Cambria"/>
                          <a:cs typeface="Cambria"/>
                        </a:rPr>
                        <a:t>Write to a text file. If the file exists, it is overwritten. </a:t>
                      </a:r>
                      <a:br>
                        <a:rPr lang="en-US" sz="2000" dirty="0">
                          <a:latin typeface="Cambria"/>
                          <a:cs typeface="Cambria"/>
                        </a:rPr>
                      </a:br>
                      <a:r>
                        <a:rPr lang="en-US" sz="2000" dirty="0">
                          <a:latin typeface="Cambria"/>
                          <a:cs typeface="Cambria"/>
                        </a:rPr>
                        <a:t>If it doesn’t exist, it is created.</a:t>
                      </a:r>
                    </a:p>
                  </a:txBody>
                  <a:tcPr anchor="ctr"/>
                </a:tc>
                <a:extLst>
                  <a:ext uri="{0D108BD9-81ED-4DB2-BD59-A6C34878D82A}">
                    <a16:rowId xmlns:a16="http://schemas.microsoft.com/office/drawing/2014/main" val="10002"/>
                  </a:ext>
                </a:extLst>
              </a:tr>
              <a:tr h="674914">
                <a:tc>
                  <a:txBody>
                    <a:bodyPr/>
                    <a:lstStyle/>
                    <a:p>
                      <a:pPr algn="ctr"/>
                      <a:r>
                        <a:rPr lang="en-US" sz="3200" dirty="0">
                          <a:latin typeface="Cambria"/>
                          <a:cs typeface="Cambria"/>
                        </a:rPr>
                        <a:t>"a"</a:t>
                      </a:r>
                    </a:p>
                  </a:txBody>
                  <a:tcPr anchor="ctr"/>
                </a:tc>
                <a:tc>
                  <a:txBody>
                    <a:bodyPr/>
                    <a:lstStyle/>
                    <a:p>
                      <a:pPr algn="ctr"/>
                      <a:r>
                        <a:rPr lang="en-US" sz="2000" dirty="0">
                          <a:latin typeface="Cambria"/>
                          <a:cs typeface="Cambria"/>
                        </a:rPr>
                        <a:t>Append to a text file. If the file exists, new data is added onto </a:t>
                      </a:r>
                      <a:br>
                        <a:rPr lang="en-US" sz="2000" dirty="0">
                          <a:latin typeface="Cambria"/>
                          <a:cs typeface="Cambria"/>
                        </a:rPr>
                      </a:br>
                      <a:r>
                        <a:rPr lang="en-US" sz="2000" dirty="0">
                          <a:latin typeface="Cambria"/>
                          <a:cs typeface="Cambria"/>
                        </a:rPr>
                        <a:t>the end. If it doesn’t exist, it is created.</a:t>
                      </a:r>
                    </a:p>
                  </a:txBody>
                  <a:tcPr anchor="ctr"/>
                </a:tc>
                <a:extLst>
                  <a:ext uri="{0D108BD9-81ED-4DB2-BD59-A6C34878D82A}">
                    <a16:rowId xmlns:a16="http://schemas.microsoft.com/office/drawing/2014/main" val="10003"/>
                  </a:ext>
                </a:extLst>
              </a:tr>
              <a:tr h="674914">
                <a:tc>
                  <a:txBody>
                    <a:bodyPr/>
                    <a:lstStyle/>
                    <a:p>
                      <a:pPr algn="ctr"/>
                      <a:r>
                        <a:rPr lang="en-US" sz="3200" dirty="0">
                          <a:latin typeface="Cambria"/>
                          <a:cs typeface="Cambria"/>
                        </a:rPr>
                        <a:t>"r+"</a:t>
                      </a:r>
                    </a:p>
                  </a:txBody>
                  <a:tcPr anchor="ctr"/>
                </a:tc>
                <a:tc>
                  <a:txBody>
                    <a:bodyPr/>
                    <a:lstStyle/>
                    <a:p>
                      <a:pPr algn="ctr"/>
                      <a:r>
                        <a:rPr lang="en-US" sz="2000" dirty="0">
                          <a:latin typeface="Cambria"/>
                          <a:cs typeface="Cambria"/>
                        </a:rPr>
                        <a:t>Read and write to a file. If the file doesn’t exist, ERROR.</a:t>
                      </a:r>
                    </a:p>
                  </a:txBody>
                  <a:tcPr anchor="ctr"/>
                </a:tc>
                <a:extLst>
                  <a:ext uri="{0D108BD9-81ED-4DB2-BD59-A6C34878D82A}">
                    <a16:rowId xmlns:a16="http://schemas.microsoft.com/office/drawing/2014/main" val="10004"/>
                  </a:ext>
                </a:extLst>
              </a:tr>
              <a:tr h="674914">
                <a:tc>
                  <a:txBody>
                    <a:bodyPr/>
                    <a:lstStyle/>
                    <a:p>
                      <a:pPr algn="ctr"/>
                      <a:r>
                        <a:rPr lang="en-US" sz="3200" dirty="0">
                          <a:latin typeface="Cambria"/>
                          <a:cs typeface="Cambria"/>
                        </a:rPr>
                        <a:t>"w+"</a:t>
                      </a:r>
                    </a:p>
                  </a:txBody>
                  <a:tcPr anchor="ctr"/>
                </a:tc>
                <a:tc>
                  <a:txBody>
                    <a:bodyPr/>
                    <a:lstStyle/>
                    <a:p>
                      <a:pPr algn="ctr"/>
                      <a:r>
                        <a:rPr lang="en-US" sz="2000" dirty="0">
                          <a:latin typeface="Cambria"/>
                          <a:cs typeface="Cambria"/>
                        </a:rPr>
                        <a:t>Read and write to a file. If the file exists, it is overwritten. </a:t>
                      </a:r>
                      <a:br>
                        <a:rPr lang="en-US" sz="2000" dirty="0">
                          <a:latin typeface="Cambria"/>
                          <a:cs typeface="Cambria"/>
                        </a:rPr>
                      </a:br>
                      <a:r>
                        <a:rPr lang="en-US" sz="2000" dirty="0">
                          <a:latin typeface="Cambria"/>
                          <a:cs typeface="Cambria"/>
                        </a:rPr>
                        <a:t>If it doesn’t exist, it is created.</a:t>
                      </a:r>
                    </a:p>
                  </a:txBody>
                  <a:tcPr anchor="ctr"/>
                </a:tc>
                <a:extLst>
                  <a:ext uri="{0D108BD9-81ED-4DB2-BD59-A6C34878D82A}">
                    <a16:rowId xmlns:a16="http://schemas.microsoft.com/office/drawing/2014/main" val="10005"/>
                  </a:ext>
                </a:extLst>
              </a:tr>
              <a:tr h="674914">
                <a:tc>
                  <a:txBody>
                    <a:bodyPr/>
                    <a:lstStyle/>
                    <a:p>
                      <a:pPr algn="ctr"/>
                      <a:r>
                        <a:rPr lang="en-US" sz="3200" dirty="0">
                          <a:latin typeface="Cambria"/>
                          <a:cs typeface="Cambria"/>
                        </a:rPr>
                        <a:t>"a+"</a:t>
                      </a:r>
                    </a:p>
                  </a:txBody>
                  <a:tcPr anchor="ctr"/>
                </a:tc>
                <a:tc>
                  <a:txBody>
                    <a:bodyPr/>
                    <a:lstStyle/>
                    <a:p>
                      <a:pPr algn="ctr"/>
                      <a:r>
                        <a:rPr lang="en-US" sz="2000" dirty="0">
                          <a:latin typeface="Cambria"/>
                          <a:cs typeface="Cambria"/>
                        </a:rPr>
                        <a:t>Append and read to a file. If the file exists, new data is added onto the end. If it doesn’t exist, it is created.</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487584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Locations</a:t>
            </a:r>
          </a:p>
        </p:txBody>
      </p:sp>
      <p:sp>
        <p:nvSpPr>
          <p:cNvPr id="3" name="Content Placeholder 2"/>
          <p:cNvSpPr>
            <a:spLocks noGrp="1"/>
          </p:cNvSpPr>
          <p:nvPr>
            <p:ph idx="1"/>
          </p:nvPr>
        </p:nvSpPr>
        <p:spPr>
          <a:xfrm>
            <a:off x="457200" y="1600200"/>
            <a:ext cx="8229600" cy="5111487"/>
          </a:xfrm>
        </p:spPr>
        <p:txBody>
          <a:bodyPr>
            <a:normAutofit/>
          </a:bodyPr>
          <a:lstStyle/>
          <a:p>
            <a:pPr marL="0" indent="0">
              <a:buNone/>
            </a:pPr>
            <a:r>
              <a:rPr lang="en-US" dirty="0"/>
              <a:t>If you just specify the name of the file, </a:t>
            </a:r>
            <a:br>
              <a:rPr lang="en-US" dirty="0"/>
            </a:br>
            <a:r>
              <a:rPr lang="en-US" dirty="0"/>
              <a:t>Python looks for it in the same directory as the .</a:t>
            </a:r>
            <a:r>
              <a:rPr lang="en-US" dirty="0" err="1"/>
              <a:t>py</a:t>
            </a:r>
            <a:r>
              <a:rPr lang="en-US" dirty="0"/>
              <a:t> file you’re running.</a:t>
            </a:r>
          </a:p>
          <a:p>
            <a:pPr marL="0" indent="0">
              <a:buNone/>
            </a:pPr>
            <a:endParaRPr lang="en-US" dirty="0"/>
          </a:p>
          <a:p>
            <a:pPr marL="0" indent="0">
              <a:buNone/>
            </a:pPr>
            <a:r>
              <a:rPr lang="en-US" sz="2800" i="1" dirty="0"/>
              <a:t>You can also specify the path manually:</a:t>
            </a:r>
          </a:p>
          <a:p>
            <a:pPr>
              <a:buNone/>
            </a:pPr>
            <a:endParaRPr lang="en-US" sz="2000" dirty="0"/>
          </a:p>
          <a:p>
            <a:pPr>
              <a:buNone/>
            </a:pPr>
            <a:r>
              <a:rPr lang="en-US" sz="1800" dirty="0"/>
              <a:t>Windows:</a:t>
            </a:r>
          </a:p>
          <a:p>
            <a:pPr>
              <a:buNone/>
            </a:pPr>
            <a:r>
              <a:rPr lang="en-US" sz="2400" b="1" dirty="0" err="1">
                <a:solidFill>
                  <a:srgbClr val="FF0000"/>
                </a:solidFill>
                <a:latin typeface="Calibri"/>
                <a:cs typeface="Calibri"/>
              </a:rPr>
              <a:t>text_file</a:t>
            </a:r>
            <a:r>
              <a:rPr lang="en-US" sz="2400" b="1" dirty="0">
                <a:solidFill>
                  <a:srgbClr val="FF0000"/>
                </a:solidFill>
                <a:latin typeface="Calibri"/>
                <a:cs typeface="Calibri"/>
              </a:rPr>
              <a:t> = open("C:/Users/J/Desktop/test.txt", "r")</a:t>
            </a:r>
          </a:p>
          <a:p>
            <a:pPr>
              <a:buNone/>
            </a:pPr>
            <a:endParaRPr lang="en-US" sz="1800" dirty="0"/>
          </a:p>
          <a:p>
            <a:pPr>
              <a:buNone/>
            </a:pPr>
            <a:r>
              <a:rPr lang="en-US" sz="1800" dirty="0"/>
              <a:t>Mac OS X:</a:t>
            </a:r>
          </a:p>
          <a:p>
            <a:pPr>
              <a:buNone/>
            </a:pPr>
            <a:r>
              <a:rPr lang="en-US" sz="2400" b="1" dirty="0" err="1">
                <a:solidFill>
                  <a:srgbClr val="FF0000"/>
                </a:solidFill>
                <a:latin typeface="Calibri"/>
                <a:cs typeface="Calibri"/>
              </a:rPr>
              <a:t>text_file</a:t>
            </a:r>
            <a:r>
              <a:rPr lang="en-US" sz="2400" b="1" dirty="0">
                <a:solidFill>
                  <a:srgbClr val="FF0000"/>
                </a:solidFill>
                <a:latin typeface="Calibri"/>
                <a:cs typeface="Calibri"/>
              </a:rPr>
              <a:t> = open("/Users/J/Desktop/test.txt", "r")</a:t>
            </a:r>
          </a:p>
          <a:p>
            <a:pPr>
              <a:buNone/>
            </a:pPr>
            <a:endParaRPr lang="en-US" sz="2400" b="1" dirty="0">
              <a:solidFill>
                <a:srgbClr val="FF0000"/>
              </a:solidFill>
            </a:endParaRPr>
          </a:p>
        </p:txBody>
      </p:sp>
    </p:spTree>
    <p:extLst>
      <p:ext uri="{BB962C8B-B14F-4D97-AF65-F5344CB8AC3E}">
        <p14:creationId xmlns:p14="http://schemas.microsoft.com/office/powerpoint/2010/main" val="162106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Dasher3 (Algorithm)</a:t>
            </a:r>
          </a:p>
        </p:txBody>
      </p:sp>
      <p:sp>
        <p:nvSpPr>
          <p:cNvPr id="3" name="Content Placeholder 2"/>
          <p:cNvSpPr>
            <a:spLocks noGrp="1"/>
          </p:cNvSpPr>
          <p:nvPr>
            <p:ph idx="1"/>
          </p:nvPr>
        </p:nvSpPr>
        <p:spPr>
          <a:xfrm>
            <a:off x="457200" y="1752600"/>
            <a:ext cx="8229600" cy="4934183"/>
          </a:xfrm>
        </p:spPr>
        <p:txBody>
          <a:bodyPr>
            <a:normAutofit fontScale="70000" lnSpcReduction="20000"/>
          </a:bodyPr>
          <a:lstStyle/>
          <a:p>
            <a:pPr marL="118872" indent="0">
              <a:buNone/>
            </a:pPr>
            <a:r>
              <a:rPr lang="en-US" b="1" dirty="0">
                <a:solidFill>
                  <a:schemeClr val="accent1">
                    <a:lumMod val="75000"/>
                  </a:schemeClr>
                </a:solidFill>
              </a:rPr>
              <a:t>define a function that takes a string and a </a:t>
            </a:r>
            <a:r>
              <a:rPr lang="en-US" b="1" dirty="0">
                <a:solidFill>
                  <a:srgbClr val="00B050"/>
                </a:solidFill>
              </a:rPr>
              <a:t>length</a:t>
            </a:r>
            <a:r>
              <a:rPr lang="en-US" b="1" dirty="0">
                <a:solidFill>
                  <a:schemeClr val="accent1">
                    <a:lumMod val="75000"/>
                  </a:schemeClr>
                </a:solidFill>
              </a:rPr>
              <a:t> (default 20)</a:t>
            </a:r>
          </a:p>
          <a:p>
            <a:pPr marL="118872" indent="0">
              <a:buNone/>
            </a:pPr>
            <a:r>
              <a:rPr lang="en-US" b="1" dirty="0">
                <a:solidFill>
                  <a:schemeClr val="accent1">
                    <a:lumMod val="75000"/>
                  </a:schemeClr>
                </a:solidFill>
              </a:rPr>
              <a:t>    check to see if the string is </a:t>
            </a:r>
            <a:r>
              <a:rPr lang="en-US" b="1" dirty="0">
                <a:solidFill>
                  <a:srgbClr val="00B050"/>
                </a:solidFill>
              </a:rPr>
              <a:t>too long</a:t>
            </a:r>
          </a:p>
          <a:p>
            <a:pPr marL="118872" indent="0">
              <a:buNone/>
            </a:pPr>
            <a:r>
              <a:rPr lang="en-US" b="1" dirty="0">
                <a:solidFill>
                  <a:schemeClr val="accent1">
                    <a:lumMod val="75000"/>
                  </a:schemeClr>
                </a:solidFill>
              </a:rPr>
              <a:t>	  if so, handle it with an error message</a:t>
            </a:r>
          </a:p>
          <a:p>
            <a:pPr marL="118872" indent="0">
              <a:buNone/>
            </a:pPr>
            <a:endParaRPr lang="en-US" b="1" dirty="0">
              <a:solidFill>
                <a:schemeClr val="accent1">
                  <a:lumMod val="75000"/>
                </a:schemeClr>
              </a:solidFill>
            </a:endParaRPr>
          </a:p>
          <a:p>
            <a:pPr marL="118872" indent="0">
              <a:buNone/>
            </a:pPr>
            <a:r>
              <a:rPr lang="en-US" b="1" dirty="0">
                <a:solidFill>
                  <a:schemeClr val="accent1">
                    <a:lumMod val="75000"/>
                  </a:schemeClr>
                </a:solidFill>
              </a:rPr>
              <a:t>    compute the number of dashes  </a:t>
            </a:r>
            <a:r>
              <a:rPr lang="en-US" b="1">
                <a:solidFill>
                  <a:schemeClr val="accent1">
                    <a:lumMod val="75000"/>
                  </a:schemeClr>
                </a:solidFill>
              </a:rPr>
              <a:t>as (</a:t>
            </a:r>
            <a:r>
              <a:rPr lang="en-US" b="1">
                <a:solidFill>
                  <a:srgbClr val="00B050"/>
                </a:solidFill>
              </a:rPr>
              <a:t>length</a:t>
            </a:r>
            <a:r>
              <a:rPr lang="en-US" b="1">
                <a:solidFill>
                  <a:schemeClr val="accent1">
                    <a:lumMod val="75000"/>
                  </a:schemeClr>
                </a:solidFill>
              </a:rPr>
              <a:t> </a:t>
            </a:r>
            <a:r>
              <a:rPr lang="en-US" b="1" dirty="0">
                <a:solidFill>
                  <a:schemeClr val="accent1">
                    <a:lumMod val="75000"/>
                  </a:schemeClr>
                </a:solidFill>
              </a:rPr>
              <a:t>– length of string)</a:t>
            </a:r>
          </a:p>
          <a:p>
            <a:pPr marL="118872" indent="0">
              <a:buNone/>
            </a:pPr>
            <a:r>
              <a:rPr lang="en-US" b="1" dirty="0">
                <a:solidFill>
                  <a:schemeClr val="accent1">
                    <a:lumMod val="75000"/>
                  </a:schemeClr>
                </a:solidFill>
              </a:rPr>
              <a:t>    </a:t>
            </a:r>
          </a:p>
          <a:p>
            <a:pPr marL="118872" indent="0">
              <a:buNone/>
            </a:pPr>
            <a:r>
              <a:rPr lang="en-US" b="1" dirty="0">
                <a:solidFill>
                  <a:schemeClr val="accent1">
                    <a:lumMod val="75000"/>
                  </a:schemeClr>
                </a:solidFill>
              </a:rPr>
              <a:t>    start with half the dashes</a:t>
            </a:r>
          </a:p>
          <a:p>
            <a:pPr marL="118872" indent="0">
              <a:buNone/>
            </a:pPr>
            <a:r>
              <a:rPr lang="en-US" b="1" dirty="0">
                <a:solidFill>
                  <a:schemeClr val="accent1">
                    <a:lumMod val="75000"/>
                  </a:schemeClr>
                </a:solidFill>
              </a:rPr>
              <a:t>    add the string from the user</a:t>
            </a:r>
          </a:p>
          <a:p>
            <a:pPr marL="118872" indent="0">
              <a:buNone/>
            </a:pPr>
            <a:r>
              <a:rPr lang="en-US" b="1" dirty="0">
                <a:solidFill>
                  <a:schemeClr val="accent1">
                    <a:lumMod val="75000"/>
                  </a:schemeClr>
                </a:solidFill>
              </a:rPr>
              <a:t>    add the other half of the dashes</a:t>
            </a:r>
          </a:p>
          <a:p>
            <a:pPr marL="118872" indent="0">
              <a:buNone/>
            </a:pPr>
            <a:endParaRPr lang="en-US" b="1" dirty="0">
              <a:solidFill>
                <a:schemeClr val="accent1">
                  <a:lumMod val="75000"/>
                </a:schemeClr>
              </a:solidFill>
            </a:endParaRPr>
          </a:p>
          <a:p>
            <a:pPr marL="118872" indent="0">
              <a:buNone/>
            </a:pPr>
            <a:r>
              <a:rPr lang="en-US" b="1" dirty="0">
                <a:solidFill>
                  <a:schemeClr val="accent1">
                    <a:lumMod val="75000"/>
                  </a:schemeClr>
                </a:solidFill>
              </a:rPr>
              <a:t>    was the number of dashes odd?</a:t>
            </a:r>
          </a:p>
          <a:p>
            <a:pPr marL="118872" indent="0">
              <a:buNone/>
            </a:pPr>
            <a:r>
              <a:rPr lang="en-US" b="1" dirty="0">
                <a:solidFill>
                  <a:schemeClr val="accent1">
                    <a:lumMod val="75000"/>
                  </a:schemeClr>
                </a:solidFill>
              </a:rPr>
              <a:t>        add an extra dash if so</a:t>
            </a:r>
          </a:p>
          <a:p>
            <a:pPr marL="118872" indent="0">
              <a:buNone/>
            </a:pPr>
            <a:r>
              <a:rPr lang="en-US" b="1" dirty="0">
                <a:solidFill>
                  <a:schemeClr val="accent1">
                    <a:lumMod val="75000"/>
                  </a:schemeClr>
                </a:solidFill>
              </a:rPr>
              <a:t>    return the string</a:t>
            </a:r>
            <a:endParaRPr lang="en-US" dirty="0">
              <a:solidFill>
                <a:schemeClr val="accent1">
                  <a:lumMod val="75000"/>
                </a:schemeClr>
              </a:solidFill>
            </a:endParaRPr>
          </a:p>
        </p:txBody>
      </p:sp>
    </p:spTree>
    <p:extLst>
      <p:ext uri="{BB962C8B-B14F-4D97-AF65-F5344CB8AC3E}">
        <p14:creationId xmlns:p14="http://schemas.microsoft.com/office/powerpoint/2010/main" val="22151749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Locations</a:t>
            </a:r>
          </a:p>
        </p:txBody>
      </p:sp>
      <p:sp>
        <p:nvSpPr>
          <p:cNvPr id="3" name="Content Placeholder 2"/>
          <p:cNvSpPr>
            <a:spLocks noGrp="1"/>
          </p:cNvSpPr>
          <p:nvPr>
            <p:ph idx="1"/>
          </p:nvPr>
        </p:nvSpPr>
        <p:spPr>
          <a:xfrm>
            <a:off x="457200" y="1758383"/>
            <a:ext cx="8229600" cy="4947216"/>
          </a:xfrm>
        </p:spPr>
        <p:txBody>
          <a:bodyPr>
            <a:normAutofit fontScale="92500" lnSpcReduction="10000"/>
          </a:bodyPr>
          <a:lstStyle/>
          <a:p>
            <a:pPr marL="0" indent="0">
              <a:lnSpc>
                <a:spcPct val="120000"/>
              </a:lnSpc>
              <a:buNone/>
            </a:pPr>
            <a:r>
              <a:rPr lang="en-US" sz="3800" dirty="0"/>
              <a:t>You can use this to get the path to the directory where your .</a:t>
            </a:r>
            <a:r>
              <a:rPr lang="en-US" sz="3800" dirty="0" err="1"/>
              <a:t>py</a:t>
            </a:r>
            <a:r>
              <a:rPr lang="en-US" sz="3800" dirty="0"/>
              <a:t> file is running:</a:t>
            </a:r>
          </a:p>
          <a:p>
            <a:endParaRPr lang="en-US" dirty="0">
              <a:latin typeface="Calibri"/>
              <a:cs typeface="Calibri"/>
            </a:endParaRPr>
          </a:p>
          <a:p>
            <a:pPr>
              <a:buNone/>
            </a:pPr>
            <a:r>
              <a:rPr lang="en-US" b="1" dirty="0">
                <a:solidFill>
                  <a:srgbClr val="000000"/>
                </a:solidFill>
                <a:latin typeface="Calibri"/>
                <a:cs typeface="Calibri"/>
              </a:rPr>
              <a:t>import </a:t>
            </a:r>
            <a:r>
              <a:rPr lang="en-US" b="1" dirty="0" err="1">
                <a:solidFill>
                  <a:srgbClr val="000000"/>
                </a:solidFill>
                <a:latin typeface="Calibri"/>
                <a:cs typeface="Calibri"/>
              </a:rPr>
              <a:t>os</a:t>
            </a:r>
            <a:endParaRPr lang="en-US" b="1" dirty="0">
              <a:solidFill>
                <a:srgbClr val="000000"/>
              </a:solidFill>
              <a:latin typeface="Calibri"/>
              <a:cs typeface="Calibri"/>
            </a:endParaRPr>
          </a:p>
          <a:p>
            <a:pPr>
              <a:buNone/>
            </a:pPr>
            <a:r>
              <a:rPr lang="en-US" b="1" dirty="0">
                <a:solidFill>
                  <a:srgbClr val="000000"/>
                </a:solidFill>
                <a:latin typeface="Calibri"/>
                <a:cs typeface="Calibri"/>
              </a:rPr>
              <a:t>path = </a:t>
            </a:r>
            <a:r>
              <a:rPr lang="en-US" b="1" dirty="0" err="1">
                <a:solidFill>
                  <a:srgbClr val="000000"/>
                </a:solidFill>
                <a:latin typeface="Calibri"/>
                <a:cs typeface="Calibri"/>
              </a:rPr>
              <a:t>os.</a:t>
            </a:r>
            <a:r>
              <a:rPr lang="en-US" b="1" dirty="0" err="1">
                <a:solidFill>
                  <a:srgbClr val="3366FF"/>
                </a:solidFill>
                <a:latin typeface="Calibri"/>
                <a:cs typeface="Calibri"/>
              </a:rPr>
              <a:t>getcwd</a:t>
            </a:r>
            <a:r>
              <a:rPr lang="en-US" b="1" dirty="0">
                <a:solidFill>
                  <a:srgbClr val="000000"/>
                </a:solidFill>
                <a:latin typeface="Calibri"/>
                <a:cs typeface="Calibri"/>
              </a:rPr>
              <a:t>()	</a:t>
            </a:r>
            <a:r>
              <a:rPr lang="en-US" b="1" dirty="0">
                <a:solidFill>
                  <a:schemeClr val="accent3"/>
                </a:solidFill>
                <a:latin typeface="Calibri"/>
                <a:cs typeface="Calibri"/>
              </a:rPr>
              <a:t>#</a:t>
            </a:r>
            <a:r>
              <a:rPr lang="en-US" b="1" dirty="0">
                <a:solidFill>
                  <a:srgbClr val="3366FF"/>
                </a:solidFill>
                <a:latin typeface="Calibri"/>
                <a:cs typeface="Calibri"/>
              </a:rPr>
              <a:t>get</a:t>
            </a:r>
            <a:r>
              <a:rPr lang="en-US" b="1" dirty="0">
                <a:solidFill>
                  <a:schemeClr val="accent3"/>
                </a:solidFill>
                <a:latin typeface="Calibri"/>
                <a:cs typeface="Calibri"/>
              </a:rPr>
              <a:t> </a:t>
            </a:r>
            <a:r>
              <a:rPr lang="en-US" b="1" dirty="0">
                <a:solidFill>
                  <a:srgbClr val="3366FF"/>
                </a:solidFill>
                <a:latin typeface="Calibri"/>
                <a:cs typeface="Calibri"/>
              </a:rPr>
              <a:t>c</a:t>
            </a:r>
            <a:r>
              <a:rPr lang="en-US" b="1" dirty="0">
                <a:solidFill>
                  <a:schemeClr val="accent3"/>
                </a:solidFill>
                <a:latin typeface="Calibri"/>
                <a:cs typeface="Calibri"/>
              </a:rPr>
              <a:t>urrent </a:t>
            </a:r>
            <a:r>
              <a:rPr lang="en-US" b="1" dirty="0">
                <a:solidFill>
                  <a:srgbClr val="3366FF"/>
                </a:solidFill>
                <a:latin typeface="Calibri"/>
                <a:cs typeface="Calibri"/>
              </a:rPr>
              <a:t>w</a:t>
            </a:r>
            <a:r>
              <a:rPr lang="en-US" b="1" dirty="0">
                <a:solidFill>
                  <a:schemeClr val="accent3"/>
                </a:solidFill>
                <a:latin typeface="Calibri"/>
                <a:cs typeface="Calibri"/>
              </a:rPr>
              <a:t>orking </a:t>
            </a:r>
            <a:r>
              <a:rPr lang="en-US" b="1" dirty="0">
                <a:solidFill>
                  <a:srgbClr val="3366FF"/>
                </a:solidFill>
                <a:latin typeface="Calibri"/>
                <a:cs typeface="Calibri"/>
              </a:rPr>
              <a:t>d</a:t>
            </a:r>
            <a:r>
              <a:rPr lang="en-US" b="1" dirty="0">
                <a:solidFill>
                  <a:schemeClr val="accent3"/>
                </a:solidFill>
                <a:latin typeface="Calibri"/>
                <a:cs typeface="Calibri"/>
              </a:rPr>
              <a:t>irectory</a:t>
            </a:r>
          </a:p>
          <a:p>
            <a:pPr>
              <a:buNone/>
            </a:pPr>
            <a:r>
              <a:rPr lang="en-US" b="1" dirty="0">
                <a:solidFill>
                  <a:srgbClr val="000000"/>
                </a:solidFill>
                <a:latin typeface="Calibri"/>
                <a:cs typeface="Calibri"/>
              </a:rPr>
              <a:t>print(path)</a:t>
            </a:r>
          </a:p>
          <a:p>
            <a:pPr>
              <a:buNone/>
            </a:pPr>
            <a:endParaRPr lang="en-US" dirty="0">
              <a:solidFill>
                <a:srgbClr val="FF0000"/>
              </a:solidFill>
              <a:latin typeface="Calibri"/>
              <a:cs typeface="Calibri"/>
            </a:endParaRPr>
          </a:p>
          <a:p>
            <a:pPr>
              <a:buNone/>
            </a:pPr>
            <a:r>
              <a:rPr lang="en-US" dirty="0">
                <a:solidFill>
                  <a:srgbClr val="00B050"/>
                </a:solidFill>
                <a:latin typeface="Calibri"/>
                <a:cs typeface="Calibri"/>
              </a:rPr>
              <a:t>&gt;&gt;&gt; </a:t>
            </a:r>
          </a:p>
          <a:p>
            <a:pPr>
              <a:buNone/>
            </a:pPr>
            <a:r>
              <a:rPr lang="en-US" dirty="0">
                <a:solidFill>
                  <a:srgbClr val="00B050"/>
                </a:solidFill>
                <a:latin typeface="Calibri"/>
                <a:cs typeface="Calibri"/>
              </a:rPr>
              <a:t>C:\Users\johfdunc.ADS\Desktop</a:t>
            </a:r>
          </a:p>
        </p:txBody>
      </p:sp>
    </p:spTree>
    <p:extLst>
      <p:ext uri="{BB962C8B-B14F-4D97-AF65-F5344CB8AC3E}">
        <p14:creationId xmlns:p14="http://schemas.microsoft.com/office/powerpoint/2010/main" val="17129952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Copy (Group Work) *</a:t>
            </a:r>
          </a:p>
        </p:txBody>
      </p:sp>
      <p:sp>
        <p:nvSpPr>
          <p:cNvPr id="3" name="Content Placeholder 2"/>
          <p:cNvSpPr>
            <a:spLocks noGrp="1"/>
          </p:cNvSpPr>
          <p:nvPr>
            <p:ph idx="1"/>
          </p:nvPr>
        </p:nvSpPr>
        <p:spPr>
          <a:xfrm>
            <a:off x="457200" y="1770594"/>
            <a:ext cx="8229600" cy="5087406"/>
          </a:xfrm>
        </p:spPr>
        <p:txBody>
          <a:bodyPr>
            <a:normAutofit fontScale="85000" lnSpcReduction="10000"/>
          </a:bodyPr>
          <a:lstStyle/>
          <a:p>
            <a:pPr marL="0" indent="0">
              <a:lnSpc>
                <a:spcPct val="110000"/>
              </a:lnSpc>
              <a:buNone/>
            </a:pPr>
            <a:r>
              <a:rPr lang="en-US" dirty="0"/>
              <a:t>Write a </a:t>
            </a:r>
            <a:r>
              <a:rPr lang="en-US" b="1" dirty="0"/>
              <a:t>function,</a:t>
            </a:r>
            <a:r>
              <a:rPr lang="en-US" dirty="0"/>
              <a:t> </a:t>
            </a:r>
            <a:br>
              <a:rPr lang="en-US" dirty="0"/>
            </a:br>
            <a:r>
              <a:rPr lang="en-US" b="1" dirty="0" err="1">
                <a:solidFill>
                  <a:srgbClr val="3366FF"/>
                </a:solidFill>
              </a:rPr>
              <a:t>copy_file</a:t>
            </a:r>
            <a:r>
              <a:rPr lang="en-US" b="1" dirty="0">
                <a:solidFill>
                  <a:srgbClr val="3366FF"/>
                </a:solidFill>
              </a:rPr>
              <a:t>(</a:t>
            </a:r>
            <a:r>
              <a:rPr lang="en-US" b="1" dirty="0" err="1">
                <a:solidFill>
                  <a:srgbClr val="3366FF"/>
                </a:solidFill>
              </a:rPr>
              <a:t>filename_from</a:t>
            </a:r>
            <a:r>
              <a:rPr lang="en-US" b="1" dirty="0">
                <a:solidFill>
                  <a:srgbClr val="3366FF"/>
                </a:solidFill>
              </a:rPr>
              <a:t>, </a:t>
            </a:r>
            <a:r>
              <a:rPr lang="en-US" b="1" dirty="0" err="1">
                <a:solidFill>
                  <a:srgbClr val="3366FF"/>
                </a:solidFill>
              </a:rPr>
              <a:t>filename_to</a:t>
            </a:r>
            <a:r>
              <a:rPr lang="en-US" b="1" dirty="0">
                <a:solidFill>
                  <a:srgbClr val="3366FF"/>
                </a:solidFill>
              </a:rPr>
              <a:t>) </a:t>
            </a:r>
            <a:br>
              <a:rPr lang="en-US" b="1" dirty="0">
                <a:solidFill>
                  <a:srgbClr val="3366FF"/>
                </a:solidFill>
              </a:rPr>
            </a:br>
            <a:r>
              <a:rPr lang="en-US" dirty="0"/>
              <a:t>that copies the contents of a file to another file.</a:t>
            </a:r>
          </a:p>
          <a:p>
            <a:pPr marL="0" indent="0">
              <a:lnSpc>
                <a:spcPct val="140000"/>
              </a:lnSpc>
              <a:buNone/>
            </a:pPr>
            <a:r>
              <a:rPr lang="en-US" sz="2600" i="1" dirty="0">
                <a:sym typeface="Wingdings"/>
              </a:rPr>
              <a:t> </a:t>
            </a:r>
            <a:r>
              <a:rPr lang="en-US" sz="2600" i="1" dirty="0"/>
              <a:t>Get started with </a:t>
            </a:r>
            <a:r>
              <a:rPr lang="en-US" sz="2600" b="1" i="1" dirty="0">
                <a:solidFill>
                  <a:srgbClr val="002060"/>
                </a:solidFill>
              </a:rPr>
              <a:t>copy_test.py</a:t>
            </a:r>
            <a:r>
              <a:rPr lang="en-US" sz="2600" i="1" dirty="0"/>
              <a:t> on Canvas!</a:t>
            </a:r>
          </a:p>
          <a:p>
            <a:pPr marL="0" indent="0">
              <a:buNone/>
            </a:pPr>
            <a:endParaRPr lang="en-US" dirty="0">
              <a:solidFill>
                <a:srgbClr val="00B050"/>
              </a:solidFill>
            </a:endParaRPr>
          </a:p>
          <a:p>
            <a:pPr marL="0" indent="0">
              <a:lnSpc>
                <a:spcPct val="110000"/>
              </a:lnSpc>
              <a:buNone/>
            </a:pPr>
            <a:r>
              <a:rPr lang="en-US" sz="2800" dirty="0">
                <a:solidFill>
                  <a:srgbClr val="FF0000"/>
                </a:solidFill>
              </a:rPr>
              <a:t>NOTE: This function doesn’t need to produce output in IDLE! It copies the file, producing a new file.</a:t>
            </a:r>
          </a:p>
          <a:p>
            <a:pPr marL="0" indent="0">
              <a:buNone/>
            </a:pPr>
            <a:endParaRPr lang="en-US" sz="2600" i="1" dirty="0"/>
          </a:p>
          <a:p>
            <a:pPr marL="0" indent="0">
              <a:buNone/>
            </a:pPr>
            <a:r>
              <a:rPr lang="en-US" sz="2600" i="1" dirty="0"/>
              <a:t>Hints:</a:t>
            </a:r>
          </a:p>
          <a:p>
            <a:pPr lvl="1"/>
            <a:r>
              <a:rPr lang="en-US" sz="2600" dirty="0"/>
              <a:t>The arguments are the NAMES of the files, not file objects</a:t>
            </a:r>
          </a:p>
          <a:p>
            <a:pPr lvl="1"/>
            <a:r>
              <a:rPr lang="en-US" sz="2600" dirty="0"/>
              <a:t>Don’t forget to </a:t>
            </a:r>
            <a:r>
              <a:rPr lang="en-US" sz="2600" b="1" dirty="0">
                <a:solidFill>
                  <a:srgbClr val="3366FF"/>
                </a:solidFill>
              </a:rPr>
              <a:t>.close() </a:t>
            </a:r>
            <a:r>
              <a:rPr lang="en-US" sz="2600" dirty="0"/>
              <a:t>files you </a:t>
            </a:r>
            <a:r>
              <a:rPr lang="en-US" sz="2600" b="1" dirty="0">
                <a:solidFill>
                  <a:srgbClr val="3366FF"/>
                </a:solidFill>
              </a:rPr>
              <a:t>open()</a:t>
            </a:r>
          </a:p>
          <a:p>
            <a:pPr lvl="1"/>
            <a:r>
              <a:rPr lang="en-US" sz="2600" dirty="0"/>
              <a:t>"</a:t>
            </a:r>
            <a:r>
              <a:rPr lang="en-US" sz="2600" b="1" dirty="0">
                <a:solidFill>
                  <a:srgbClr val="FF0000"/>
                </a:solidFill>
              </a:rPr>
              <a:t>r</a:t>
            </a:r>
            <a:r>
              <a:rPr lang="en-US" sz="2600" dirty="0"/>
              <a:t>" is read, "</a:t>
            </a:r>
            <a:r>
              <a:rPr lang="en-US" sz="2600" b="1" dirty="0">
                <a:solidFill>
                  <a:srgbClr val="FF0000"/>
                </a:solidFill>
              </a:rPr>
              <a:t>w</a:t>
            </a:r>
            <a:r>
              <a:rPr lang="en-US" sz="2600" dirty="0"/>
              <a:t>" is write</a:t>
            </a:r>
            <a:endParaRPr lang="en-US" sz="2600" dirty="0">
              <a:solidFill>
                <a:srgbClr val="7030A0"/>
              </a:solidFill>
            </a:endParaRPr>
          </a:p>
        </p:txBody>
      </p:sp>
    </p:spTree>
    <p:extLst>
      <p:ext uri="{BB962C8B-B14F-4D97-AF65-F5344CB8AC3E}">
        <p14:creationId xmlns:p14="http://schemas.microsoft.com/office/powerpoint/2010/main" val="40605611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Copy (Algorithm)</a:t>
            </a:r>
          </a:p>
        </p:txBody>
      </p:sp>
      <p:sp>
        <p:nvSpPr>
          <p:cNvPr id="3" name="Content Placeholder 2"/>
          <p:cNvSpPr>
            <a:spLocks noGrp="1"/>
          </p:cNvSpPr>
          <p:nvPr>
            <p:ph idx="1"/>
          </p:nvPr>
        </p:nvSpPr>
        <p:spPr/>
        <p:txBody>
          <a:bodyPr>
            <a:normAutofit fontScale="92500" lnSpcReduction="20000"/>
          </a:bodyPr>
          <a:lstStyle/>
          <a:p>
            <a:pPr>
              <a:buNone/>
            </a:pPr>
            <a:r>
              <a:rPr lang="en-US" b="1" dirty="0">
                <a:solidFill>
                  <a:schemeClr val="accent1">
                    <a:lumMod val="75000"/>
                  </a:schemeClr>
                </a:solidFill>
              </a:rPr>
              <a:t>This function takes a to file and a from file</a:t>
            </a:r>
          </a:p>
          <a:p>
            <a:pPr>
              <a:buNone/>
            </a:pPr>
            <a:r>
              <a:rPr lang="en-US" b="1" dirty="0">
                <a:solidFill>
                  <a:schemeClr val="accent1">
                    <a:lumMod val="75000"/>
                  </a:schemeClr>
                </a:solidFill>
              </a:rPr>
              <a:t>    </a:t>
            </a:r>
          </a:p>
          <a:p>
            <a:pPr>
              <a:buNone/>
            </a:pPr>
            <a:r>
              <a:rPr lang="en-US" b="1" dirty="0">
                <a:solidFill>
                  <a:schemeClr val="accent1">
                    <a:lumMod val="75000"/>
                  </a:schemeClr>
                </a:solidFill>
              </a:rPr>
              <a:t>    Open the from file in read mode</a:t>
            </a:r>
          </a:p>
          <a:p>
            <a:pPr>
              <a:buNone/>
            </a:pPr>
            <a:r>
              <a:rPr lang="en-US" b="1" dirty="0">
                <a:solidFill>
                  <a:schemeClr val="accent1">
                    <a:lumMod val="75000"/>
                  </a:schemeClr>
                </a:solidFill>
              </a:rPr>
              <a:t>    Read the data from it</a:t>
            </a:r>
          </a:p>
          <a:p>
            <a:pPr>
              <a:buNone/>
            </a:pPr>
            <a:r>
              <a:rPr lang="en-US" b="1" dirty="0">
                <a:solidFill>
                  <a:schemeClr val="accent1">
                    <a:lumMod val="75000"/>
                  </a:schemeClr>
                </a:solidFill>
              </a:rPr>
              <a:t>    Close the file</a:t>
            </a:r>
          </a:p>
          <a:p>
            <a:pPr>
              <a:buNone/>
            </a:pPr>
            <a:endParaRPr lang="en-US" b="1" dirty="0">
              <a:solidFill>
                <a:schemeClr val="accent1">
                  <a:lumMod val="75000"/>
                </a:schemeClr>
              </a:solidFill>
            </a:endParaRPr>
          </a:p>
          <a:p>
            <a:pPr>
              <a:buNone/>
            </a:pPr>
            <a:r>
              <a:rPr lang="en-US" b="1" dirty="0">
                <a:solidFill>
                  <a:schemeClr val="accent1">
                    <a:lumMod val="75000"/>
                  </a:schemeClr>
                </a:solidFill>
              </a:rPr>
              <a:t>    Open the to file in write mode</a:t>
            </a:r>
          </a:p>
          <a:p>
            <a:pPr>
              <a:buNone/>
            </a:pPr>
            <a:r>
              <a:rPr lang="en-US" b="1" dirty="0">
                <a:solidFill>
                  <a:schemeClr val="accent1">
                    <a:lumMod val="75000"/>
                  </a:schemeClr>
                </a:solidFill>
              </a:rPr>
              <a:t>    Write the data to it</a:t>
            </a:r>
          </a:p>
          <a:p>
            <a:pPr>
              <a:buNone/>
            </a:pPr>
            <a:r>
              <a:rPr lang="en-US" b="1" dirty="0">
                <a:solidFill>
                  <a:schemeClr val="accent1">
                    <a:lumMod val="75000"/>
                  </a:schemeClr>
                </a:solidFill>
              </a:rPr>
              <a:t>    Close the file</a:t>
            </a:r>
          </a:p>
          <a:p>
            <a:pPr>
              <a:buNone/>
            </a:pPr>
            <a:endParaRPr lang="en-US" b="1" dirty="0">
              <a:solidFill>
                <a:schemeClr val="accent1">
                  <a:lumMod val="75000"/>
                </a:schemeClr>
              </a:solidFill>
            </a:endParaRPr>
          </a:p>
          <a:p>
            <a:pPr>
              <a:buNone/>
            </a:pPr>
            <a:r>
              <a:rPr lang="en-US" b="1" dirty="0">
                <a:solidFill>
                  <a:schemeClr val="accent1">
                    <a:lumMod val="75000"/>
                  </a:schemeClr>
                </a:solidFill>
              </a:rPr>
              <a:t>Write some test code for the function</a:t>
            </a:r>
          </a:p>
        </p:txBody>
      </p:sp>
    </p:spTree>
    <p:extLst>
      <p:ext uri="{BB962C8B-B14F-4D97-AF65-F5344CB8AC3E}">
        <p14:creationId xmlns:p14="http://schemas.microsoft.com/office/powerpoint/2010/main" val="36953165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Copy (Solution 1 with Test)</a:t>
            </a:r>
          </a:p>
        </p:txBody>
      </p:sp>
      <p:sp>
        <p:nvSpPr>
          <p:cNvPr id="3" name="Content Placeholder 2"/>
          <p:cNvSpPr>
            <a:spLocks noGrp="1"/>
          </p:cNvSpPr>
          <p:nvPr>
            <p:ph idx="1"/>
          </p:nvPr>
        </p:nvSpPr>
        <p:spPr/>
        <p:txBody>
          <a:bodyPr>
            <a:normAutofit fontScale="77500" lnSpcReduction="20000"/>
          </a:bodyPr>
          <a:lstStyle/>
          <a:p>
            <a:pPr>
              <a:buNone/>
            </a:pPr>
            <a:r>
              <a:rPr lang="en-US" b="1" dirty="0">
                <a:latin typeface="Calibri"/>
                <a:cs typeface="Calibri"/>
              </a:rPr>
              <a:t>def </a:t>
            </a:r>
            <a:r>
              <a:rPr lang="en-US" b="1" dirty="0" err="1">
                <a:latin typeface="Calibri"/>
                <a:cs typeface="Calibri"/>
              </a:rPr>
              <a:t>copy_file</a:t>
            </a:r>
            <a:r>
              <a:rPr lang="en-US" b="1" dirty="0">
                <a:latin typeface="Calibri"/>
                <a:cs typeface="Calibri"/>
              </a:rPr>
              <a:t>(</a:t>
            </a:r>
            <a:r>
              <a:rPr lang="en-US" b="1" dirty="0" err="1">
                <a:latin typeface="Calibri"/>
                <a:cs typeface="Calibri"/>
              </a:rPr>
              <a:t>filename_from</a:t>
            </a:r>
            <a:r>
              <a:rPr lang="en-US" b="1" dirty="0">
                <a:latin typeface="Calibri"/>
                <a:cs typeface="Calibri"/>
              </a:rPr>
              <a:t>, </a:t>
            </a:r>
            <a:r>
              <a:rPr lang="en-US" b="1" dirty="0" err="1">
                <a:latin typeface="Calibri"/>
                <a:cs typeface="Calibri"/>
              </a:rPr>
              <a:t>filename_to</a:t>
            </a:r>
            <a:r>
              <a:rPr lang="en-US" b="1" dirty="0">
                <a:latin typeface="Calibri"/>
                <a:cs typeface="Calibri"/>
              </a:rPr>
              <a:t>):</a:t>
            </a:r>
          </a:p>
          <a:p>
            <a:pPr>
              <a:buNone/>
            </a:pPr>
            <a:r>
              <a:rPr lang="en-US" b="1" dirty="0">
                <a:latin typeface="Calibri"/>
                <a:cs typeface="Calibri"/>
              </a:rPr>
              <a:t>    </a:t>
            </a:r>
          </a:p>
          <a:p>
            <a:pPr>
              <a:buNone/>
            </a:pPr>
            <a:r>
              <a:rPr lang="en-US" b="1" dirty="0">
                <a:latin typeface="Calibri"/>
                <a:cs typeface="Calibri"/>
              </a:rPr>
              <a:t>    file = open(</a:t>
            </a:r>
            <a:r>
              <a:rPr lang="en-US" b="1" dirty="0" err="1">
                <a:latin typeface="Calibri"/>
                <a:cs typeface="Calibri"/>
              </a:rPr>
              <a:t>filename_from</a:t>
            </a:r>
            <a:r>
              <a:rPr lang="en-US" b="1" dirty="0">
                <a:latin typeface="Calibri"/>
                <a:cs typeface="Calibri"/>
              </a:rPr>
              <a:t>, "r")</a:t>
            </a:r>
          </a:p>
          <a:p>
            <a:pPr>
              <a:buNone/>
            </a:pPr>
            <a:r>
              <a:rPr lang="en-US" b="1" dirty="0">
                <a:latin typeface="Calibri"/>
                <a:cs typeface="Calibri"/>
              </a:rPr>
              <a:t>    data = </a:t>
            </a:r>
            <a:r>
              <a:rPr lang="en-US" b="1" dirty="0" err="1">
                <a:latin typeface="Calibri"/>
                <a:cs typeface="Calibri"/>
              </a:rPr>
              <a:t>file.read</a:t>
            </a:r>
            <a:r>
              <a:rPr lang="en-US" b="1" dirty="0">
                <a:latin typeface="Calibri"/>
                <a:cs typeface="Calibri"/>
              </a:rPr>
              <a:t>()</a:t>
            </a:r>
          </a:p>
          <a:p>
            <a:pPr>
              <a:buNone/>
            </a:pPr>
            <a:r>
              <a:rPr lang="en-US" b="1" dirty="0">
                <a:latin typeface="Calibri"/>
                <a:cs typeface="Calibri"/>
              </a:rPr>
              <a:t>    </a:t>
            </a:r>
            <a:r>
              <a:rPr lang="en-US" b="1" dirty="0" err="1">
                <a:latin typeface="Calibri"/>
                <a:cs typeface="Calibri"/>
              </a:rPr>
              <a:t>file.close</a:t>
            </a:r>
            <a:r>
              <a:rPr lang="en-US" b="1" dirty="0">
                <a:latin typeface="Calibri"/>
                <a:cs typeface="Calibri"/>
              </a:rPr>
              <a:t>()</a:t>
            </a:r>
          </a:p>
          <a:p>
            <a:pPr>
              <a:buNone/>
            </a:pPr>
            <a:endParaRPr lang="en-US" b="1" dirty="0">
              <a:latin typeface="Calibri"/>
              <a:cs typeface="Calibri"/>
            </a:endParaRPr>
          </a:p>
          <a:p>
            <a:pPr>
              <a:buNone/>
            </a:pPr>
            <a:r>
              <a:rPr lang="en-US" b="1" dirty="0">
                <a:latin typeface="Calibri"/>
                <a:cs typeface="Calibri"/>
              </a:rPr>
              <a:t>    file = open(</a:t>
            </a:r>
            <a:r>
              <a:rPr lang="en-US" b="1" dirty="0" err="1">
                <a:latin typeface="Calibri"/>
                <a:cs typeface="Calibri"/>
              </a:rPr>
              <a:t>filename_to</a:t>
            </a:r>
            <a:r>
              <a:rPr lang="en-US" b="1" dirty="0">
                <a:latin typeface="Calibri"/>
                <a:cs typeface="Calibri"/>
              </a:rPr>
              <a:t>, "w")</a:t>
            </a:r>
          </a:p>
          <a:p>
            <a:pPr>
              <a:buNone/>
            </a:pPr>
            <a:r>
              <a:rPr lang="en-US" b="1" dirty="0">
                <a:latin typeface="Calibri"/>
                <a:cs typeface="Calibri"/>
              </a:rPr>
              <a:t>    </a:t>
            </a:r>
            <a:r>
              <a:rPr lang="en-US" b="1" dirty="0" err="1">
                <a:latin typeface="Calibri"/>
                <a:cs typeface="Calibri"/>
              </a:rPr>
              <a:t>file.write</a:t>
            </a:r>
            <a:r>
              <a:rPr lang="en-US" b="1" dirty="0">
                <a:latin typeface="Calibri"/>
                <a:cs typeface="Calibri"/>
              </a:rPr>
              <a:t>(data)</a:t>
            </a:r>
          </a:p>
          <a:p>
            <a:pPr>
              <a:buNone/>
            </a:pPr>
            <a:r>
              <a:rPr lang="en-US" b="1" dirty="0">
                <a:latin typeface="Calibri"/>
                <a:cs typeface="Calibri"/>
              </a:rPr>
              <a:t>    </a:t>
            </a:r>
            <a:r>
              <a:rPr lang="en-US" b="1" dirty="0" err="1">
                <a:latin typeface="Calibri"/>
                <a:cs typeface="Calibri"/>
              </a:rPr>
              <a:t>file.close</a:t>
            </a:r>
            <a:r>
              <a:rPr lang="en-US" b="1" dirty="0">
                <a:latin typeface="Calibri"/>
                <a:cs typeface="Calibri"/>
              </a:rPr>
              <a:t>()</a:t>
            </a:r>
          </a:p>
          <a:p>
            <a:pPr>
              <a:buNone/>
            </a:pPr>
            <a:endParaRPr lang="en-US" b="1" dirty="0">
              <a:solidFill>
                <a:srgbClr val="FF0000"/>
              </a:solidFill>
              <a:latin typeface="Calibri"/>
              <a:cs typeface="Calibri"/>
            </a:endParaRPr>
          </a:p>
          <a:p>
            <a:pPr>
              <a:buNone/>
            </a:pPr>
            <a:r>
              <a:rPr lang="en-US" sz="2300" b="1" dirty="0">
                <a:solidFill>
                  <a:schemeClr val="accent3"/>
                </a:solidFill>
                <a:latin typeface="Calibri"/>
                <a:cs typeface="Calibri"/>
              </a:rPr>
              <a:t>#</a:t>
            </a:r>
            <a:r>
              <a:rPr lang="en-US" sz="2300" b="1" dirty="0" err="1">
                <a:solidFill>
                  <a:schemeClr val="accent3"/>
                </a:solidFill>
                <a:latin typeface="Calibri"/>
                <a:cs typeface="Calibri"/>
              </a:rPr>
              <a:t>testcode</a:t>
            </a:r>
            <a:endParaRPr lang="en-US" sz="2300" b="1" dirty="0">
              <a:solidFill>
                <a:schemeClr val="accent3"/>
              </a:solidFill>
              <a:latin typeface="Calibri"/>
              <a:cs typeface="Calibri"/>
            </a:endParaRPr>
          </a:p>
          <a:p>
            <a:pPr>
              <a:buNone/>
            </a:pPr>
            <a:r>
              <a:rPr lang="en-US" sz="2300" b="1" dirty="0" err="1">
                <a:solidFill>
                  <a:schemeClr val="tx1">
                    <a:lumMod val="65000"/>
                    <a:lumOff val="35000"/>
                  </a:schemeClr>
                </a:solidFill>
                <a:latin typeface="Calibri"/>
                <a:cs typeface="Calibri"/>
              </a:rPr>
              <a:t>file_f</a:t>
            </a:r>
            <a:r>
              <a:rPr lang="en-US" sz="2300" b="1" dirty="0">
                <a:solidFill>
                  <a:schemeClr val="tx1">
                    <a:lumMod val="65000"/>
                    <a:lumOff val="35000"/>
                  </a:schemeClr>
                </a:solidFill>
                <a:latin typeface="Calibri"/>
                <a:cs typeface="Calibri"/>
              </a:rPr>
              <a:t> = input("Please enter the name of the file to copy FROM: ")</a:t>
            </a:r>
          </a:p>
          <a:p>
            <a:pPr>
              <a:buNone/>
            </a:pPr>
            <a:r>
              <a:rPr lang="en-US" sz="2300" b="1" dirty="0" err="1">
                <a:solidFill>
                  <a:schemeClr val="tx1">
                    <a:lumMod val="65000"/>
                    <a:lumOff val="35000"/>
                  </a:schemeClr>
                </a:solidFill>
                <a:latin typeface="Calibri"/>
                <a:cs typeface="Calibri"/>
              </a:rPr>
              <a:t>file_t</a:t>
            </a:r>
            <a:r>
              <a:rPr lang="en-US" sz="2300" b="1" dirty="0">
                <a:solidFill>
                  <a:schemeClr val="tx1">
                    <a:lumMod val="65000"/>
                    <a:lumOff val="35000"/>
                  </a:schemeClr>
                </a:solidFill>
                <a:latin typeface="Calibri"/>
                <a:cs typeface="Calibri"/>
              </a:rPr>
              <a:t> = input("Please enter the name of the file to copy TO: ")</a:t>
            </a:r>
          </a:p>
          <a:p>
            <a:pPr>
              <a:buNone/>
            </a:pPr>
            <a:r>
              <a:rPr lang="en-US" sz="2300" b="1" dirty="0" err="1">
                <a:solidFill>
                  <a:schemeClr val="tx1">
                    <a:lumMod val="65000"/>
                    <a:lumOff val="35000"/>
                  </a:schemeClr>
                </a:solidFill>
                <a:latin typeface="Calibri"/>
                <a:cs typeface="Calibri"/>
              </a:rPr>
              <a:t>copy_file</a:t>
            </a:r>
            <a:r>
              <a:rPr lang="en-US" sz="2300" b="1" dirty="0">
                <a:solidFill>
                  <a:schemeClr val="tx1">
                    <a:lumMod val="65000"/>
                    <a:lumOff val="35000"/>
                  </a:schemeClr>
                </a:solidFill>
                <a:latin typeface="Calibri"/>
                <a:cs typeface="Calibri"/>
              </a:rPr>
              <a:t>(</a:t>
            </a:r>
            <a:r>
              <a:rPr lang="en-US" sz="2300" b="1" dirty="0" err="1">
                <a:solidFill>
                  <a:schemeClr val="tx1">
                    <a:lumMod val="65000"/>
                    <a:lumOff val="35000"/>
                  </a:schemeClr>
                </a:solidFill>
                <a:latin typeface="Calibri"/>
                <a:cs typeface="Calibri"/>
              </a:rPr>
              <a:t>file_f</a:t>
            </a:r>
            <a:r>
              <a:rPr lang="en-US" sz="2300" b="1" dirty="0">
                <a:solidFill>
                  <a:schemeClr val="tx1">
                    <a:lumMod val="65000"/>
                    <a:lumOff val="35000"/>
                  </a:schemeClr>
                </a:solidFill>
                <a:latin typeface="Calibri"/>
                <a:cs typeface="Calibri"/>
              </a:rPr>
              <a:t> , </a:t>
            </a:r>
            <a:r>
              <a:rPr lang="en-US" sz="2300" b="1" dirty="0" err="1">
                <a:solidFill>
                  <a:schemeClr val="tx1">
                    <a:lumMod val="65000"/>
                    <a:lumOff val="35000"/>
                  </a:schemeClr>
                </a:solidFill>
                <a:latin typeface="Calibri"/>
                <a:cs typeface="Calibri"/>
              </a:rPr>
              <a:t>file_t</a:t>
            </a:r>
            <a:r>
              <a:rPr lang="en-US" sz="2300" b="1" dirty="0">
                <a:solidFill>
                  <a:schemeClr val="tx1">
                    <a:lumMod val="65000"/>
                    <a:lumOff val="35000"/>
                  </a:schemeClr>
                </a:solidFill>
                <a:latin typeface="Calibri"/>
                <a:cs typeface="Calibri"/>
              </a:rPr>
              <a:t> )</a:t>
            </a:r>
          </a:p>
        </p:txBody>
      </p:sp>
    </p:spTree>
    <p:extLst>
      <p:ext uri="{BB962C8B-B14F-4D97-AF65-F5344CB8AC3E}">
        <p14:creationId xmlns:p14="http://schemas.microsoft.com/office/powerpoint/2010/main" val="19221431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Copy (Solution 2 with Test)</a:t>
            </a:r>
          </a:p>
        </p:txBody>
      </p:sp>
      <p:sp>
        <p:nvSpPr>
          <p:cNvPr id="3" name="Content Placeholder 2"/>
          <p:cNvSpPr>
            <a:spLocks noGrp="1"/>
          </p:cNvSpPr>
          <p:nvPr>
            <p:ph idx="1"/>
          </p:nvPr>
        </p:nvSpPr>
        <p:spPr/>
        <p:txBody>
          <a:bodyPr>
            <a:normAutofit lnSpcReduction="10000"/>
          </a:bodyPr>
          <a:lstStyle/>
          <a:p>
            <a:pPr>
              <a:buNone/>
            </a:pPr>
            <a:r>
              <a:rPr lang="en-US" sz="2400" b="1" dirty="0">
                <a:solidFill>
                  <a:srgbClr val="FF0000"/>
                </a:solidFill>
                <a:latin typeface="Calibri"/>
                <a:cs typeface="Calibri"/>
              </a:rPr>
              <a:t># using with can make this very short!</a:t>
            </a:r>
          </a:p>
          <a:p>
            <a:pPr>
              <a:buNone/>
            </a:pPr>
            <a:r>
              <a:rPr lang="en-US" sz="2400" b="1" dirty="0" err="1">
                <a:latin typeface="Calibri"/>
                <a:cs typeface="Calibri"/>
              </a:rPr>
              <a:t>def</a:t>
            </a:r>
            <a:r>
              <a:rPr lang="en-US" sz="2400" b="1" dirty="0">
                <a:latin typeface="Calibri"/>
                <a:cs typeface="Calibri"/>
              </a:rPr>
              <a:t> </a:t>
            </a:r>
            <a:r>
              <a:rPr lang="en-US" sz="2400" b="1" dirty="0" err="1">
                <a:latin typeface="Calibri"/>
                <a:cs typeface="Calibri"/>
              </a:rPr>
              <a:t>copy_file</a:t>
            </a:r>
            <a:r>
              <a:rPr lang="en-US" sz="2400" b="1" dirty="0">
                <a:latin typeface="Calibri"/>
                <a:cs typeface="Calibri"/>
              </a:rPr>
              <a:t>(</a:t>
            </a:r>
            <a:r>
              <a:rPr lang="en-US" sz="2400" b="1" dirty="0" err="1">
                <a:latin typeface="Calibri"/>
                <a:cs typeface="Calibri"/>
              </a:rPr>
              <a:t>filename_from</a:t>
            </a:r>
            <a:r>
              <a:rPr lang="en-US" sz="2400" b="1" dirty="0">
                <a:latin typeface="Calibri"/>
                <a:cs typeface="Calibri"/>
              </a:rPr>
              <a:t>, </a:t>
            </a:r>
            <a:r>
              <a:rPr lang="en-US" sz="2400" b="1" dirty="0" err="1">
                <a:latin typeface="Calibri"/>
                <a:cs typeface="Calibri"/>
              </a:rPr>
              <a:t>filename_to</a:t>
            </a:r>
            <a:r>
              <a:rPr lang="en-US" sz="2400" b="1" dirty="0">
                <a:latin typeface="Calibri"/>
                <a:cs typeface="Calibri"/>
              </a:rPr>
              <a:t>):</a:t>
            </a:r>
          </a:p>
          <a:p>
            <a:pPr>
              <a:buNone/>
            </a:pPr>
            <a:r>
              <a:rPr lang="en-US" sz="2400" b="1" dirty="0">
                <a:latin typeface="Calibri"/>
                <a:cs typeface="Calibri"/>
              </a:rPr>
              <a:t>    </a:t>
            </a:r>
          </a:p>
          <a:p>
            <a:pPr>
              <a:buNone/>
            </a:pPr>
            <a:r>
              <a:rPr lang="en-US" sz="2400" b="1" dirty="0">
                <a:latin typeface="Calibri"/>
                <a:cs typeface="Calibri"/>
              </a:rPr>
              <a:t>    with open(</a:t>
            </a:r>
            <a:r>
              <a:rPr lang="en-US" sz="2400" b="1" dirty="0" err="1">
                <a:latin typeface="Calibri"/>
                <a:cs typeface="Calibri"/>
              </a:rPr>
              <a:t>filename_from</a:t>
            </a:r>
            <a:r>
              <a:rPr lang="en-US" sz="2400" b="1" dirty="0">
                <a:latin typeface="Calibri"/>
                <a:cs typeface="Calibri"/>
              </a:rPr>
              <a:t>, "r") as f:</a:t>
            </a:r>
          </a:p>
          <a:p>
            <a:pPr>
              <a:buNone/>
            </a:pPr>
            <a:r>
              <a:rPr lang="en-US" sz="2400" b="1" dirty="0">
                <a:latin typeface="Calibri"/>
                <a:cs typeface="Calibri"/>
              </a:rPr>
              <a:t>        data = </a:t>
            </a:r>
            <a:r>
              <a:rPr lang="en-US" sz="2400" b="1" dirty="0" err="1">
                <a:latin typeface="Calibri"/>
                <a:cs typeface="Calibri"/>
              </a:rPr>
              <a:t>f.read</a:t>
            </a:r>
            <a:r>
              <a:rPr lang="en-US" sz="2400" b="1" dirty="0">
                <a:latin typeface="Calibri"/>
                <a:cs typeface="Calibri"/>
              </a:rPr>
              <a:t>()</a:t>
            </a:r>
          </a:p>
          <a:p>
            <a:pPr>
              <a:buNone/>
            </a:pPr>
            <a:endParaRPr lang="en-US" sz="2400" b="1" dirty="0">
              <a:latin typeface="Calibri"/>
              <a:cs typeface="Calibri"/>
            </a:endParaRPr>
          </a:p>
          <a:p>
            <a:pPr>
              <a:buNone/>
            </a:pPr>
            <a:r>
              <a:rPr lang="en-US" sz="2400" b="1" dirty="0">
                <a:latin typeface="Calibri"/>
                <a:cs typeface="Calibri"/>
              </a:rPr>
              <a:t>    with open(</a:t>
            </a:r>
            <a:r>
              <a:rPr lang="en-US" sz="2400" b="1" dirty="0" err="1">
                <a:latin typeface="Calibri"/>
                <a:cs typeface="Calibri"/>
              </a:rPr>
              <a:t>filename_to</a:t>
            </a:r>
            <a:r>
              <a:rPr lang="en-US" sz="2400" b="1" dirty="0">
                <a:latin typeface="Calibri"/>
                <a:cs typeface="Calibri"/>
              </a:rPr>
              <a:t>, "w") as f:</a:t>
            </a:r>
          </a:p>
          <a:p>
            <a:pPr>
              <a:buNone/>
            </a:pPr>
            <a:r>
              <a:rPr lang="en-US" sz="2400" b="1" dirty="0">
                <a:latin typeface="Calibri"/>
                <a:cs typeface="Calibri"/>
              </a:rPr>
              <a:t>        </a:t>
            </a:r>
            <a:r>
              <a:rPr lang="en-US" sz="2400" b="1" dirty="0" err="1">
                <a:latin typeface="Calibri"/>
                <a:cs typeface="Calibri"/>
              </a:rPr>
              <a:t>f.write</a:t>
            </a:r>
            <a:r>
              <a:rPr lang="en-US" sz="2400" b="1" dirty="0">
                <a:latin typeface="Calibri"/>
                <a:cs typeface="Calibri"/>
              </a:rPr>
              <a:t>(data)</a:t>
            </a:r>
          </a:p>
          <a:p>
            <a:pPr>
              <a:buNone/>
            </a:pPr>
            <a:endParaRPr lang="en-US" sz="1800" b="1" dirty="0">
              <a:latin typeface="Calibri"/>
              <a:cs typeface="Calibri"/>
            </a:endParaRPr>
          </a:p>
          <a:p>
            <a:pPr>
              <a:buNone/>
            </a:pPr>
            <a:r>
              <a:rPr lang="en-US" sz="1800" b="1" dirty="0">
                <a:solidFill>
                  <a:schemeClr val="accent3"/>
                </a:solidFill>
                <a:latin typeface="Calibri"/>
                <a:cs typeface="Calibri"/>
              </a:rPr>
              <a:t>#</a:t>
            </a:r>
            <a:r>
              <a:rPr lang="en-US" sz="1800" b="1" dirty="0" err="1">
                <a:solidFill>
                  <a:schemeClr val="accent3"/>
                </a:solidFill>
                <a:latin typeface="Calibri"/>
                <a:cs typeface="Calibri"/>
              </a:rPr>
              <a:t>testcode</a:t>
            </a:r>
            <a:endParaRPr lang="en-US" sz="1800" b="1" dirty="0">
              <a:solidFill>
                <a:schemeClr val="accent3"/>
              </a:solidFill>
              <a:latin typeface="Calibri"/>
              <a:cs typeface="Calibri"/>
            </a:endParaRPr>
          </a:p>
          <a:p>
            <a:pPr>
              <a:buNone/>
            </a:pPr>
            <a:r>
              <a:rPr lang="en-US" sz="1800" b="1" dirty="0" err="1">
                <a:solidFill>
                  <a:schemeClr val="tx1">
                    <a:lumMod val="65000"/>
                    <a:lumOff val="35000"/>
                  </a:schemeClr>
                </a:solidFill>
                <a:latin typeface="Calibri"/>
                <a:cs typeface="Calibri"/>
              </a:rPr>
              <a:t>file_f</a:t>
            </a:r>
            <a:r>
              <a:rPr lang="en-US" sz="1800" b="1" dirty="0">
                <a:solidFill>
                  <a:schemeClr val="tx1">
                    <a:lumMod val="65000"/>
                    <a:lumOff val="35000"/>
                  </a:schemeClr>
                </a:solidFill>
                <a:latin typeface="Calibri"/>
                <a:cs typeface="Calibri"/>
              </a:rPr>
              <a:t> = input("Please enter the name of the file to copy FROM: ")</a:t>
            </a:r>
          </a:p>
          <a:p>
            <a:pPr>
              <a:buNone/>
            </a:pPr>
            <a:r>
              <a:rPr lang="en-US" sz="1800" b="1" dirty="0" err="1">
                <a:solidFill>
                  <a:schemeClr val="tx1">
                    <a:lumMod val="65000"/>
                    <a:lumOff val="35000"/>
                  </a:schemeClr>
                </a:solidFill>
                <a:latin typeface="Calibri"/>
                <a:cs typeface="Calibri"/>
              </a:rPr>
              <a:t>file_t</a:t>
            </a:r>
            <a:r>
              <a:rPr lang="en-US" sz="1800" b="1" dirty="0">
                <a:solidFill>
                  <a:schemeClr val="tx1">
                    <a:lumMod val="65000"/>
                    <a:lumOff val="35000"/>
                  </a:schemeClr>
                </a:solidFill>
                <a:latin typeface="Calibri"/>
                <a:cs typeface="Calibri"/>
              </a:rPr>
              <a:t> = input("Please enter the name of the file to copy TO: ")</a:t>
            </a:r>
          </a:p>
          <a:p>
            <a:pPr>
              <a:buNone/>
            </a:pPr>
            <a:r>
              <a:rPr lang="en-US" sz="1800" b="1" dirty="0" err="1">
                <a:solidFill>
                  <a:schemeClr val="tx1">
                    <a:lumMod val="65000"/>
                    <a:lumOff val="35000"/>
                  </a:schemeClr>
                </a:solidFill>
                <a:latin typeface="Calibri"/>
                <a:cs typeface="Calibri"/>
              </a:rPr>
              <a:t>copy_file</a:t>
            </a:r>
            <a:r>
              <a:rPr lang="en-US" sz="1800" b="1" dirty="0">
                <a:solidFill>
                  <a:schemeClr val="tx1">
                    <a:lumMod val="65000"/>
                    <a:lumOff val="35000"/>
                  </a:schemeClr>
                </a:solidFill>
                <a:latin typeface="Calibri"/>
                <a:cs typeface="Calibri"/>
              </a:rPr>
              <a:t>(</a:t>
            </a:r>
            <a:r>
              <a:rPr lang="en-US" sz="1800" b="1" dirty="0" err="1">
                <a:solidFill>
                  <a:schemeClr val="tx1">
                    <a:lumMod val="65000"/>
                    <a:lumOff val="35000"/>
                  </a:schemeClr>
                </a:solidFill>
                <a:latin typeface="Calibri"/>
                <a:cs typeface="Calibri"/>
              </a:rPr>
              <a:t>file_f</a:t>
            </a:r>
            <a:r>
              <a:rPr lang="en-US" sz="1800" b="1" dirty="0">
                <a:solidFill>
                  <a:schemeClr val="tx1">
                    <a:lumMod val="65000"/>
                    <a:lumOff val="35000"/>
                  </a:schemeClr>
                </a:solidFill>
                <a:latin typeface="Calibri"/>
                <a:cs typeface="Calibri"/>
              </a:rPr>
              <a:t> , </a:t>
            </a:r>
            <a:r>
              <a:rPr lang="en-US" sz="1800" b="1" dirty="0" err="1">
                <a:solidFill>
                  <a:schemeClr val="tx1">
                    <a:lumMod val="65000"/>
                    <a:lumOff val="35000"/>
                  </a:schemeClr>
                </a:solidFill>
                <a:latin typeface="Calibri"/>
                <a:cs typeface="Calibri"/>
              </a:rPr>
              <a:t>file_t</a:t>
            </a:r>
            <a:r>
              <a:rPr lang="en-US" sz="1800" b="1" dirty="0">
                <a:solidFill>
                  <a:schemeClr val="tx1">
                    <a:lumMod val="65000"/>
                    <a:lumOff val="35000"/>
                  </a:schemeClr>
                </a:solidFill>
                <a:latin typeface="Calibri"/>
                <a:cs typeface="Calibri"/>
              </a:rPr>
              <a:t> )</a:t>
            </a:r>
          </a:p>
        </p:txBody>
      </p:sp>
    </p:spTree>
    <p:extLst>
      <p:ext uri="{BB962C8B-B14F-4D97-AF65-F5344CB8AC3E}">
        <p14:creationId xmlns:p14="http://schemas.microsoft.com/office/powerpoint/2010/main" val="1508234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Module (Used a lot in I211)</a:t>
            </a:r>
          </a:p>
        </p:txBody>
      </p:sp>
      <p:sp>
        <p:nvSpPr>
          <p:cNvPr id="3" name="Content Placeholder 2"/>
          <p:cNvSpPr>
            <a:spLocks noGrp="1"/>
          </p:cNvSpPr>
          <p:nvPr>
            <p:ph idx="1"/>
          </p:nvPr>
        </p:nvSpPr>
        <p:spPr>
          <a:xfrm>
            <a:off x="457200" y="1524000"/>
            <a:ext cx="8229600" cy="5333999"/>
          </a:xfrm>
        </p:spPr>
        <p:txBody>
          <a:bodyPr>
            <a:normAutofit fontScale="62500" lnSpcReduction="20000"/>
          </a:bodyPr>
          <a:lstStyle/>
          <a:p>
            <a:pPr marL="0" indent="0">
              <a:lnSpc>
                <a:spcPct val="120000"/>
              </a:lnSpc>
              <a:buNone/>
            </a:pPr>
            <a:r>
              <a:rPr lang="en-US" sz="4600" dirty="0"/>
              <a:t>When working with files, the </a:t>
            </a:r>
            <a:r>
              <a:rPr lang="en-US" sz="4600" b="1" dirty="0" err="1"/>
              <a:t>os</a:t>
            </a:r>
            <a:r>
              <a:rPr lang="en-US" sz="4600" dirty="0">
                <a:solidFill>
                  <a:srgbClr val="FF0000"/>
                </a:solidFill>
              </a:rPr>
              <a:t> </a:t>
            </a:r>
            <a:r>
              <a:rPr lang="en-US" sz="4600" dirty="0"/>
              <a:t>module is very useful. Here, we list the </a:t>
            </a:r>
            <a:r>
              <a:rPr lang="en-US" sz="4600" u="sng" dirty="0"/>
              <a:t>contents of the current directory</a:t>
            </a:r>
            <a:r>
              <a:rPr lang="en-US" sz="4600" dirty="0"/>
              <a:t>:</a:t>
            </a:r>
          </a:p>
          <a:p>
            <a:pPr marL="118872" indent="0">
              <a:buNone/>
            </a:pPr>
            <a:endParaRPr lang="en-US" sz="4100" dirty="0"/>
          </a:p>
          <a:p>
            <a:pPr marL="118872" indent="0">
              <a:buNone/>
            </a:pPr>
            <a:r>
              <a:rPr lang="en-US" sz="3800" b="1" dirty="0">
                <a:latin typeface="Calibri"/>
                <a:cs typeface="Calibri"/>
              </a:rPr>
              <a:t>import </a:t>
            </a:r>
            <a:r>
              <a:rPr lang="en-US" sz="3800" b="1" dirty="0" err="1">
                <a:latin typeface="Calibri"/>
                <a:cs typeface="Calibri"/>
              </a:rPr>
              <a:t>os</a:t>
            </a:r>
            <a:endParaRPr lang="en-US" sz="3800" b="1" dirty="0">
              <a:latin typeface="Calibri"/>
              <a:cs typeface="Calibri"/>
            </a:endParaRPr>
          </a:p>
          <a:p>
            <a:pPr marL="118872" indent="0">
              <a:buNone/>
            </a:pPr>
            <a:r>
              <a:rPr lang="en-US" sz="3800" dirty="0">
                <a:solidFill>
                  <a:schemeClr val="accent3"/>
                </a:solidFill>
                <a:latin typeface="Calibri"/>
                <a:cs typeface="Calibri"/>
              </a:rPr>
              <a:t>#</a:t>
            </a:r>
            <a:r>
              <a:rPr lang="en-US" sz="3800" dirty="0" err="1">
                <a:solidFill>
                  <a:schemeClr val="accent3"/>
                </a:solidFill>
                <a:latin typeface="Calibri"/>
                <a:cs typeface="Calibri"/>
              </a:rPr>
              <a:t>getcwd</a:t>
            </a:r>
            <a:r>
              <a:rPr lang="en-US" sz="3800" dirty="0">
                <a:solidFill>
                  <a:schemeClr val="accent3"/>
                </a:solidFill>
                <a:latin typeface="Calibri"/>
                <a:cs typeface="Calibri"/>
              </a:rPr>
              <a:t> comes from ‘GET Current Working Directory’</a:t>
            </a:r>
          </a:p>
          <a:p>
            <a:pPr marL="118872" indent="0">
              <a:buNone/>
            </a:pPr>
            <a:r>
              <a:rPr lang="en-US" sz="3800" b="1" dirty="0">
                <a:latin typeface="Calibri"/>
                <a:cs typeface="Calibri"/>
              </a:rPr>
              <a:t>contents = </a:t>
            </a:r>
            <a:r>
              <a:rPr lang="en-US" sz="3800" b="1" dirty="0" err="1">
                <a:latin typeface="Calibri"/>
                <a:cs typeface="Calibri"/>
              </a:rPr>
              <a:t>os</a:t>
            </a:r>
            <a:r>
              <a:rPr lang="en-US" sz="3800" b="1" dirty="0" err="1">
                <a:solidFill>
                  <a:srgbClr val="3366FF"/>
                </a:solidFill>
                <a:latin typeface="Calibri"/>
                <a:cs typeface="Calibri"/>
              </a:rPr>
              <a:t>.listdir</a:t>
            </a:r>
            <a:r>
              <a:rPr lang="en-US" sz="3800" b="1" dirty="0">
                <a:latin typeface="Calibri"/>
                <a:cs typeface="Calibri"/>
              </a:rPr>
              <a:t>(</a:t>
            </a:r>
            <a:r>
              <a:rPr lang="en-US" sz="3800" b="1" dirty="0" err="1">
                <a:latin typeface="Calibri"/>
                <a:cs typeface="Calibri"/>
              </a:rPr>
              <a:t>os.getcwd</a:t>
            </a:r>
            <a:r>
              <a:rPr lang="en-US" sz="3800" b="1" dirty="0">
                <a:latin typeface="Calibri"/>
                <a:cs typeface="Calibri"/>
              </a:rPr>
              <a:t>())</a:t>
            </a:r>
          </a:p>
          <a:p>
            <a:pPr marL="118872" indent="0">
              <a:buNone/>
            </a:pPr>
            <a:r>
              <a:rPr lang="en-US" sz="3800" b="1" dirty="0">
                <a:latin typeface="Calibri"/>
                <a:cs typeface="Calibri"/>
              </a:rPr>
              <a:t>print(contents)</a:t>
            </a:r>
          </a:p>
          <a:p>
            <a:pPr marL="118872" indent="0">
              <a:buNone/>
            </a:pPr>
            <a:endParaRPr lang="en-US" dirty="0"/>
          </a:p>
          <a:p>
            <a:pPr>
              <a:buNone/>
            </a:pPr>
            <a:r>
              <a:rPr lang="en-US" sz="2900" b="1" dirty="0">
                <a:solidFill>
                  <a:srgbClr val="00B050"/>
                </a:solidFill>
                <a:latin typeface="Calibri"/>
                <a:cs typeface="Calibri"/>
              </a:rPr>
              <a:t>&gt;&gt;&gt; </a:t>
            </a:r>
          </a:p>
          <a:p>
            <a:pPr>
              <a:buNone/>
            </a:pPr>
            <a:r>
              <a:rPr lang="en-US" sz="2900" b="1" dirty="0">
                <a:solidFill>
                  <a:srgbClr val="00B050"/>
                </a:solidFill>
                <a:latin typeface="Calibri"/>
                <a:cs typeface="Calibri"/>
              </a:rPr>
              <a:t>['code.py', </a:t>
            </a:r>
            <a:r>
              <a:rPr lang="en-US" sz="2900" b="1" dirty="0">
                <a:solidFill>
                  <a:srgbClr val="3366FF"/>
                </a:solidFill>
                <a:latin typeface="Calibri"/>
                <a:cs typeface="Calibri"/>
              </a:rPr>
              <a:t>'Collegium Work'</a:t>
            </a:r>
            <a:r>
              <a:rPr lang="en-US" sz="2900" b="1" dirty="0">
                <a:solidFill>
                  <a:srgbClr val="00B050"/>
                </a:solidFill>
                <a:latin typeface="Calibri"/>
                <a:cs typeface="Calibri"/>
              </a:rPr>
              <a:t>, 'desktop.ini', 'Fall 14 Schedule.txt', </a:t>
            </a:r>
            <a:br>
              <a:rPr lang="en-US" sz="2900" b="1" dirty="0">
                <a:solidFill>
                  <a:srgbClr val="00B050"/>
                </a:solidFill>
                <a:latin typeface="Calibri"/>
                <a:cs typeface="Calibri"/>
              </a:rPr>
            </a:br>
            <a:r>
              <a:rPr lang="en-US" sz="2900" b="1" dirty="0">
                <a:solidFill>
                  <a:srgbClr val="00B050"/>
                </a:solidFill>
                <a:latin typeface="Calibri"/>
                <a:cs typeface="Calibri"/>
              </a:rPr>
              <a:t>'I210 - Syllabus.docx', 'I211 - Syllabus.docx', 'notes.txt', </a:t>
            </a:r>
            <a:r>
              <a:rPr lang="en-US" sz="2900" b="1" dirty="0">
                <a:solidFill>
                  <a:srgbClr val="3366FF"/>
                </a:solidFill>
                <a:latin typeface="Calibri"/>
                <a:cs typeface="Calibri"/>
              </a:rPr>
              <a:t>'Other'</a:t>
            </a:r>
            <a:r>
              <a:rPr lang="en-US" sz="2900" b="1" dirty="0">
                <a:solidFill>
                  <a:srgbClr val="00B050"/>
                </a:solidFill>
                <a:latin typeface="Calibri"/>
                <a:cs typeface="Calibri"/>
              </a:rPr>
              <a:t>, 'pickles1.dat', 'Spring 15 Schedule.txt', </a:t>
            </a:r>
            <a:r>
              <a:rPr lang="en-US" sz="2900" b="1" dirty="0">
                <a:solidFill>
                  <a:srgbClr val="3366FF"/>
                </a:solidFill>
                <a:latin typeface="Calibri"/>
                <a:cs typeface="Calibri"/>
              </a:rPr>
              <a:t>'Teaching'</a:t>
            </a:r>
            <a:r>
              <a:rPr lang="en-US" sz="2900" b="1" dirty="0">
                <a:solidFill>
                  <a:srgbClr val="00B050"/>
                </a:solidFill>
                <a:latin typeface="Calibri"/>
                <a:cs typeface="Calibri"/>
              </a:rPr>
              <a:t>, 'tools.py']</a:t>
            </a:r>
          </a:p>
          <a:p>
            <a:pPr>
              <a:buNone/>
            </a:pPr>
            <a:endParaRPr lang="en-US" sz="2900" b="1" dirty="0">
              <a:solidFill>
                <a:srgbClr val="00B050"/>
              </a:solidFill>
              <a:latin typeface="Calibri"/>
              <a:cs typeface="Calibri"/>
            </a:endParaRPr>
          </a:p>
          <a:p>
            <a:pPr>
              <a:buNone/>
            </a:pPr>
            <a:r>
              <a:rPr lang="en-US" sz="2900" dirty="0"/>
              <a:t>(The items in </a:t>
            </a:r>
            <a:r>
              <a:rPr lang="en-US" sz="2900" dirty="0">
                <a:solidFill>
                  <a:srgbClr val="3366FF"/>
                </a:solidFill>
              </a:rPr>
              <a:t>blue</a:t>
            </a:r>
            <a:r>
              <a:rPr lang="en-US" sz="2900" dirty="0"/>
              <a:t> are directories – </a:t>
            </a:r>
            <a:r>
              <a:rPr lang="en-US" sz="2900" i="1" dirty="0"/>
              <a:t>they don’t have an extension!</a:t>
            </a:r>
            <a:r>
              <a:rPr lang="en-US" sz="2900" dirty="0"/>
              <a:t>)</a:t>
            </a:r>
          </a:p>
        </p:txBody>
      </p:sp>
    </p:spTree>
    <p:extLst>
      <p:ext uri="{BB962C8B-B14F-4D97-AF65-F5344CB8AC3E}">
        <p14:creationId xmlns:p14="http://schemas.microsoft.com/office/powerpoint/2010/main" val="859255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List (Group Work) *</a:t>
            </a:r>
          </a:p>
        </p:txBody>
      </p:sp>
      <p:sp>
        <p:nvSpPr>
          <p:cNvPr id="3" name="Content Placeholder 2"/>
          <p:cNvSpPr>
            <a:spLocks noGrp="1"/>
          </p:cNvSpPr>
          <p:nvPr>
            <p:ph idx="1"/>
          </p:nvPr>
        </p:nvSpPr>
        <p:spPr>
          <a:xfrm>
            <a:off x="457200" y="1600200"/>
            <a:ext cx="8229600" cy="5086583"/>
          </a:xfrm>
        </p:spPr>
        <p:txBody>
          <a:bodyPr>
            <a:normAutofit fontScale="85000" lnSpcReduction="20000"/>
          </a:bodyPr>
          <a:lstStyle/>
          <a:p>
            <a:pPr marL="0" indent="0">
              <a:lnSpc>
                <a:spcPct val="120000"/>
              </a:lnSpc>
              <a:buNone/>
            </a:pPr>
            <a:r>
              <a:rPr lang="en-US" sz="3500" dirty="0"/>
              <a:t>Print out a list of all text files (</a:t>
            </a:r>
            <a:r>
              <a:rPr lang="en-US" sz="3500" dirty="0">
                <a:solidFill>
                  <a:srgbClr val="0070C0"/>
                </a:solidFill>
              </a:rPr>
              <a:t>.txt extension</a:t>
            </a:r>
            <a:r>
              <a:rPr lang="en-US" sz="3500" dirty="0"/>
              <a:t>) in the current directory.</a:t>
            </a:r>
          </a:p>
          <a:p>
            <a:endParaRPr lang="en-US" dirty="0"/>
          </a:p>
          <a:p>
            <a:pPr>
              <a:lnSpc>
                <a:spcPct val="120000"/>
              </a:lnSpc>
              <a:buFont typeface="Wingdings" charset="0"/>
              <a:buChar char="à"/>
            </a:pPr>
            <a:r>
              <a:rPr lang="en-US" sz="2800" dirty="0"/>
              <a:t>Download </a:t>
            </a:r>
            <a:r>
              <a:rPr lang="en-US" sz="2800" b="1" dirty="0">
                <a:solidFill>
                  <a:srgbClr val="002060"/>
                </a:solidFill>
              </a:rPr>
              <a:t>Sample_Directory.zip</a:t>
            </a:r>
            <a:r>
              <a:rPr lang="en-US" sz="2800" dirty="0"/>
              <a:t> from Canvas</a:t>
            </a:r>
            <a:r>
              <a:rPr lang="en-US" sz="2800" i="1" dirty="0"/>
              <a:t> </a:t>
            </a:r>
            <a:r>
              <a:rPr lang="en-US" sz="2800" dirty="0"/>
              <a:t>and </a:t>
            </a:r>
            <a:r>
              <a:rPr lang="en-US" sz="2800" b="1" dirty="0"/>
              <a:t>unzip (extract)</a:t>
            </a:r>
            <a:r>
              <a:rPr lang="en-US" sz="2800" dirty="0"/>
              <a:t> – it contains blank .txt files, a directory, and a .</a:t>
            </a:r>
            <a:r>
              <a:rPr lang="en-US" sz="2800" dirty="0" err="1"/>
              <a:t>py</a:t>
            </a:r>
            <a:r>
              <a:rPr lang="en-US" sz="2800" dirty="0"/>
              <a:t> starter file! </a:t>
            </a:r>
          </a:p>
          <a:p>
            <a:pPr>
              <a:lnSpc>
                <a:spcPct val="120000"/>
              </a:lnSpc>
              <a:buFont typeface="Wingdings" charset="0"/>
              <a:buChar char="à"/>
            </a:pPr>
            <a:r>
              <a:rPr lang="en-US" sz="2800" dirty="0"/>
              <a:t>You’ll need </a:t>
            </a:r>
            <a:r>
              <a:rPr lang="en-US" sz="2800" b="1" dirty="0" err="1">
                <a:solidFill>
                  <a:srgbClr val="FF0000"/>
                </a:solidFill>
              </a:rPr>
              <a:t>os.getcwd</a:t>
            </a:r>
            <a:r>
              <a:rPr lang="en-US" sz="2800" b="1" dirty="0">
                <a:solidFill>
                  <a:srgbClr val="FF0000"/>
                </a:solidFill>
              </a:rPr>
              <a:t>() </a:t>
            </a:r>
            <a:r>
              <a:rPr lang="en-US" sz="2800" dirty="0"/>
              <a:t>and</a:t>
            </a:r>
            <a:r>
              <a:rPr lang="en-US" sz="2800" b="1" dirty="0"/>
              <a:t> </a:t>
            </a:r>
            <a:r>
              <a:rPr lang="en-US" sz="2800" b="1" dirty="0" err="1">
                <a:solidFill>
                  <a:srgbClr val="FF0000"/>
                </a:solidFill>
              </a:rPr>
              <a:t>os.listdir</a:t>
            </a:r>
            <a:r>
              <a:rPr lang="en-US" sz="2800" b="1" dirty="0">
                <a:solidFill>
                  <a:srgbClr val="FF0000"/>
                </a:solidFill>
              </a:rPr>
              <a:t>()</a:t>
            </a:r>
            <a:r>
              <a:rPr lang="en-US" sz="2800" dirty="0"/>
              <a:t>, so the starter file has the code on the previous slide!</a:t>
            </a:r>
          </a:p>
          <a:p>
            <a:pPr lvl="1"/>
            <a:endParaRPr lang="en-US" dirty="0"/>
          </a:p>
          <a:p>
            <a:pPr>
              <a:buNone/>
            </a:pPr>
            <a:r>
              <a:rPr lang="en-US" sz="2200" b="1" dirty="0">
                <a:solidFill>
                  <a:srgbClr val="00B050"/>
                </a:solidFill>
                <a:latin typeface="Calibri"/>
                <a:cs typeface="Calibri"/>
              </a:rPr>
              <a:t>&gt;&gt;&gt; </a:t>
            </a:r>
          </a:p>
          <a:p>
            <a:pPr>
              <a:buNone/>
            </a:pPr>
            <a:r>
              <a:rPr lang="en-US" sz="2200" b="1" dirty="0">
                <a:solidFill>
                  <a:srgbClr val="00B050"/>
                </a:solidFill>
                <a:latin typeface="Calibri"/>
                <a:cs typeface="Calibri"/>
              </a:rPr>
              <a:t>This program prints out all the .txt files in the current directory.</a:t>
            </a:r>
          </a:p>
          <a:p>
            <a:pPr>
              <a:buNone/>
            </a:pPr>
            <a:r>
              <a:rPr lang="en-US" sz="2200" b="1" dirty="0">
                <a:solidFill>
                  <a:srgbClr val="00B050"/>
                </a:solidFill>
                <a:latin typeface="Calibri"/>
                <a:cs typeface="Calibri"/>
              </a:rPr>
              <a:t>Current directory's text files:</a:t>
            </a:r>
          </a:p>
          <a:p>
            <a:pPr>
              <a:buNone/>
            </a:pPr>
            <a:r>
              <a:rPr lang="en-US" sz="2200" b="1" dirty="0">
                <a:solidFill>
                  <a:srgbClr val="00B050"/>
                </a:solidFill>
                <a:latin typeface="Calibri"/>
                <a:cs typeface="Calibri"/>
              </a:rPr>
              <a:t>['classes.txt', 'data.txt', 'grades.txt', 'problems.txt', 'programs.txt']</a:t>
            </a:r>
          </a:p>
        </p:txBody>
      </p:sp>
    </p:spTree>
    <p:extLst>
      <p:ext uri="{BB962C8B-B14F-4D97-AF65-F5344CB8AC3E}">
        <p14:creationId xmlns:p14="http://schemas.microsoft.com/office/powerpoint/2010/main" val="12718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List (Algorithm)</a:t>
            </a:r>
          </a:p>
        </p:txBody>
      </p:sp>
      <p:sp>
        <p:nvSpPr>
          <p:cNvPr id="3" name="Content Placeholder 2"/>
          <p:cNvSpPr>
            <a:spLocks noGrp="1"/>
          </p:cNvSpPr>
          <p:nvPr>
            <p:ph idx="1"/>
          </p:nvPr>
        </p:nvSpPr>
        <p:spPr>
          <a:xfrm>
            <a:off x="457200" y="1636273"/>
            <a:ext cx="8074325" cy="5050510"/>
          </a:xfrm>
        </p:spPr>
        <p:txBody>
          <a:bodyPr>
            <a:noAutofit/>
          </a:bodyPr>
          <a:lstStyle/>
          <a:p>
            <a:pPr marL="118872" indent="0">
              <a:buNone/>
            </a:pPr>
            <a:r>
              <a:rPr lang="en-US" sz="2100" b="1" dirty="0">
                <a:solidFill>
                  <a:schemeClr val="accent1">
                    <a:lumMod val="75000"/>
                  </a:schemeClr>
                </a:solidFill>
              </a:rPr>
              <a:t>Import the </a:t>
            </a:r>
            <a:r>
              <a:rPr lang="en-US" sz="2100" b="1" dirty="0" err="1">
                <a:solidFill>
                  <a:srgbClr val="FF0000"/>
                </a:solidFill>
              </a:rPr>
              <a:t>os</a:t>
            </a:r>
            <a:r>
              <a:rPr lang="en-US" sz="2100" b="1" dirty="0">
                <a:solidFill>
                  <a:srgbClr val="FF0000"/>
                </a:solidFill>
              </a:rPr>
              <a:t> </a:t>
            </a:r>
            <a:r>
              <a:rPr lang="en-US" sz="2100" b="1" dirty="0">
                <a:solidFill>
                  <a:schemeClr val="accent1">
                    <a:lumMod val="75000"/>
                  </a:schemeClr>
                </a:solidFill>
              </a:rPr>
              <a:t>module</a:t>
            </a:r>
          </a:p>
          <a:p>
            <a:pPr marL="118872" indent="0">
              <a:buNone/>
            </a:pPr>
            <a:endParaRPr lang="en-US" sz="2100" b="1" dirty="0">
              <a:solidFill>
                <a:schemeClr val="accent1">
                  <a:lumMod val="75000"/>
                </a:schemeClr>
              </a:solidFill>
            </a:endParaRPr>
          </a:p>
          <a:p>
            <a:pPr marL="118872" indent="0">
              <a:buNone/>
            </a:pPr>
            <a:r>
              <a:rPr lang="en-US" sz="2100" b="1" dirty="0">
                <a:solidFill>
                  <a:schemeClr val="accent1">
                    <a:lumMod val="75000"/>
                  </a:schemeClr>
                </a:solidFill>
              </a:rPr>
              <a:t>Get a list of all files in the current directory, using </a:t>
            </a:r>
            <a:r>
              <a:rPr lang="en-US" sz="2100" b="1" dirty="0" err="1">
                <a:solidFill>
                  <a:srgbClr val="FF0000"/>
                </a:solidFill>
              </a:rPr>
              <a:t>os.listdir</a:t>
            </a:r>
            <a:r>
              <a:rPr lang="en-US" sz="2100" b="1" dirty="0">
                <a:solidFill>
                  <a:srgbClr val="FF0000"/>
                </a:solidFill>
              </a:rPr>
              <a:t>() </a:t>
            </a:r>
            <a:r>
              <a:rPr lang="en-US" sz="2100" b="1" dirty="0">
                <a:solidFill>
                  <a:schemeClr val="accent1">
                    <a:lumMod val="75000"/>
                  </a:schemeClr>
                </a:solidFill>
              </a:rPr>
              <a:t>and </a:t>
            </a:r>
            <a:r>
              <a:rPr lang="en-US" sz="2100" b="1" dirty="0" err="1">
                <a:solidFill>
                  <a:srgbClr val="FF0000"/>
                </a:solidFill>
              </a:rPr>
              <a:t>os.getcwd</a:t>
            </a:r>
            <a:r>
              <a:rPr lang="en-US" sz="2100" b="1" dirty="0">
                <a:solidFill>
                  <a:srgbClr val="FF0000"/>
                </a:solidFill>
              </a:rPr>
              <a:t>()</a:t>
            </a:r>
          </a:p>
          <a:p>
            <a:pPr marL="118872" indent="0">
              <a:buNone/>
            </a:pPr>
            <a:endParaRPr lang="en-US" sz="2100" b="1" dirty="0">
              <a:solidFill>
                <a:schemeClr val="accent1">
                  <a:lumMod val="75000"/>
                </a:schemeClr>
              </a:solidFill>
            </a:endParaRPr>
          </a:p>
          <a:p>
            <a:pPr marL="118872" indent="0">
              <a:buNone/>
            </a:pPr>
            <a:r>
              <a:rPr lang="en-US" sz="2100" b="1" dirty="0">
                <a:solidFill>
                  <a:schemeClr val="accent1">
                    <a:lumMod val="75000"/>
                  </a:schemeClr>
                </a:solidFill>
              </a:rPr>
              <a:t>Start a new list</a:t>
            </a:r>
          </a:p>
          <a:p>
            <a:pPr marL="118872" indent="0">
              <a:buNone/>
            </a:pPr>
            <a:endParaRPr lang="en-US" sz="2100" b="1" dirty="0">
              <a:solidFill>
                <a:schemeClr val="accent1">
                  <a:lumMod val="75000"/>
                </a:schemeClr>
              </a:solidFill>
            </a:endParaRPr>
          </a:p>
          <a:p>
            <a:pPr marL="118872" indent="0">
              <a:buNone/>
            </a:pPr>
            <a:r>
              <a:rPr lang="en-US" sz="2100" b="1" dirty="0">
                <a:solidFill>
                  <a:schemeClr val="accent1">
                    <a:lumMod val="75000"/>
                  </a:schemeClr>
                </a:solidFill>
              </a:rPr>
              <a:t>Walk through the files in the current directory</a:t>
            </a:r>
          </a:p>
          <a:p>
            <a:pPr marL="118872" indent="0">
              <a:buNone/>
            </a:pPr>
            <a:r>
              <a:rPr lang="en-US" sz="2100" b="1" dirty="0">
                <a:solidFill>
                  <a:schemeClr val="accent1">
                    <a:lumMod val="75000"/>
                  </a:schemeClr>
                </a:solidFill>
              </a:rPr>
              <a:t>    If the current file ends in .txt</a:t>
            </a:r>
          </a:p>
          <a:p>
            <a:pPr marL="118872" indent="0">
              <a:buNone/>
            </a:pPr>
            <a:r>
              <a:rPr lang="en-US" sz="2100" b="1" dirty="0">
                <a:solidFill>
                  <a:schemeClr val="accent1">
                    <a:lumMod val="75000"/>
                  </a:schemeClr>
                </a:solidFill>
              </a:rPr>
              <a:t>        Add it to the list</a:t>
            </a:r>
          </a:p>
          <a:p>
            <a:pPr marL="118872" indent="0">
              <a:buNone/>
            </a:pPr>
            <a:endParaRPr lang="en-US" sz="2100" b="1" dirty="0">
              <a:solidFill>
                <a:schemeClr val="accent1">
                  <a:lumMod val="75000"/>
                </a:schemeClr>
              </a:solidFill>
            </a:endParaRPr>
          </a:p>
          <a:p>
            <a:pPr marL="118872" indent="0">
              <a:buNone/>
            </a:pPr>
            <a:r>
              <a:rPr lang="en-US" sz="2100" b="1" dirty="0">
                <a:solidFill>
                  <a:schemeClr val="accent1">
                    <a:lumMod val="75000"/>
                  </a:schemeClr>
                </a:solidFill>
              </a:rPr>
              <a:t>Print out information about what we’re doing</a:t>
            </a:r>
          </a:p>
          <a:p>
            <a:pPr marL="118872" indent="0">
              <a:buNone/>
            </a:pPr>
            <a:r>
              <a:rPr lang="en-US" sz="2100" b="1" dirty="0">
                <a:solidFill>
                  <a:schemeClr val="accent1">
                    <a:lumMod val="75000"/>
                  </a:schemeClr>
                </a:solidFill>
              </a:rPr>
              <a:t>Print out the list of txt files</a:t>
            </a:r>
          </a:p>
        </p:txBody>
      </p:sp>
    </p:spTree>
    <p:extLst>
      <p:ext uri="{BB962C8B-B14F-4D97-AF65-F5344CB8AC3E}">
        <p14:creationId xmlns:p14="http://schemas.microsoft.com/office/powerpoint/2010/main" val="40145779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List (Solution 1)</a:t>
            </a:r>
          </a:p>
        </p:txBody>
      </p:sp>
      <p:pic>
        <p:nvPicPr>
          <p:cNvPr id="5" name="Picture 4"/>
          <p:cNvPicPr>
            <a:picLocks noChangeAspect="1"/>
          </p:cNvPicPr>
          <p:nvPr/>
        </p:nvPicPr>
        <p:blipFill>
          <a:blip r:embed="rId2"/>
          <a:stretch>
            <a:fillRect/>
          </a:stretch>
        </p:blipFill>
        <p:spPr>
          <a:xfrm>
            <a:off x="261937" y="1981200"/>
            <a:ext cx="8620125" cy="3476625"/>
          </a:xfrm>
          <a:prstGeom prst="rect">
            <a:avLst/>
          </a:prstGeom>
        </p:spPr>
      </p:pic>
    </p:spTree>
    <p:extLst>
      <p:ext uri="{BB962C8B-B14F-4D97-AF65-F5344CB8AC3E}">
        <p14:creationId xmlns:p14="http://schemas.microsoft.com/office/powerpoint/2010/main" val="41884937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List (Solution 2)</a:t>
            </a:r>
          </a:p>
        </p:txBody>
      </p:sp>
      <p:pic>
        <p:nvPicPr>
          <p:cNvPr id="5" name="Picture 4"/>
          <p:cNvPicPr>
            <a:picLocks noChangeAspect="1"/>
          </p:cNvPicPr>
          <p:nvPr/>
        </p:nvPicPr>
        <p:blipFill>
          <a:blip r:embed="rId2"/>
          <a:stretch>
            <a:fillRect/>
          </a:stretch>
        </p:blipFill>
        <p:spPr>
          <a:xfrm>
            <a:off x="261937" y="2057400"/>
            <a:ext cx="8620125" cy="3476625"/>
          </a:xfrm>
          <a:prstGeom prst="rect">
            <a:avLst/>
          </a:prstGeom>
        </p:spPr>
      </p:pic>
    </p:spTree>
    <p:extLst>
      <p:ext uri="{BB962C8B-B14F-4D97-AF65-F5344CB8AC3E}">
        <p14:creationId xmlns:p14="http://schemas.microsoft.com/office/powerpoint/2010/main" val="352416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Dasher3 (Solution)</a:t>
            </a:r>
          </a:p>
        </p:txBody>
      </p:sp>
      <p:pic>
        <p:nvPicPr>
          <p:cNvPr id="8" name="Picture 7"/>
          <p:cNvPicPr>
            <a:picLocks noChangeAspect="1"/>
          </p:cNvPicPr>
          <p:nvPr/>
        </p:nvPicPr>
        <p:blipFill>
          <a:blip r:embed="rId2"/>
          <a:stretch>
            <a:fillRect/>
          </a:stretch>
        </p:blipFill>
        <p:spPr>
          <a:xfrm>
            <a:off x="1195387" y="1503902"/>
            <a:ext cx="6753225" cy="4895850"/>
          </a:xfrm>
          <a:prstGeom prst="rect">
            <a:avLst/>
          </a:prstGeom>
        </p:spPr>
      </p:pic>
    </p:spTree>
    <p:extLst>
      <p:ext uri="{BB962C8B-B14F-4D97-AF65-F5344CB8AC3E}">
        <p14:creationId xmlns:p14="http://schemas.microsoft.com/office/powerpoint/2010/main" val="478320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40696280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13</a:t>
            </a:r>
          </a:p>
        </p:txBody>
      </p:sp>
    </p:spTree>
    <p:extLst>
      <p:ext uri="{BB962C8B-B14F-4D97-AF65-F5344CB8AC3E}">
        <p14:creationId xmlns:p14="http://schemas.microsoft.com/office/powerpoint/2010/main" val="37719584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617523"/>
            <a:ext cx="7751285" cy="1865126"/>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While loops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break</a:t>
            </a:r>
          </a:p>
        </p:txBody>
      </p:sp>
      <p:pic>
        <p:nvPicPr>
          <p:cNvPr id="2" name="Picture 2" descr="Image result for while loop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158" y="186382"/>
            <a:ext cx="3594578" cy="212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8750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Repetition</a:t>
            </a:r>
          </a:p>
        </p:txBody>
      </p:sp>
      <p:sp>
        <p:nvSpPr>
          <p:cNvPr id="3" name="Content Placeholder 2"/>
          <p:cNvSpPr>
            <a:spLocks noGrp="1"/>
          </p:cNvSpPr>
          <p:nvPr>
            <p:ph idx="1"/>
          </p:nvPr>
        </p:nvSpPr>
        <p:spPr>
          <a:xfrm>
            <a:off x="457200" y="1524001"/>
            <a:ext cx="8229600" cy="4876800"/>
          </a:xfrm>
        </p:spPr>
        <p:txBody>
          <a:bodyPr/>
          <a:lstStyle/>
          <a:p>
            <a:pPr marL="0" indent="0">
              <a:buNone/>
            </a:pPr>
            <a:r>
              <a:rPr lang="en-US" dirty="0"/>
              <a:t>Sometimes, we want a loop, but we don’t know </a:t>
            </a:r>
            <a:r>
              <a:rPr lang="en-US" i="1" dirty="0"/>
              <a:t>how many times </a:t>
            </a:r>
            <a:r>
              <a:rPr lang="en-US" dirty="0"/>
              <a:t>we need to loop.</a:t>
            </a:r>
          </a:p>
          <a:p>
            <a:pPr lvl="1"/>
            <a:r>
              <a:rPr lang="en-US" dirty="0"/>
              <a:t>Example: Accept input until told to stop.</a:t>
            </a:r>
          </a:p>
          <a:p>
            <a:pPr lvl="1"/>
            <a:endParaRPr lang="en-US" dirty="0"/>
          </a:p>
          <a:p>
            <a:r>
              <a:rPr lang="en-US" sz="2800" dirty="0"/>
              <a:t>We use a type of </a:t>
            </a:r>
            <a:r>
              <a:rPr lang="en-US" sz="2800" b="1" dirty="0"/>
              <a:t>loop</a:t>
            </a:r>
            <a:r>
              <a:rPr lang="en-US" sz="2800" dirty="0"/>
              <a:t> known as a </a:t>
            </a:r>
            <a:r>
              <a:rPr lang="en-US" sz="2800" b="1" dirty="0">
                <a:solidFill>
                  <a:srgbClr val="B50B1B"/>
                </a:solidFill>
              </a:rPr>
              <a:t>while loop</a:t>
            </a:r>
            <a:endParaRPr lang="en-US" sz="2800" dirty="0"/>
          </a:p>
          <a:p>
            <a:r>
              <a:rPr lang="en-US" sz="2800" dirty="0"/>
              <a:t>While loops continue until a </a:t>
            </a:r>
            <a:r>
              <a:rPr lang="en-US" sz="2800" dirty="0">
                <a:solidFill>
                  <a:srgbClr val="3366FF"/>
                </a:solidFill>
              </a:rPr>
              <a:t>Boolean Condition </a:t>
            </a:r>
            <a:r>
              <a:rPr lang="en-US" sz="2800" dirty="0"/>
              <a:t>becomes </a:t>
            </a:r>
            <a:r>
              <a:rPr lang="en-US" sz="2800" dirty="0">
                <a:solidFill>
                  <a:schemeClr val="accent5"/>
                </a:solidFill>
              </a:rPr>
              <a:t>False</a:t>
            </a:r>
          </a:p>
        </p:txBody>
      </p:sp>
    </p:spTree>
    <p:extLst>
      <p:ext uri="{BB962C8B-B14F-4D97-AF65-F5344CB8AC3E}">
        <p14:creationId xmlns:p14="http://schemas.microsoft.com/office/powerpoint/2010/main" val="136748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loops</a:t>
            </a:r>
          </a:p>
        </p:txBody>
      </p:sp>
      <p:sp>
        <p:nvSpPr>
          <p:cNvPr id="3" name="Content Placeholder 2"/>
          <p:cNvSpPr>
            <a:spLocks noGrp="1"/>
          </p:cNvSpPr>
          <p:nvPr>
            <p:ph idx="1"/>
          </p:nvPr>
        </p:nvSpPr>
        <p:spPr/>
        <p:txBody>
          <a:bodyPr>
            <a:normAutofit/>
          </a:bodyPr>
          <a:lstStyle/>
          <a:p>
            <a:pPr>
              <a:buNone/>
            </a:pPr>
            <a:r>
              <a:rPr lang="en-US" dirty="0"/>
              <a:t>while </a:t>
            </a:r>
            <a:r>
              <a:rPr lang="en-US" dirty="0">
                <a:solidFill>
                  <a:srgbClr val="3366FF"/>
                </a:solidFill>
              </a:rPr>
              <a:t>Boolean Condition</a:t>
            </a:r>
            <a:r>
              <a:rPr lang="en-US" dirty="0">
                <a:solidFill>
                  <a:srgbClr val="000000"/>
                </a:solidFill>
              </a:rPr>
              <a:t>:</a:t>
            </a:r>
          </a:p>
          <a:p>
            <a:pPr>
              <a:buNone/>
            </a:pPr>
            <a:r>
              <a:rPr lang="en-US" sz="2800" dirty="0">
                <a:solidFill>
                  <a:schemeClr val="accent3"/>
                </a:solidFill>
              </a:rPr>
              <a:t>        # We do whatever's in the code block while</a:t>
            </a:r>
          </a:p>
          <a:p>
            <a:pPr>
              <a:buNone/>
            </a:pPr>
            <a:r>
              <a:rPr lang="en-US" sz="2800" dirty="0">
                <a:solidFill>
                  <a:schemeClr val="accent3"/>
                </a:solidFill>
              </a:rPr>
              <a:t>        # the Boolean Condition is True</a:t>
            </a:r>
          </a:p>
          <a:p>
            <a:pPr>
              <a:buNone/>
            </a:pPr>
            <a:endParaRPr lang="en-US" sz="2800" dirty="0">
              <a:solidFill>
                <a:schemeClr val="accent3"/>
              </a:solidFill>
            </a:endParaRPr>
          </a:p>
          <a:p>
            <a:pPr>
              <a:buNone/>
            </a:pPr>
            <a:r>
              <a:rPr lang="en-US" sz="2800" dirty="0">
                <a:solidFill>
                  <a:schemeClr val="accent3"/>
                </a:solidFill>
              </a:rPr>
              <a:t># We pick up here when the Boolean Condition</a:t>
            </a:r>
          </a:p>
          <a:p>
            <a:pPr>
              <a:buNone/>
            </a:pPr>
            <a:r>
              <a:rPr lang="en-US" sz="2800" dirty="0">
                <a:solidFill>
                  <a:schemeClr val="accent3"/>
                </a:solidFill>
              </a:rPr>
              <a:t># becomes False</a:t>
            </a:r>
          </a:p>
          <a:p>
            <a:pPr>
              <a:buNone/>
            </a:pPr>
            <a:endParaRPr lang="en-US" dirty="0"/>
          </a:p>
        </p:txBody>
      </p:sp>
    </p:spTree>
    <p:extLst>
      <p:ext uri="{BB962C8B-B14F-4D97-AF65-F5344CB8AC3E}">
        <p14:creationId xmlns:p14="http://schemas.microsoft.com/office/powerpoint/2010/main" val="2121197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loops</a:t>
            </a:r>
          </a:p>
        </p:txBody>
      </p:sp>
      <p:pic>
        <p:nvPicPr>
          <p:cNvPr id="5" name="Picture 4"/>
          <p:cNvPicPr>
            <a:picLocks noChangeAspect="1"/>
          </p:cNvPicPr>
          <p:nvPr/>
        </p:nvPicPr>
        <p:blipFill>
          <a:blip r:embed="rId2"/>
          <a:stretch>
            <a:fillRect/>
          </a:stretch>
        </p:blipFill>
        <p:spPr>
          <a:xfrm>
            <a:off x="76200" y="2743199"/>
            <a:ext cx="5162550" cy="2552700"/>
          </a:xfrm>
          <a:prstGeom prst="rect">
            <a:avLst/>
          </a:prstGeom>
        </p:spPr>
      </p:pic>
      <p:pic>
        <p:nvPicPr>
          <p:cNvPr id="6" name="Picture 5"/>
          <p:cNvPicPr>
            <a:picLocks noChangeAspect="1"/>
          </p:cNvPicPr>
          <p:nvPr/>
        </p:nvPicPr>
        <p:blipFill>
          <a:blip r:embed="rId3"/>
          <a:stretch>
            <a:fillRect/>
          </a:stretch>
        </p:blipFill>
        <p:spPr>
          <a:xfrm>
            <a:off x="5410200" y="2586036"/>
            <a:ext cx="3629025" cy="2867025"/>
          </a:xfrm>
          <a:prstGeom prst="rect">
            <a:avLst/>
          </a:prstGeom>
        </p:spPr>
      </p:pic>
    </p:spTree>
    <p:extLst>
      <p:ext uri="{BB962C8B-B14F-4D97-AF65-F5344CB8AC3E}">
        <p14:creationId xmlns:p14="http://schemas.microsoft.com/office/powerpoint/2010/main" val="19693196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dirty="0">
                <a:ea typeface="ＭＳ Ｐゴシック" pitchFamily="34" charset="-128"/>
              </a:rPr>
              <a:t>While loops</a:t>
            </a:r>
          </a:p>
        </p:txBody>
      </p:sp>
      <p:sp>
        <p:nvSpPr>
          <p:cNvPr id="52227" name="Rectangle 3"/>
          <p:cNvSpPr>
            <a:spLocks noGrp="1" noChangeArrowheads="1"/>
          </p:cNvSpPr>
          <p:nvPr>
            <p:ph idx="1"/>
          </p:nvPr>
        </p:nvSpPr>
        <p:spPr>
          <a:xfrm>
            <a:off x="457200" y="1600200"/>
            <a:ext cx="8229600" cy="5111487"/>
          </a:xfrm>
        </p:spPr>
        <p:txBody>
          <a:bodyPr>
            <a:normAutofit/>
          </a:bodyPr>
          <a:lstStyle/>
          <a:p>
            <a:pPr eaLnBrk="1" hangingPunct="1"/>
            <a:r>
              <a:rPr lang="en-US" b="1" dirty="0">
                <a:ea typeface="ＭＳ Ｐゴシック" pitchFamily="34" charset="-128"/>
              </a:rPr>
              <a:t>Sentry variable / loop control variable:</a:t>
            </a:r>
            <a:r>
              <a:rPr lang="en-US" dirty="0">
                <a:ea typeface="ＭＳ Ｐゴシック" pitchFamily="34" charset="-128"/>
              </a:rPr>
              <a:t> </a:t>
            </a:r>
          </a:p>
          <a:p>
            <a:pPr lvl="1"/>
            <a:r>
              <a:rPr lang="en-US" sz="2600" dirty="0">
                <a:ea typeface="ＭＳ Ｐゴシック" pitchFamily="34" charset="-128"/>
              </a:rPr>
              <a:t>Variable used in loop condition</a:t>
            </a:r>
          </a:p>
          <a:p>
            <a:pPr marL="457200" lvl="1" indent="0">
              <a:buNone/>
            </a:pPr>
            <a:endParaRPr lang="en-US" b="1" dirty="0">
              <a:solidFill>
                <a:srgbClr val="FF0000"/>
              </a:solidFill>
              <a:ea typeface="ＭＳ Ｐゴシック" pitchFamily="34" charset="-128"/>
            </a:endParaRPr>
          </a:p>
          <a:p>
            <a:pPr>
              <a:lnSpc>
                <a:spcPct val="110000"/>
              </a:lnSpc>
            </a:pPr>
            <a:r>
              <a:rPr lang="en-US" b="1" dirty="0">
                <a:ea typeface="ＭＳ Ｐゴシック" pitchFamily="34" charset="-128"/>
              </a:rPr>
              <a:t>Infinite loop:</a:t>
            </a:r>
            <a:r>
              <a:rPr lang="en-US" dirty="0">
                <a:ea typeface="ＭＳ Ｐゴシック" pitchFamily="34" charset="-128"/>
              </a:rPr>
              <a:t> A loop that will never end; </a:t>
            </a:r>
            <a:r>
              <a:rPr lang="en-US" i="1" dirty="0">
                <a:ea typeface="ＭＳ Ｐゴシック" pitchFamily="34" charset="-128"/>
              </a:rPr>
              <a:t>considered a logical error</a:t>
            </a:r>
          </a:p>
          <a:p>
            <a:pPr lvl="1" eaLnBrk="1" hangingPunct="1"/>
            <a:r>
              <a:rPr lang="en-US" dirty="0">
                <a:ea typeface="ＭＳ Ｐゴシック" pitchFamily="34" charset="-128"/>
              </a:rPr>
              <a:t>An infinite loop where the </a:t>
            </a:r>
            <a:r>
              <a:rPr lang="en-US" i="1" dirty="0">
                <a:ea typeface="ＭＳ Ｐゴシック" pitchFamily="34" charset="-128"/>
              </a:rPr>
              <a:t>sentry variable is never updated</a:t>
            </a:r>
            <a:r>
              <a:rPr lang="en-US" dirty="0">
                <a:ea typeface="ＭＳ Ｐゴシック" pitchFamily="34" charset="-128"/>
              </a:rPr>
              <a:t> is easy to track down.</a:t>
            </a:r>
          </a:p>
          <a:p>
            <a:pPr lvl="1" eaLnBrk="1" hangingPunct="1"/>
            <a:r>
              <a:rPr lang="en-US" dirty="0">
                <a:ea typeface="ＭＳ Ｐゴシック" pitchFamily="34" charset="-128"/>
              </a:rPr>
              <a:t>But some forms of this error that are harder to fix…</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307285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Easily Fixed Infinite Loop</a:t>
            </a:r>
          </a:p>
        </p:txBody>
      </p:sp>
      <p:sp>
        <p:nvSpPr>
          <p:cNvPr id="3" name="Content Placeholder 2"/>
          <p:cNvSpPr>
            <a:spLocks noGrp="1"/>
          </p:cNvSpPr>
          <p:nvPr>
            <p:ph idx="1"/>
          </p:nvPr>
        </p:nvSpPr>
        <p:spPr>
          <a:xfrm>
            <a:off x="457200" y="1524000"/>
            <a:ext cx="8610600" cy="5333999"/>
          </a:xfrm>
        </p:spPr>
        <p:txBody>
          <a:bodyPr>
            <a:normAutofit fontScale="70000" lnSpcReduction="20000"/>
          </a:bodyPr>
          <a:lstStyle/>
          <a:p>
            <a:pPr marL="118872" indent="0">
              <a:buNone/>
            </a:pPr>
            <a:endParaRPr lang="en-US" sz="2800" b="1" dirty="0">
              <a:solidFill>
                <a:srgbClr val="FF0000"/>
              </a:solidFill>
            </a:endParaRPr>
          </a:p>
          <a:p>
            <a:pPr marL="118872" indent="0">
              <a:buNone/>
            </a:pPr>
            <a:endParaRPr lang="en-US" sz="2800" b="1" dirty="0">
              <a:solidFill>
                <a:srgbClr val="FF0000"/>
              </a:solidFill>
            </a:endParaRPr>
          </a:p>
          <a:p>
            <a:pPr marL="118872" indent="0">
              <a:buNone/>
            </a:pPr>
            <a:endParaRPr lang="en-US" sz="2800" b="1" dirty="0">
              <a:solidFill>
                <a:srgbClr val="FF0000"/>
              </a:solidFill>
            </a:endParaRPr>
          </a:p>
          <a:p>
            <a:pPr marL="118872" indent="0">
              <a:buNone/>
            </a:pPr>
            <a:endParaRPr lang="en-US" sz="2800" b="1" dirty="0">
              <a:solidFill>
                <a:srgbClr val="FF0000"/>
              </a:solidFill>
            </a:endParaRPr>
          </a:p>
          <a:p>
            <a:pPr marL="118872" indent="0">
              <a:buNone/>
            </a:pPr>
            <a:endParaRPr lang="en-US" sz="2800" b="1" dirty="0">
              <a:solidFill>
                <a:srgbClr val="FF0000"/>
              </a:solidFill>
            </a:endParaRPr>
          </a:p>
          <a:p>
            <a:pPr marL="118872" indent="0">
              <a:buNone/>
            </a:pPr>
            <a:endParaRPr lang="en-US" sz="2800" b="1" dirty="0">
              <a:solidFill>
                <a:srgbClr val="FF0000"/>
              </a:solidFill>
            </a:endParaRPr>
          </a:p>
          <a:p>
            <a:pPr marL="118872" indent="0">
              <a:buNone/>
            </a:pPr>
            <a:endParaRPr lang="en-US" sz="2800" b="1" dirty="0">
              <a:solidFill>
                <a:srgbClr val="FF0000"/>
              </a:solidFill>
            </a:endParaRPr>
          </a:p>
          <a:p>
            <a:pPr marL="118872" indent="0">
              <a:buNone/>
            </a:pPr>
            <a:endParaRPr lang="en-US" sz="2800" dirty="0">
              <a:solidFill>
                <a:srgbClr val="00B050"/>
              </a:solidFill>
              <a:latin typeface="Calibri"/>
              <a:cs typeface="Calibri"/>
            </a:endParaRPr>
          </a:p>
          <a:p>
            <a:pPr marL="118872" indent="0">
              <a:buNone/>
            </a:pPr>
            <a:endParaRPr lang="en-US" sz="2800" dirty="0">
              <a:solidFill>
                <a:srgbClr val="00B050"/>
              </a:solidFill>
              <a:latin typeface="Calibri"/>
              <a:cs typeface="Calibri"/>
            </a:endParaRPr>
          </a:p>
          <a:p>
            <a:pPr marL="118872" indent="0">
              <a:buNone/>
            </a:pPr>
            <a:r>
              <a:rPr lang="en-US" sz="2800" dirty="0">
                <a:solidFill>
                  <a:srgbClr val="00B050"/>
                </a:solidFill>
                <a:latin typeface="Calibri"/>
                <a:cs typeface="Calibri"/>
              </a:rPr>
              <a:t>&gt;&gt;&gt; </a:t>
            </a:r>
          </a:p>
          <a:p>
            <a:pPr marL="118872" indent="0">
              <a:buNone/>
            </a:pPr>
            <a:r>
              <a:rPr lang="en-US" sz="2800" dirty="0">
                <a:solidFill>
                  <a:srgbClr val="00B050"/>
                </a:solidFill>
                <a:latin typeface="Calibri"/>
                <a:cs typeface="Calibri"/>
              </a:rPr>
              <a:t>Please enter a username:</a:t>
            </a:r>
          </a:p>
          <a:p>
            <a:pPr marL="118872" indent="0">
              <a:buNone/>
            </a:pPr>
            <a:r>
              <a:rPr lang="en-US" sz="2800" dirty="0">
                <a:solidFill>
                  <a:srgbClr val="00B050"/>
                </a:solidFill>
                <a:latin typeface="Calibri"/>
                <a:cs typeface="Calibri"/>
              </a:rPr>
              <a:t>You didn't enter anything!</a:t>
            </a:r>
          </a:p>
          <a:p>
            <a:pPr marL="118872" indent="0">
              <a:buNone/>
            </a:pPr>
            <a:r>
              <a:rPr lang="en-US" sz="2800" dirty="0">
                <a:solidFill>
                  <a:srgbClr val="00B050"/>
                </a:solidFill>
                <a:latin typeface="Calibri"/>
                <a:cs typeface="Calibri"/>
              </a:rPr>
              <a:t>Please enter a username: test</a:t>
            </a:r>
          </a:p>
          <a:p>
            <a:pPr marL="118872" indent="0">
              <a:buNone/>
            </a:pPr>
            <a:r>
              <a:rPr lang="en-US" sz="2800" dirty="0">
                <a:solidFill>
                  <a:srgbClr val="00B050"/>
                </a:solidFill>
                <a:latin typeface="Calibri"/>
                <a:cs typeface="Calibri"/>
              </a:rPr>
              <a:t>You didn't enter anything!</a:t>
            </a:r>
          </a:p>
          <a:p>
            <a:pPr marL="118872" indent="0">
              <a:buNone/>
            </a:pPr>
            <a:r>
              <a:rPr lang="en-US" sz="2800" dirty="0">
                <a:solidFill>
                  <a:srgbClr val="00B050"/>
                </a:solidFill>
                <a:latin typeface="Calibri"/>
                <a:cs typeface="Calibri"/>
              </a:rPr>
              <a:t>Please enter a username: test</a:t>
            </a:r>
          </a:p>
          <a:p>
            <a:pPr marL="118872" indent="0">
              <a:buNone/>
            </a:pPr>
            <a:r>
              <a:rPr lang="en-US" sz="2800" dirty="0">
                <a:solidFill>
                  <a:srgbClr val="00B050"/>
                </a:solidFill>
                <a:latin typeface="Calibri"/>
                <a:cs typeface="Calibri"/>
              </a:rPr>
              <a:t>You didn't enter anything!</a:t>
            </a:r>
          </a:p>
          <a:p>
            <a:pPr marL="118872" indent="0">
              <a:buNone/>
            </a:pPr>
            <a:r>
              <a:rPr lang="en-US" sz="2800" i="1" dirty="0">
                <a:solidFill>
                  <a:schemeClr val="tx1">
                    <a:lumMod val="50000"/>
                    <a:lumOff val="50000"/>
                  </a:schemeClr>
                </a:solidFill>
                <a:latin typeface="Calibri"/>
                <a:cs typeface="Calibri"/>
              </a:rPr>
              <a:t>etc…</a:t>
            </a:r>
          </a:p>
        </p:txBody>
      </p:sp>
      <p:sp>
        <p:nvSpPr>
          <p:cNvPr id="6" name="TextBox 5"/>
          <p:cNvSpPr txBox="1"/>
          <p:nvPr/>
        </p:nvSpPr>
        <p:spPr>
          <a:xfrm>
            <a:off x="6225918" y="3740228"/>
            <a:ext cx="2439477" cy="1815882"/>
          </a:xfrm>
          <a:prstGeom prst="rect">
            <a:avLst/>
          </a:prstGeom>
          <a:noFill/>
        </p:spPr>
        <p:txBody>
          <a:bodyPr wrap="square" rtlCol="0">
            <a:spAutoFit/>
          </a:bodyPr>
          <a:lstStyle/>
          <a:p>
            <a:pPr algn="ctr"/>
            <a:r>
              <a:rPr lang="en-US" sz="2800" b="1" dirty="0">
                <a:solidFill>
                  <a:schemeClr val="accent2"/>
                </a:solidFill>
                <a:latin typeface="Cambria"/>
                <a:cs typeface="Cambria"/>
              </a:rPr>
              <a:t>name</a:t>
            </a:r>
            <a:r>
              <a:rPr lang="en-US" sz="2800" dirty="0">
                <a:solidFill>
                  <a:schemeClr val="accent2"/>
                </a:solidFill>
                <a:latin typeface="Cambria"/>
                <a:cs typeface="Cambria"/>
              </a:rPr>
              <a:t> and </a:t>
            </a:r>
            <a:r>
              <a:rPr lang="en-US" sz="2800" b="1" dirty="0">
                <a:solidFill>
                  <a:schemeClr val="accent2"/>
                </a:solidFill>
                <a:latin typeface="Cambria"/>
                <a:cs typeface="Cambria"/>
              </a:rPr>
              <a:t>username</a:t>
            </a:r>
            <a:r>
              <a:rPr lang="en-US" sz="2800" dirty="0">
                <a:solidFill>
                  <a:schemeClr val="accent2"/>
                </a:solidFill>
                <a:latin typeface="Cambria"/>
                <a:cs typeface="Cambria"/>
              </a:rPr>
              <a:t> are not the same variable!</a:t>
            </a:r>
          </a:p>
        </p:txBody>
      </p:sp>
      <p:pic>
        <p:nvPicPr>
          <p:cNvPr id="4" name="Picture 3"/>
          <p:cNvPicPr>
            <a:picLocks noChangeAspect="1"/>
          </p:cNvPicPr>
          <p:nvPr/>
        </p:nvPicPr>
        <p:blipFill>
          <a:blip r:embed="rId2"/>
          <a:stretch>
            <a:fillRect/>
          </a:stretch>
        </p:blipFill>
        <p:spPr>
          <a:xfrm>
            <a:off x="636437" y="1677943"/>
            <a:ext cx="5276850" cy="2381250"/>
          </a:xfrm>
          <a:prstGeom prst="rect">
            <a:avLst/>
          </a:prstGeom>
        </p:spPr>
      </p:pic>
      <p:cxnSp>
        <p:nvCxnSpPr>
          <p:cNvPr id="5" name="Straight Arrow Connector 4"/>
          <p:cNvCxnSpPr/>
          <p:nvPr/>
        </p:nvCxnSpPr>
        <p:spPr>
          <a:xfrm flipH="1" flipV="1">
            <a:off x="4622232" y="3245488"/>
            <a:ext cx="1955954" cy="813705"/>
          </a:xfrm>
          <a:prstGeom prst="straightConnector1">
            <a:avLst/>
          </a:prstGeom>
          <a:ln w="7620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84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an Infinite Loop</a:t>
            </a:r>
          </a:p>
        </p:txBody>
      </p:sp>
      <p:sp>
        <p:nvSpPr>
          <p:cNvPr id="3" name="Content Placeholder 2"/>
          <p:cNvSpPr>
            <a:spLocks noGrp="1"/>
          </p:cNvSpPr>
          <p:nvPr>
            <p:ph idx="1"/>
          </p:nvPr>
        </p:nvSpPr>
        <p:spPr>
          <a:xfrm>
            <a:off x="457200" y="1775191"/>
            <a:ext cx="8229600" cy="4625609"/>
          </a:xfrm>
        </p:spPr>
        <p:txBody>
          <a:bodyPr/>
          <a:lstStyle/>
          <a:p>
            <a:pPr marL="0" indent="0">
              <a:buNone/>
            </a:pPr>
            <a:r>
              <a:rPr lang="en-US" dirty="0"/>
              <a:t>If you get a fast infinite loop:</a:t>
            </a:r>
          </a:p>
          <a:p>
            <a:pPr lvl="1"/>
            <a:r>
              <a:rPr lang="en-US" i="1" dirty="0"/>
              <a:t>Don’t panic</a:t>
            </a:r>
          </a:p>
          <a:p>
            <a:pPr lvl="1"/>
            <a:r>
              <a:rPr lang="en-US" dirty="0"/>
              <a:t>Restart IDLE (</a:t>
            </a:r>
            <a:r>
              <a:rPr lang="en-US" b="1" dirty="0"/>
              <a:t>Shell-&gt; Restart Shell</a:t>
            </a:r>
            <a:r>
              <a:rPr lang="en-US" dirty="0"/>
              <a:t>)</a:t>
            </a:r>
          </a:p>
          <a:p>
            <a:pPr lvl="1"/>
            <a:r>
              <a:rPr lang="en-US" dirty="0"/>
              <a:t>Or, you can hit </a:t>
            </a:r>
            <a:r>
              <a:rPr lang="en-US" b="1" dirty="0"/>
              <a:t>Ctrl-F6</a:t>
            </a:r>
          </a:p>
          <a:p>
            <a:pPr marL="118872" indent="0">
              <a:buNone/>
            </a:pPr>
            <a:endParaRPr lang="en-US" b="1" dirty="0">
              <a:solidFill>
                <a:srgbClr val="FF0000"/>
              </a:solidFill>
            </a:endParaRPr>
          </a:p>
          <a:p>
            <a:pPr marL="118872" indent="0">
              <a:buNone/>
            </a:pPr>
            <a:r>
              <a:rPr lang="en-US" b="1" dirty="0">
                <a:latin typeface="Calibri"/>
                <a:cs typeface="Calibri"/>
              </a:rPr>
              <a:t>while </a:t>
            </a:r>
            <a:r>
              <a:rPr lang="en-US" b="1" dirty="0">
                <a:solidFill>
                  <a:srgbClr val="3366FF"/>
                </a:solidFill>
                <a:latin typeface="Calibri"/>
                <a:cs typeface="Calibri"/>
              </a:rPr>
              <a:t>True</a:t>
            </a:r>
            <a:r>
              <a:rPr lang="en-US" b="1" dirty="0">
                <a:latin typeface="Calibri"/>
                <a:cs typeface="Calibri"/>
              </a:rPr>
              <a:t>:</a:t>
            </a:r>
          </a:p>
          <a:p>
            <a:pPr marL="118872" indent="0">
              <a:buNone/>
            </a:pPr>
            <a:r>
              <a:rPr lang="en-US" b="1" dirty="0">
                <a:latin typeface="Calibri"/>
                <a:cs typeface="Calibri"/>
              </a:rPr>
              <a:t>    print("</a:t>
            </a:r>
            <a:r>
              <a:rPr lang="en-US" b="1" dirty="0" err="1">
                <a:latin typeface="Calibri"/>
                <a:cs typeface="Calibri"/>
              </a:rPr>
              <a:t>Wheeeeeeee</a:t>
            </a:r>
            <a:r>
              <a:rPr lang="en-US" b="1" dirty="0">
                <a:latin typeface="Calibri"/>
                <a:cs typeface="Calibri"/>
              </a:rPr>
              <a:t>!")</a:t>
            </a:r>
          </a:p>
          <a:p>
            <a:pPr lvl="1"/>
            <a:endParaRPr lang="en-US" dirty="0"/>
          </a:p>
        </p:txBody>
      </p:sp>
      <p:pic>
        <p:nvPicPr>
          <p:cNvPr id="1026" name="Picture 2" descr="http://static.tumblr.com/wsavf4y/YC3llsfrg/dont-panic-thum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3021" y="4157904"/>
            <a:ext cx="2362200" cy="2362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741602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Challenging Infinite Loop</a:t>
            </a:r>
          </a:p>
        </p:txBody>
      </p:sp>
      <p:pic>
        <p:nvPicPr>
          <p:cNvPr id="5" name="Picture 4"/>
          <p:cNvPicPr>
            <a:picLocks noChangeAspect="1"/>
          </p:cNvPicPr>
          <p:nvPr/>
        </p:nvPicPr>
        <p:blipFill>
          <a:blip r:embed="rId2"/>
          <a:stretch>
            <a:fillRect/>
          </a:stretch>
        </p:blipFill>
        <p:spPr>
          <a:xfrm>
            <a:off x="857250" y="1771650"/>
            <a:ext cx="7429500" cy="3314700"/>
          </a:xfrm>
          <a:prstGeom prst="rect">
            <a:avLst/>
          </a:prstGeom>
        </p:spPr>
      </p:pic>
    </p:spTree>
    <p:extLst>
      <p:ext uri="{BB962C8B-B14F-4D97-AF65-F5344CB8AC3E}">
        <p14:creationId xmlns:p14="http://schemas.microsoft.com/office/powerpoint/2010/main" val="3539751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Code</a:t>
            </a:r>
          </a:p>
        </p:txBody>
      </p:sp>
      <p:sp>
        <p:nvSpPr>
          <p:cNvPr id="3" name="Content Placeholder 2"/>
          <p:cNvSpPr>
            <a:spLocks noGrp="1"/>
          </p:cNvSpPr>
          <p:nvPr>
            <p:ph idx="1"/>
          </p:nvPr>
        </p:nvSpPr>
        <p:spPr>
          <a:xfrm>
            <a:off x="457200" y="1651000"/>
            <a:ext cx="8229600" cy="4727209"/>
          </a:xfrm>
        </p:spPr>
        <p:txBody>
          <a:bodyPr>
            <a:normAutofit/>
          </a:bodyPr>
          <a:lstStyle/>
          <a:p>
            <a:pPr marL="0" indent="0">
              <a:buNone/>
            </a:pPr>
            <a:r>
              <a:rPr lang="en-US" dirty="0"/>
              <a:t>As our programs grow larger, we'll be writing and using more and more functions, and our code will get longer and longer…</a:t>
            </a:r>
            <a:endParaRPr lang="en-US" sz="2200" dirty="0"/>
          </a:p>
          <a:p>
            <a:pPr lvl="1">
              <a:lnSpc>
                <a:spcPct val="110000"/>
              </a:lnSpc>
            </a:pPr>
            <a:r>
              <a:rPr lang="en-US" sz="2400" dirty="0"/>
              <a:t>Python lets us split a program into multiple source code files, to help keep organized.</a:t>
            </a:r>
          </a:p>
          <a:p>
            <a:pPr lvl="1">
              <a:lnSpc>
                <a:spcPct val="110000"/>
              </a:lnSpc>
            </a:pPr>
            <a:r>
              <a:rPr lang="en-US" sz="2400" dirty="0"/>
              <a:t>Organized tools are more likely to get used!</a:t>
            </a:r>
          </a:p>
          <a:p>
            <a:endParaRPr lang="en-US" sz="2800" dirty="0"/>
          </a:p>
        </p:txBody>
      </p:sp>
      <p:pic>
        <p:nvPicPr>
          <p:cNvPr id="1026" name="Picture 2" descr="http://elainesreviews.net/wp-content/uploads/2015/02/elaine.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4789331"/>
            <a:ext cx="2743200" cy="1827015"/>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bitesizebio.s3.amazonaws.com/wp-content/uploads/2012/04/organized-el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397" y="4789331"/>
            <a:ext cx="4385203" cy="18205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685603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a:t>
            </a:r>
          </a:p>
        </p:txBody>
      </p:sp>
      <p:sp>
        <p:nvSpPr>
          <p:cNvPr id="3" name="Content Placeholder 2"/>
          <p:cNvSpPr>
            <a:spLocks noGrp="1"/>
          </p:cNvSpPr>
          <p:nvPr>
            <p:ph idx="1"/>
          </p:nvPr>
        </p:nvSpPr>
        <p:spPr>
          <a:xfrm>
            <a:off x="457199" y="1600200"/>
            <a:ext cx="4143829" cy="5111487"/>
          </a:xfrm>
        </p:spPr>
        <p:txBody>
          <a:bodyPr>
            <a:normAutofit/>
          </a:bodyPr>
          <a:lstStyle/>
          <a:p>
            <a:pPr marL="0" indent="0">
              <a:buNone/>
            </a:pPr>
            <a:r>
              <a:rPr lang="en-US" dirty="0"/>
              <a:t>If something’s going wrong, we may want to perform a </a:t>
            </a:r>
            <a:r>
              <a:rPr lang="en-US" b="1" dirty="0"/>
              <a:t>trace</a:t>
            </a:r>
            <a:r>
              <a:rPr lang="en-US" dirty="0"/>
              <a:t> on the sentry variable.</a:t>
            </a:r>
          </a:p>
          <a:p>
            <a:r>
              <a:rPr lang="en-US" sz="2800" dirty="0"/>
              <a:t>This just means using </a:t>
            </a:r>
            <a:r>
              <a:rPr lang="en-US" sz="2800" b="1" dirty="0">
                <a:solidFill>
                  <a:srgbClr val="FF0000"/>
                </a:solidFill>
              </a:rPr>
              <a:t>print()</a:t>
            </a:r>
            <a:r>
              <a:rPr lang="en-US" sz="2800" dirty="0"/>
              <a:t> to output its value at each iteration in the loop.</a:t>
            </a:r>
          </a:p>
          <a:p>
            <a:pPr marL="0" indent="0">
              <a:buNone/>
            </a:pPr>
            <a:endParaRPr lang="en-US" sz="2800" dirty="0"/>
          </a:p>
        </p:txBody>
      </p:sp>
      <p:pic>
        <p:nvPicPr>
          <p:cNvPr id="4" name="Picture 3" descr="flashligh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1751" y="1787752"/>
            <a:ext cx="4177620" cy="4177620"/>
          </a:xfrm>
          <a:prstGeom prst="rect">
            <a:avLst/>
          </a:prstGeom>
        </p:spPr>
      </p:pic>
    </p:spTree>
    <p:extLst>
      <p:ext uri="{BB962C8B-B14F-4D97-AF65-F5344CB8AC3E}">
        <p14:creationId xmlns:p14="http://schemas.microsoft.com/office/powerpoint/2010/main" val="1296676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in a Loop</a:t>
            </a:r>
          </a:p>
        </p:txBody>
      </p:sp>
      <p:sp>
        <p:nvSpPr>
          <p:cNvPr id="4" name="TextBox 3"/>
          <p:cNvSpPr txBox="1"/>
          <p:nvPr/>
        </p:nvSpPr>
        <p:spPr>
          <a:xfrm>
            <a:off x="6884257" y="2784322"/>
            <a:ext cx="2133600" cy="2246769"/>
          </a:xfrm>
          <a:prstGeom prst="rect">
            <a:avLst/>
          </a:prstGeom>
          <a:noFill/>
        </p:spPr>
        <p:txBody>
          <a:bodyPr wrap="square" rtlCol="0">
            <a:spAutoFit/>
          </a:bodyPr>
          <a:lstStyle/>
          <a:p>
            <a:r>
              <a:rPr lang="en-US" sz="2000" i="1" dirty="0">
                <a:solidFill>
                  <a:schemeClr val="bg1"/>
                </a:solidFill>
              </a:rPr>
              <a:t>Question:</a:t>
            </a:r>
          </a:p>
          <a:p>
            <a:endParaRPr lang="en-US" sz="2000" dirty="0">
              <a:solidFill>
                <a:schemeClr val="bg1"/>
              </a:solidFill>
            </a:endParaRPr>
          </a:p>
          <a:p>
            <a:r>
              <a:rPr lang="en-US" sz="2000" dirty="0">
                <a:solidFill>
                  <a:schemeClr val="bg1"/>
                </a:solidFill>
              </a:rPr>
              <a:t>What happens when we run this for 12 donuts?</a:t>
            </a:r>
          </a:p>
          <a:p>
            <a:endParaRPr lang="en-US" sz="2000" dirty="0">
              <a:solidFill>
                <a:schemeClr val="bg1"/>
              </a:solidFill>
            </a:endParaRPr>
          </a:p>
          <a:p>
            <a:r>
              <a:rPr lang="en-US" sz="2000" dirty="0">
                <a:solidFill>
                  <a:schemeClr val="bg1"/>
                </a:solidFill>
              </a:rPr>
              <a:t>How about 13?</a:t>
            </a:r>
          </a:p>
        </p:txBody>
      </p:sp>
      <p:pic>
        <p:nvPicPr>
          <p:cNvPr id="6" name="Picture 5"/>
          <p:cNvPicPr>
            <a:picLocks noChangeAspect="1"/>
          </p:cNvPicPr>
          <p:nvPr/>
        </p:nvPicPr>
        <p:blipFill>
          <a:blip r:embed="rId2"/>
          <a:stretch>
            <a:fillRect/>
          </a:stretch>
        </p:blipFill>
        <p:spPr>
          <a:xfrm>
            <a:off x="76200" y="2362200"/>
            <a:ext cx="6705600" cy="3395785"/>
          </a:xfrm>
          <a:prstGeom prst="rect">
            <a:avLst/>
          </a:prstGeom>
        </p:spPr>
      </p:pic>
    </p:spTree>
    <p:extLst>
      <p:ext uri="{BB962C8B-B14F-4D97-AF65-F5344CB8AC3E}">
        <p14:creationId xmlns:p14="http://schemas.microsoft.com/office/powerpoint/2010/main" val="33769622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 It! (Group Work)</a:t>
            </a:r>
          </a:p>
        </p:txBody>
      </p:sp>
      <p:sp>
        <p:nvSpPr>
          <p:cNvPr id="3" name="Content Placeholder 2"/>
          <p:cNvSpPr>
            <a:spLocks noGrp="1"/>
          </p:cNvSpPr>
          <p:nvPr>
            <p:ph idx="1"/>
          </p:nvPr>
        </p:nvSpPr>
        <p:spPr>
          <a:xfrm>
            <a:off x="115330" y="1600200"/>
            <a:ext cx="8962767" cy="5086583"/>
          </a:xfrm>
        </p:spPr>
        <p:txBody>
          <a:bodyPr>
            <a:normAutofit fontScale="92500"/>
          </a:bodyPr>
          <a:lstStyle/>
          <a:p>
            <a:pPr marL="0" indent="0">
              <a:buNone/>
            </a:pPr>
            <a:r>
              <a:rPr lang="en-US" sz="2600" dirty="0">
                <a:sym typeface="Wingdings"/>
              </a:rPr>
              <a:t> </a:t>
            </a:r>
            <a:r>
              <a:rPr lang="en-US" sz="2600" dirty="0"/>
              <a:t>Download </a:t>
            </a:r>
            <a:r>
              <a:rPr lang="en-US" sz="2600" b="1" dirty="0">
                <a:solidFill>
                  <a:srgbClr val="002060"/>
                </a:solidFill>
              </a:rPr>
              <a:t>donut_starter.py</a:t>
            </a:r>
            <a:r>
              <a:rPr lang="en-US" sz="2600" dirty="0"/>
              <a:t> from </a:t>
            </a:r>
            <a:r>
              <a:rPr lang="en-US" sz="2600" i="1" dirty="0"/>
              <a:t>Canvas</a:t>
            </a:r>
            <a:r>
              <a:rPr lang="en-US" sz="2600" dirty="0"/>
              <a:t>.</a:t>
            </a:r>
          </a:p>
          <a:p>
            <a:pPr>
              <a:buNone/>
            </a:pPr>
            <a:endParaRPr lang="en-US" dirty="0"/>
          </a:p>
          <a:p>
            <a:pPr marL="0" indent="0">
              <a:buNone/>
            </a:pPr>
            <a:r>
              <a:rPr lang="en-US" sz="2400" dirty="0"/>
              <a:t>Fix the problem as follows: </a:t>
            </a:r>
          </a:p>
          <a:p>
            <a:pPr marL="118872" indent="0">
              <a:lnSpc>
                <a:spcPct val="120000"/>
              </a:lnSpc>
              <a:buNone/>
            </a:pPr>
            <a:r>
              <a:rPr lang="en-US" sz="3000" dirty="0">
                <a:solidFill>
                  <a:srgbClr val="3366FF"/>
                </a:solidFill>
              </a:rPr>
              <a:t>Change the Boolean Condition so that if there aren’t 3 donuts to give out, </a:t>
            </a:r>
            <a:r>
              <a:rPr lang="en-US" sz="3000" i="1" dirty="0">
                <a:solidFill>
                  <a:srgbClr val="3366FF"/>
                </a:solidFill>
              </a:rPr>
              <a:t>the remainder are “left over” and not given to Aaron, Beth, or Cody. </a:t>
            </a:r>
          </a:p>
          <a:p>
            <a:endParaRPr lang="en-US" sz="3000" dirty="0">
              <a:solidFill>
                <a:srgbClr val="3366FF"/>
              </a:solidFill>
            </a:endParaRPr>
          </a:p>
          <a:p>
            <a:pPr marL="118872" indent="0">
              <a:lnSpc>
                <a:spcPct val="120000"/>
              </a:lnSpc>
              <a:buNone/>
            </a:pPr>
            <a:r>
              <a:rPr lang="en-US" sz="2600" dirty="0"/>
              <a:t>Print out how many are left over, but only when the loop stops!</a:t>
            </a:r>
          </a:p>
          <a:p>
            <a:pPr marL="118872" indent="0">
              <a:lnSpc>
                <a:spcPct val="120000"/>
              </a:lnSpc>
              <a:buNone/>
            </a:pPr>
            <a:r>
              <a:rPr lang="en-US" sz="2600" dirty="0"/>
              <a:t>If they really did eat ALL the donuts, print out the original message.</a:t>
            </a:r>
          </a:p>
          <a:p>
            <a:pPr>
              <a:buNone/>
            </a:pPr>
            <a:endParaRPr lang="en-US" dirty="0"/>
          </a:p>
        </p:txBody>
      </p:sp>
    </p:spTree>
    <p:extLst>
      <p:ext uri="{BB962C8B-B14F-4D97-AF65-F5344CB8AC3E}">
        <p14:creationId xmlns:p14="http://schemas.microsoft.com/office/powerpoint/2010/main" val="9818414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 It! (Solution)</a:t>
            </a:r>
          </a:p>
        </p:txBody>
      </p:sp>
      <p:pic>
        <p:nvPicPr>
          <p:cNvPr id="5" name="Picture 4"/>
          <p:cNvPicPr>
            <a:picLocks noChangeAspect="1"/>
          </p:cNvPicPr>
          <p:nvPr/>
        </p:nvPicPr>
        <p:blipFill>
          <a:blip r:embed="rId2"/>
          <a:stretch>
            <a:fillRect/>
          </a:stretch>
        </p:blipFill>
        <p:spPr>
          <a:xfrm>
            <a:off x="857250" y="1905000"/>
            <a:ext cx="7429500" cy="4181475"/>
          </a:xfrm>
          <a:prstGeom prst="rect">
            <a:avLst/>
          </a:prstGeom>
        </p:spPr>
      </p:pic>
    </p:spTree>
    <p:extLst>
      <p:ext uri="{BB962C8B-B14F-4D97-AF65-F5344CB8AC3E}">
        <p14:creationId xmlns:p14="http://schemas.microsoft.com/office/powerpoint/2010/main" val="41442318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fontScale="90000"/>
          </a:bodyPr>
          <a:lstStyle/>
          <a:p>
            <a:pPr eaLnBrk="1" hangingPunct="1"/>
            <a:r>
              <a:rPr lang="en-US">
                <a:ea typeface="ＭＳ Ｐゴシック" pitchFamily="34" charset="-128"/>
              </a:rPr>
              <a:t>Creating Intentional Infinite Loops</a:t>
            </a:r>
          </a:p>
        </p:txBody>
      </p:sp>
      <p:sp>
        <p:nvSpPr>
          <p:cNvPr id="56323" name="Rectangle 3"/>
          <p:cNvSpPr>
            <a:spLocks noGrp="1" noChangeArrowheads="1"/>
          </p:cNvSpPr>
          <p:nvPr>
            <p:ph idx="1"/>
          </p:nvPr>
        </p:nvSpPr>
        <p:spPr>
          <a:xfrm>
            <a:off x="457199" y="1600200"/>
            <a:ext cx="8229601" cy="5111487"/>
          </a:xfrm>
        </p:spPr>
        <p:txBody>
          <a:bodyPr/>
          <a:lstStyle/>
          <a:p>
            <a:pPr marL="0" indent="0" eaLnBrk="1" hangingPunct="1">
              <a:buNone/>
            </a:pPr>
            <a:r>
              <a:rPr lang="en-US" b="1" dirty="0">
                <a:ea typeface="ＭＳ Ｐゴシック" pitchFamily="34" charset="-128"/>
              </a:rPr>
              <a:t>Intentional infinite</a:t>
            </a:r>
            <a:r>
              <a:rPr lang="en-US" dirty="0">
                <a:ea typeface="ＭＳ Ｐゴシック" pitchFamily="34" charset="-128"/>
              </a:rPr>
              <a:t> </a:t>
            </a:r>
            <a:r>
              <a:rPr lang="en-US" b="1" dirty="0">
                <a:ea typeface="ＭＳ Ｐゴシック" pitchFamily="34" charset="-128"/>
              </a:rPr>
              <a:t>loop</a:t>
            </a:r>
          </a:p>
          <a:p>
            <a:pPr lvl="1"/>
            <a:r>
              <a:rPr lang="en-US" sz="2600" dirty="0">
                <a:ea typeface="ＭＳ Ｐゴシック" pitchFamily="34" charset="-128"/>
              </a:rPr>
              <a:t>Has </a:t>
            </a:r>
            <a:r>
              <a:rPr lang="en-US" sz="2600" dirty="0">
                <a:solidFill>
                  <a:srgbClr val="3366FF"/>
                </a:solidFill>
                <a:ea typeface="ＭＳ Ｐゴシック" pitchFamily="34" charset="-128"/>
              </a:rPr>
              <a:t>True</a:t>
            </a:r>
            <a:r>
              <a:rPr lang="en-US" sz="2600" dirty="0">
                <a:ea typeface="ＭＳ Ｐゴシック" pitchFamily="34" charset="-128"/>
              </a:rPr>
              <a:t> for its Boolean Condition </a:t>
            </a:r>
            <a:endParaRPr lang="en-US" sz="2600" b="1" dirty="0">
              <a:solidFill>
                <a:srgbClr val="FF0000"/>
              </a:solidFill>
              <a:ea typeface="ＭＳ Ｐゴシック" pitchFamily="34" charset="-128"/>
            </a:endParaRPr>
          </a:p>
          <a:p>
            <a:pPr lvl="1" eaLnBrk="1" hangingPunct="1"/>
            <a:r>
              <a:rPr lang="en-US" sz="2600" dirty="0">
                <a:ea typeface="ＭＳ Ｐゴシック" pitchFamily="34" charset="-128"/>
              </a:rPr>
              <a:t>Written with an exit in the loop body</a:t>
            </a:r>
          </a:p>
          <a:p>
            <a:pPr lvl="1" eaLnBrk="1" hangingPunct="1"/>
            <a:r>
              <a:rPr lang="en-US" sz="2600" dirty="0">
                <a:ea typeface="ＭＳ Ｐゴシック" pitchFamily="34" charset="-128"/>
              </a:rPr>
              <a:t>Sometimes cleaner to write than alternative loop</a:t>
            </a:r>
          </a:p>
          <a:p>
            <a:pPr lvl="1" eaLnBrk="1" hangingPunct="1"/>
            <a:endParaRPr lang="en-US" dirty="0">
              <a:ea typeface="ＭＳ Ｐゴシック" pitchFamily="34" charset="-128"/>
            </a:endParaRPr>
          </a:p>
          <a:p>
            <a:pPr marL="0" indent="0">
              <a:buNone/>
            </a:pPr>
            <a:r>
              <a:rPr lang="en-US" sz="2800" b="1" dirty="0">
                <a:latin typeface="Calibri"/>
                <a:ea typeface="ＭＳ Ｐゴシック" pitchFamily="34" charset="-128"/>
                <a:cs typeface="Calibri"/>
              </a:rPr>
              <a:t>while </a:t>
            </a:r>
            <a:r>
              <a:rPr lang="en-US" sz="2800" b="1" dirty="0">
                <a:solidFill>
                  <a:srgbClr val="3366FF"/>
                </a:solidFill>
                <a:latin typeface="Calibri"/>
                <a:ea typeface="ＭＳ Ｐゴシック" pitchFamily="34" charset="-128"/>
                <a:cs typeface="Calibri"/>
              </a:rPr>
              <a:t>True</a:t>
            </a:r>
            <a:r>
              <a:rPr lang="en-US" sz="2800" b="1" dirty="0">
                <a:latin typeface="Calibri"/>
                <a:ea typeface="ＭＳ Ｐゴシック" pitchFamily="34" charset="-128"/>
                <a:cs typeface="Calibri"/>
              </a:rPr>
              <a:t>:</a:t>
            </a:r>
          </a:p>
          <a:p>
            <a:pPr marL="0" indent="0">
              <a:buNone/>
            </a:pPr>
            <a:r>
              <a:rPr lang="en-US" sz="2800" dirty="0">
                <a:latin typeface="Calibri"/>
                <a:ea typeface="ＭＳ Ｐゴシック" pitchFamily="34" charset="-128"/>
                <a:cs typeface="Calibri"/>
              </a:rPr>
              <a:t>	</a:t>
            </a:r>
            <a:r>
              <a:rPr lang="en-US" sz="2800" dirty="0">
                <a:solidFill>
                  <a:schemeClr val="accent3"/>
                </a:solidFill>
                <a:latin typeface="Calibri"/>
                <a:ea typeface="ＭＳ Ｐゴシック" pitchFamily="34" charset="-128"/>
                <a:cs typeface="Calibri"/>
              </a:rPr>
              <a:t># Do stuff</a:t>
            </a:r>
          </a:p>
          <a:p>
            <a:pPr marL="0" indent="0">
              <a:buNone/>
            </a:pPr>
            <a:endParaRPr lang="en-US" i="1" dirty="0">
              <a:ea typeface="ＭＳ Ｐゴシック" pitchFamily="34" charset="-128"/>
            </a:endParaRPr>
          </a:p>
          <a:p>
            <a:pPr marL="0" indent="0">
              <a:buNone/>
            </a:pPr>
            <a:r>
              <a:rPr lang="en-US" i="1" dirty="0">
                <a:ea typeface="ＭＳ Ｐゴシック" pitchFamily="34" charset="-128"/>
              </a:rPr>
              <a:t>So… how do we </a:t>
            </a:r>
            <a:r>
              <a:rPr lang="en-US" dirty="0">
                <a:ea typeface="ＭＳ Ｐゴシック" pitchFamily="34" charset="-128"/>
              </a:rPr>
              <a:t>exit</a:t>
            </a:r>
            <a:r>
              <a:rPr lang="en-US" i="1" dirty="0">
                <a:ea typeface="ＭＳ Ｐゴシック" pitchFamily="34" charset="-128"/>
              </a:rPr>
              <a:t> such a loop?</a:t>
            </a:r>
          </a:p>
        </p:txBody>
      </p:sp>
    </p:spTree>
    <p:extLst>
      <p:ext uri="{BB962C8B-B14F-4D97-AF65-F5344CB8AC3E}">
        <p14:creationId xmlns:p14="http://schemas.microsoft.com/office/powerpoint/2010/main" val="26554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3" name="Content Placeholder 2"/>
          <p:cNvSpPr>
            <a:spLocks noGrp="1"/>
          </p:cNvSpPr>
          <p:nvPr>
            <p:ph idx="1"/>
          </p:nvPr>
        </p:nvSpPr>
        <p:spPr>
          <a:xfrm>
            <a:off x="457200" y="1775191"/>
            <a:ext cx="8229600" cy="4625609"/>
          </a:xfrm>
        </p:spPr>
        <p:txBody>
          <a:bodyPr>
            <a:normAutofit/>
          </a:bodyPr>
          <a:lstStyle/>
          <a:p>
            <a:pPr marL="0" indent="0">
              <a:buNone/>
            </a:pPr>
            <a:r>
              <a:rPr lang="en-US" sz="3000" dirty="0"/>
              <a:t>We have a special instruction for loops: </a:t>
            </a:r>
            <a:r>
              <a:rPr lang="en-US" sz="3000" b="1" dirty="0">
                <a:solidFill>
                  <a:srgbClr val="7030A0"/>
                </a:solidFill>
              </a:rPr>
              <a:t>break</a:t>
            </a:r>
            <a:r>
              <a:rPr lang="en-US" sz="3000" b="1" dirty="0"/>
              <a:t>.</a:t>
            </a:r>
          </a:p>
          <a:p>
            <a:pPr lvl="1"/>
            <a:endParaRPr lang="en-US" dirty="0">
              <a:solidFill>
                <a:srgbClr val="7030A0"/>
              </a:solidFill>
            </a:endParaRPr>
          </a:p>
          <a:p>
            <a:pPr lvl="1"/>
            <a:r>
              <a:rPr lang="en-US" b="1" dirty="0">
                <a:solidFill>
                  <a:srgbClr val="7030A0"/>
                </a:solidFill>
              </a:rPr>
              <a:t>break</a:t>
            </a:r>
            <a:r>
              <a:rPr lang="en-US" dirty="0"/>
              <a:t> means we stop executing the current loop immediately, regardless of what the Boolean condition says. </a:t>
            </a:r>
          </a:p>
          <a:p>
            <a:pPr lvl="2"/>
            <a:r>
              <a:rPr lang="en-US" dirty="0"/>
              <a:t>“</a:t>
            </a:r>
            <a:r>
              <a:rPr lang="en-US" i="1" dirty="0"/>
              <a:t>break out of it”</a:t>
            </a:r>
            <a:endParaRPr lang="en-US" dirty="0"/>
          </a:p>
          <a:p>
            <a:pPr marL="457200" lvl="1" indent="0">
              <a:buNone/>
            </a:pPr>
            <a:endParaRPr lang="en-US" dirty="0"/>
          </a:p>
        </p:txBody>
      </p:sp>
    </p:spTree>
    <p:extLst>
      <p:ext uri="{BB962C8B-B14F-4D97-AF65-F5344CB8AC3E}">
        <p14:creationId xmlns:p14="http://schemas.microsoft.com/office/powerpoint/2010/main" val="209879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610600" cy="1252728"/>
          </a:xfrm>
        </p:spPr>
        <p:txBody>
          <a:bodyPr>
            <a:normAutofit/>
          </a:bodyPr>
          <a:lstStyle/>
          <a:p>
            <a:r>
              <a:rPr lang="en-US" dirty="0"/>
              <a:t>While loops with break</a:t>
            </a:r>
          </a:p>
        </p:txBody>
      </p:sp>
      <p:sp>
        <p:nvSpPr>
          <p:cNvPr id="3" name="Content Placeholder 2"/>
          <p:cNvSpPr>
            <a:spLocks noGrp="1"/>
          </p:cNvSpPr>
          <p:nvPr>
            <p:ph idx="1"/>
          </p:nvPr>
        </p:nvSpPr>
        <p:spPr>
          <a:xfrm>
            <a:off x="457200" y="1600200"/>
            <a:ext cx="8229600" cy="5111487"/>
          </a:xfrm>
        </p:spPr>
        <p:txBody>
          <a:bodyPr>
            <a:normAutofit/>
          </a:bodyPr>
          <a:lstStyle/>
          <a:p>
            <a:pPr>
              <a:buNone/>
            </a:pPr>
            <a:r>
              <a:rPr lang="en-US" sz="2600" b="1" dirty="0">
                <a:latin typeface="Calibri"/>
                <a:cs typeface="Calibri"/>
              </a:rPr>
              <a:t>while </a:t>
            </a:r>
            <a:r>
              <a:rPr lang="en-US" sz="2600" b="1" dirty="0">
                <a:solidFill>
                  <a:srgbClr val="3366FF"/>
                </a:solidFill>
                <a:latin typeface="Calibri"/>
                <a:cs typeface="Calibri"/>
              </a:rPr>
              <a:t>Boolean Condition</a:t>
            </a:r>
            <a:r>
              <a:rPr lang="en-US" sz="2600" b="1" dirty="0">
                <a:latin typeface="Calibri"/>
                <a:cs typeface="Calibri"/>
              </a:rPr>
              <a:t>:</a:t>
            </a:r>
          </a:p>
          <a:p>
            <a:pPr lvl="2">
              <a:lnSpc>
                <a:spcPct val="130000"/>
              </a:lnSpc>
              <a:buNone/>
            </a:pPr>
            <a:r>
              <a:rPr lang="en-US" sz="2600" dirty="0">
                <a:solidFill>
                  <a:schemeClr val="accent3"/>
                </a:solidFill>
                <a:latin typeface="Calibri"/>
                <a:cs typeface="Calibri"/>
              </a:rPr>
              <a:t>#code that might be in the loop</a:t>
            </a:r>
            <a:endParaRPr lang="en-US" sz="2600" dirty="0">
              <a:latin typeface="Calibri"/>
              <a:cs typeface="Calibri"/>
            </a:endParaRPr>
          </a:p>
          <a:p>
            <a:pPr lvl="2">
              <a:lnSpc>
                <a:spcPct val="130000"/>
              </a:lnSpc>
              <a:buNone/>
            </a:pPr>
            <a:r>
              <a:rPr lang="en-US" sz="2600" b="1" dirty="0">
                <a:latin typeface="Calibri"/>
                <a:cs typeface="Calibri"/>
              </a:rPr>
              <a:t>if </a:t>
            </a:r>
            <a:r>
              <a:rPr lang="en-US" sz="2600" b="1" dirty="0">
                <a:solidFill>
                  <a:srgbClr val="3366FF"/>
                </a:solidFill>
                <a:latin typeface="Calibri"/>
                <a:cs typeface="Calibri"/>
              </a:rPr>
              <a:t>Other Boolean</a:t>
            </a:r>
            <a:r>
              <a:rPr lang="en-US" sz="2600" b="1" dirty="0">
                <a:latin typeface="Calibri"/>
                <a:cs typeface="Calibri"/>
              </a:rPr>
              <a:t>:</a:t>
            </a:r>
          </a:p>
          <a:p>
            <a:pPr lvl="2">
              <a:buNone/>
            </a:pPr>
            <a:r>
              <a:rPr lang="en-US" sz="2600" dirty="0">
                <a:latin typeface="Calibri"/>
                <a:cs typeface="Calibri"/>
              </a:rPr>
              <a:t>		     </a:t>
            </a:r>
            <a:r>
              <a:rPr lang="en-US" sz="2600" b="1" dirty="0">
                <a:latin typeface="Calibri"/>
                <a:cs typeface="Calibri"/>
              </a:rPr>
              <a:t>break</a:t>
            </a:r>
            <a:endParaRPr lang="en-US" sz="2600" dirty="0">
              <a:latin typeface="Calibri"/>
              <a:cs typeface="Calibri"/>
            </a:endParaRPr>
          </a:p>
          <a:p>
            <a:pPr lvl="2">
              <a:lnSpc>
                <a:spcPct val="130000"/>
              </a:lnSpc>
              <a:buNone/>
            </a:pPr>
            <a:r>
              <a:rPr lang="en-US" sz="2600" dirty="0">
                <a:solidFill>
                  <a:schemeClr val="accent3"/>
                </a:solidFill>
                <a:latin typeface="Calibri"/>
                <a:cs typeface="Calibri"/>
              </a:rPr>
              <a:t>#other code that might be in the loop</a:t>
            </a:r>
          </a:p>
          <a:p>
            <a:pPr>
              <a:buNone/>
            </a:pPr>
            <a:endParaRPr lang="en-US" sz="2600" dirty="0">
              <a:latin typeface="Calibri"/>
              <a:cs typeface="Calibri"/>
            </a:endParaRPr>
          </a:p>
          <a:p>
            <a:pPr>
              <a:buNone/>
            </a:pPr>
            <a:r>
              <a:rPr lang="en-US" sz="2600" dirty="0">
                <a:solidFill>
                  <a:srgbClr val="B50B1B"/>
                </a:solidFill>
                <a:latin typeface="Calibri"/>
                <a:cs typeface="Calibri"/>
              </a:rPr>
              <a:t>#We pick up here when Boolean Condition</a:t>
            </a:r>
          </a:p>
          <a:p>
            <a:pPr>
              <a:buNone/>
            </a:pPr>
            <a:r>
              <a:rPr lang="en-US" sz="2600" dirty="0">
                <a:solidFill>
                  <a:srgbClr val="B50B1B"/>
                </a:solidFill>
                <a:latin typeface="Calibri"/>
                <a:cs typeface="Calibri"/>
              </a:rPr>
              <a:t># becomes false or if we break from the loop</a:t>
            </a:r>
          </a:p>
          <a:p>
            <a:pPr>
              <a:buNone/>
            </a:pPr>
            <a:endParaRPr lang="en-US" sz="2600" dirty="0">
              <a:latin typeface="Calibri"/>
              <a:cs typeface="Calibri"/>
            </a:endParaRPr>
          </a:p>
        </p:txBody>
      </p:sp>
    </p:spTree>
    <p:extLst>
      <p:ext uri="{BB962C8B-B14F-4D97-AF65-F5344CB8AC3E}">
        <p14:creationId xmlns:p14="http://schemas.microsoft.com/office/powerpoint/2010/main" val="41415234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4630752"/>
            <a:ext cx="8229600" cy="9203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70" name="Rectangle 2050"/>
          <p:cNvSpPr>
            <a:spLocks noGrp="1" noChangeArrowheads="1"/>
          </p:cNvSpPr>
          <p:nvPr>
            <p:ph type="title"/>
          </p:nvPr>
        </p:nvSpPr>
        <p:spPr/>
        <p:txBody>
          <a:bodyPr/>
          <a:lstStyle/>
          <a:p>
            <a:pPr eaLnBrk="1" hangingPunct="1"/>
            <a:r>
              <a:rPr lang="en-US" dirty="0">
                <a:ea typeface="ＭＳ Ｐゴシック" pitchFamily="34" charset="-128"/>
              </a:rPr>
              <a:t>The break statement</a:t>
            </a:r>
          </a:p>
        </p:txBody>
      </p:sp>
      <p:sp>
        <p:nvSpPr>
          <p:cNvPr id="58371" name="Rectangle 2051"/>
          <p:cNvSpPr>
            <a:spLocks noGrp="1" noChangeArrowheads="1"/>
          </p:cNvSpPr>
          <p:nvPr>
            <p:ph idx="1"/>
          </p:nvPr>
        </p:nvSpPr>
        <p:spPr>
          <a:xfrm>
            <a:off x="457200" y="1775191"/>
            <a:ext cx="7543800" cy="4802780"/>
          </a:xfrm>
        </p:spPr>
        <p:txBody>
          <a:bodyPr>
            <a:normAutofit/>
          </a:bodyPr>
          <a:lstStyle/>
          <a:p>
            <a:pPr>
              <a:lnSpc>
                <a:spcPct val="90000"/>
              </a:lnSpc>
              <a:buNone/>
            </a:pPr>
            <a:r>
              <a:rPr lang="en-US" sz="2400" b="1" dirty="0">
                <a:latin typeface="Calibri"/>
                <a:ea typeface="ＭＳ Ｐゴシック" pitchFamily="34" charset="-128"/>
                <a:cs typeface="Calibri"/>
              </a:rPr>
              <a:t>for </a:t>
            </a:r>
            <a:r>
              <a:rPr lang="en-US" sz="2400" b="1" dirty="0">
                <a:solidFill>
                  <a:srgbClr val="3366FF"/>
                </a:solidFill>
                <a:latin typeface="Calibri"/>
                <a:ea typeface="ＭＳ Ｐゴシック" pitchFamily="34" charset="-128"/>
                <a:cs typeface="Calibri"/>
              </a:rPr>
              <a:t>variable </a:t>
            </a:r>
            <a:r>
              <a:rPr lang="en-US" sz="2400" b="1" dirty="0">
                <a:latin typeface="Calibri"/>
                <a:ea typeface="ＭＳ Ｐゴシック" pitchFamily="34" charset="-128"/>
                <a:cs typeface="Calibri"/>
              </a:rPr>
              <a:t>in</a:t>
            </a:r>
            <a:r>
              <a:rPr lang="en-US" sz="2400" b="1" dirty="0">
                <a:solidFill>
                  <a:srgbClr val="3366FF"/>
                </a:solidFill>
                <a:latin typeface="Calibri"/>
                <a:ea typeface="ＭＳ Ｐゴシック" pitchFamily="34" charset="-128"/>
                <a:cs typeface="Calibri"/>
              </a:rPr>
              <a:t> sequence</a:t>
            </a:r>
            <a:r>
              <a:rPr lang="en-US" sz="2400" b="1" dirty="0">
                <a:latin typeface="Calibri"/>
                <a:ea typeface="ＭＳ Ｐゴシック" pitchFamily="34" charset="-128"/>
                <a:cs typeface="Calibri"/>
              </a:rPr>
              <a:t>:</a:t>
            </a:r>
          </a:p>
          <a:p>
            <a:pPr>
              <a:lnSpc>
                <a:spcPct val="90000"/>
              </a:lnSpc>
              <a:buNone/>
            </a:pPr>
            <a:r>
              <a:rPr lang="en-US" sz="2400" b="1" dirty="0">
                <a:latin typeface="Calibri"/>
                <a:ea typeface="ＭＳ Ｐゴシック" pitchFamily="34" charset="-128"/>
                <a:cs typeface="Calibri"/>
              </a:rPr>
              <a:t>    </a:t>
            </a:r>
            <a:r>
              <a:rPr lang="en-US" sz="2400" dirty="0">
                <a:solidFill>
                  <a:schemeClr val="accent3"/>
                </a:solidFill>
                <a:latin typeface="Calibri"/>
                <a:ea typeface="ＭＳ Ｐゴシック" pitchFamily="34" charset="-128"/>
                <a:cs typeface="Calibri"/>
              </a:rPr>
              <a:t>#code for loop</a:t>
            </a:r>
          </a:p>
          <a:p>
            <a:pPr>
              <a:lnSpc>
                <a:spcPct val="90000"/>
              </a:lnSpc>
              <a:buNone/>
            </a:pPr>
            <a:r>
              <a:rPr lang="en-US" sz="2400" b="1" dirty="0">
                <a:latin typeface="Calibri"/>
                <a:ea typeface="ＭＳ Ｐゴシック" pitchFamily="34" charset="-128"/>
                <a:cs typeface="Calibri"/>
              </a:rPr>
              <a:t>    if </a:t>
            </a:r>
            <a:r>
              <a:rPr lang="en-US" sz="2400" b="1" dirty="0">
                <a:solidFill>
                  <a:srgbClr val="3366FF"/>
                </a:solidFill>
                <a:latin typeface="Calibri"/>
                <a:ea typeface="ＭＳ Ｐゴシック" pitchFamily="34" charset="-128"/>
                <a:cs typeface="Calibri"/>
              </a:rPr>
              <a:t>Boolean Condition</a:t>
            </a:r>
            <a:r>
              <a:rPr lang="en-US" sz="2400" b="1" dirty="0">
                <a:latin typeface="Calibri"/>
                <a:ea typeface="ＭＳ Ｐゴシック" pitchFamily="34" charset="-128"/>
                <a:cs typeface="Calibri"/>
              </a:rPr>
              <a:t>:</a:t>
            </a:r>
          </a:p>
          <a:p>
            <a:pPr>
              <a:lnSpc>
                <a:spcPct val="90000"/>
              </a:lnSpc>
              <a:buNone/>
            </a:pPr>
            <a:r>
              <a:rPr lang="en-US" sz="2400" b="1" dirty="0">
                <a:latin typeface="Calibri"/>
                <a:ea typeface="ＭＳ Ｐゴシック" pitchFamily="34" charset="-128"/>
                <a:cs typeface="Calibri"/>
              </a:rPr>
              <a:t>          </a:t>
            </a:r>
            <a:r>
              <a:rPr lang="en-US" sz="2400" b="1" dirty="0">
                <a:solidFill>
                  <a:srgbClr val="3366FF"/>
                </a:solidFill>
                <a:latin typeface="Calibri"/>
                <a:ea typeface="ＭＳ Ｐゴシック" pitchFamily="34" charset="-128"/>
                <a:cs typeface="Calibri"/>
              </a:rPr>
              <a:t>break</a:t>
            </a:r>
            <a:r>
              <a:rPr lang="en-US" sz="2400" b="1" dirty="0">
                <a:latin typeface="Calibri"/>
                <a:ea typeface="ＭＳ Ｐゴシック" pitchFamily="34" charset="-128"/>
                <a:cs typeface="Calibri"/>
              </a:rPr>
              <a:t>  </a:t>
            </a:r>
            <a:r>
              <a:rPr lang="en-US" sz="2400" dirty="0">
                <a:solidFill>
                  <a:srgbClr val="B50B1B"/>
                </a:solidFill>
                <a:latin typeface="Calibri"/>
                <a:ea typeface="ＭＳ Ｐゴシック" pitchFamily="34" charset="-128"/>
                <a:cs typeface="Calibri"/>
              </a:rPr>
              <a:t># appears on a line by itself!</a:t>
            </a:r>
          </a:p>
          <a:p>
            <a:pPr>
              <a:lnSpc>
                <a:spcPct val="90000"/>
              </a:lnSpc>
              <a:buNone/>
            </a:pPr>
            <a:r>
              <a:rPr lang="en-US" sz="2400" dirty="0">
                <a:solidFill>
                  <a:srgbClr val="B50B1B"/>
                </a:solidFill>
                <a:latin typeface="Calibri"/>
                <a:ea typeface="ＭＳ Ｐゴシック" pitchFamily="34" charset="-128"/>
                <a:cs typeface="Calibri"/>
              </a:rPr>
              <a:t>	</a:t>
            </a:r>
            <a:r>
              <a:rPr lang="en-US" sz="2400" dirty="0">
                <a:solidFill>
                  <a:schemeClr val="accent3"/>
                </a:solidFill>
                <a:latin typeface="Calibri"/>
                <a:ea typeface="ＭＳ Ｐゴシック" pitchFamily="34" charset="-128"/>
                <a:cs typeface="Calibri"/>
              </a:rPr>
              <a:t>#code for loop</a:t>
            </a:r>
            <a:endParaRPr lang="en-US" sz="2400" b="1" dirty="0">
              <a:latin typeface="Calibri"/>
              <a:ea typeface="ＭＳ Ｐゴシック" pitchFamily="34" charset="-128"/>
              <a:cs typeface="Calibri"/>
            </a:endParaRPr>
          </a:p>
          <a:p>
            <a:pPr>
              <a:lnSpc>
                <a:spcPct val="90000"/>
              </a:lnSpc>
              <a:buNone/>
            </a:pPr>
            <a:endParaRPr lang="en-US" sz="3600" dirty="0">
              <a:latin typeface="Calibri"/>
              <a:ea typeface="ＭＳ Ｐゴシック" pitchFamily="34" charset="-128"/>
              <a:cs typeface="Calibri"/>
            </a:endParaRPr>
          </a:p>
          <a:p>
            <a:pPr eaLnBrk="1" hangingPunct="1">
              <a:lnSpc>
                <a:spcPct val="90000"/>
              </a:lnSpc>
            </a:pPr>
            <a:endParaRPr lang="en-US" sz="2400" b="1" dirty="0">
              <a:solidFill>
                <a:srgbClr val="FF0000"/>
              </a:solidFill>
              <a:ea typeface="ＭＳ Ｐゴシック" pitchFamily="34" charset="-128"/>
            </a:endParaRPr>
          </a:p>
          <a:p>
            <a:pPr marL="0" indent="0" algn="ctr" eaLnBrk="1" hangingPunct="1">
              <a:lnSpc>
                <a:spcPct val="110000"/>
              </a:lnSpc>
              <a:buNone/>
            </a:pPr>
            <a:r>
              <a:rPr lang="en-US" sz="2400" b="1" dirty="0">
                <a:latin typeface="Calibri"/>
                <a:ea typeface="ＭＳ Ｐゴシック" pitchFamily="34" charset="-128"/>
                <a:cs typeface="Calibri"/>
              </a:rPr>
              <a:t>break can also be used to leave a for loop!</a:t>
            </a:r>
            <a:endParaRPr lang="en-US" sz="2400" dirty="0">
              <a:ea typeface="ＭＳ Ｐゴシック" pitchFamily="34" charset="-128"/>
            </a:endParaRPr>
          </a:p>
        </p:txBody>
      </p:sp>
    </p:spTree>
    <p:extLst>
      <p:ext uri="{BB962C8B-B14F-4D97-AF65-F5344CB8AC3E}">
        <p14:creationId xmlns:p14="http://schemas.microsoft.com/office/powerpoint/2010/main" val="3016744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5614821"/>
            <a:ext cx="8229600" cy="9203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70" name="Rectangle 2050"/>
          <p:cNvSpPr>
            <a:spLocks noGrp="1" noChangeArrowheads="1"/>
          </p:cNvSpPr>
          <p:nvPr>
            <p:ph type="title"/>
          </p:nvPr>
        </p:nvSpPr>
        <p:spPr/>
        <p:txBody>
          <a:bodyPr/>
          <a:lstStyle/>
          <a:p>
            <a:pPr eaLnBrk="1" hangingPunct="1"/>
            <a:r>
              <a:rPr lang="en-US" dirty="0">
                <a:ea typeface="ＭＳ Ｐゴシック" pitchFamily="34" charset="-128"/>
              </a:rPr>
              <a:t>Intentional Infinite Loops</a:t>
            </a:r>
          </a:p>
        </p:txBody>
      </p:sp>
      <p:sp>
        <p:nvSpPr>
          <p:cNvPr id="58371" name="Rectangle 2051"/>
          <p:cNvSpPr>
            <a:spLocks noGrp="1" noChangeArrowheads="1"/>
          </p:cNvSpPr>
          <p:nvPr>
            <p:ph idx="1"/>
          </p:nvPr>
        </p:nvSpPr>
        <p:spPr>
          <a:xfrm>
            <a:off x="457200" y="1775191"/>
            <a:ext cx="7543800" cy="4802780"/>
          </a:xfrm>
        </p:spPr>
        <p:txBody>
          <a:bodyPr>
            <a:normAutofit fontScale="92500" lnSpcReduction="10000"/>
          </a:bodyPr>
          <a:lstStyle/>
          <a:p>
            <a:pPr>
              <a:lnSpc>
                <a:spcPct val="90000"/>
              </a:lnSpc>
              <a:buNone/>
            </a:pPr>
            <a:r>
              <a:rPr lang="en-US" sz="2400" b="1" dirty="0">
                <a:latin typeface="Calibri"/>
                <a:ea typeface="ＭＳ Ｐゴシック" pitchFamily="34" charset="-128"/>
                <a:cs typeface="Calibri"/>
              </a:rPr>
              <a:t>while </a:t>
            </a:r>
            <a:r>
              <a:rPr lang="en-US" sz="2400" b="1" dirty="0">
                <a:solidFill>
                  <a:srgbClr val="3366FF"/>
                </a:solidFill>
                <a:latin typeface="Calibri"/>
                <a:ea typeface="ＭＳ Ｐゴシック" pitchFamily="34" charset="-128"/>
                <a:cs typeface="Calibri"/>
              </a:rPr>
              <a:t>True</a:t>
            </a:r>
            <a:r>
              <a:rPr lang="en-US" sz="2400" b="1" dirty="0">
                <a:latin typeface="Calibri"/>
                <a:ea typeface="ＭＳ Ｐゴシック" pitchFamily="34" charset="-128"/>
                <a:cs typeface="Calibri"/>
              </a:rPr>
              <a:t>:</a:t>
            </a:r>
          </a:p>
          <a:p>
            <a:pPr>
              <a:lnSpc>
                <a:spcPct val="90000"/>
              </a:lnSpc>
              <a:buNone/>
            </a:pPr>
            <a:r>
              <a:rPr lang="en-US" sz="2400" b="1" dirty="0">
                <a:latin typeface="Calibri"/>
                <a:ea typeface="ＭＳ Ｐゴシック" pitchFamily="34" charset="-128"/>
                <a:cs typeface="Calibri"/>
              </a:rPr>
              <a:t>    name = input("Please enter your name: ”)</a:t>
            </a:r>
          </a:p>
          <a:p>
            <a:pPr>
              <a:lnSpc>
                <a:spcPct val="140000"/>
              </a:lnSpc>
              <a:buNone/>
            </a:pPr>
            <a:r>
              <a:rPr lang="en-US" sz="2400" b="1" dirty="0">
                <a:latin typeface="Calibri"/>
                <a:ea typeface="ＭＳ Ｐゴシック" pitchFamily="34" charset="-128"/>
                <a:cs typeface="Calibri"/>
              </a:rPr>
              <a:t>    </a:t>
            </a:r>
            <a:r>
              <a:rPr lang="en-US" sz="2400" dirty="0">
                <a:solidFill>
                  <a:schemeClr val="accent3"/>
                </a:solidFill>
                <a:latin typeface="Calibri"/>
                <a:ea typeface="ＭＳ Ｐゴシック" pitchFamily="34" charset="-128"/>
                <a:cs typeface="Calibri"/>
              </a:rPr>
              <a:t># end loop if user enters something </a:t>
            </a:r>
            <a:r>
              <a:rPr lang="en-US" sz="2000" dirty="0">
                <a:solidFill>
                  <a:schemeClr val="accent3"/>
                </a:solidFill>
                <a:latin typeface="Calibri"/>
                <a:ea typeface="ＭＳ Ｐゴシック" pitchFamily="34" charset="-128"/>
                <a:cs typeface="Calibri"/>
              </a:rPr>
              <a:t>(Remember, "" is False)</a:t>
            </a:r>
            <a:endParaRPr lang="en-US" sz="2400" dirty="0">
              <a:solidFill>
                <a:schemeClr val="accent3"/>
              </a:solidFill>
              <a:latin typeface="Calibri"/>
              <a:ea typeface="ＭＳ Ｐゴシック" pitchFamily="34" charset="-128"/>
              <a:cs typeface="Calibri"/>
            </a:endParaRPr>
          </a:p>
          <a:p>
            <a:pPr>
              <a:lnSpc>
                <a:spcPct val="90000"/>
              </a:lnSpc>
              <a:buNone/>
            </a:pPr>
            <a:r>
              <a:rPr lang="en-US" sz="2400" b="1" dirty="0">
                <a:latin typeface="Calibri"/>
                <a:ea typeface="ＭＳ Ｐゴシック" pitchFamily="34" charset="-128"/>
                <a:cs typeface="Calibri"/>
              </a:rPr>
              <a:t>    if name:</a:t>
            </a:r>
          </a:p>
          <a:p>
            <a:pPr>
              <a:lnSpc>
                <a:spcPct val="90000"/>
              </a:lnSpc>
              <a:buNone/>
            </a:pPr>
            <a:r>
              <a:rPr lang="en-US" sz="2400" b="1" dirty="0">
                <a:latin typeface="Calibri"/>
                <a:ea typeface="ＭＳ Ｐゴシック" pitchFamily="34" charset="-128"/>
                <a:cs typeface="Calibri"/>
              </a:rPr>
              <a:t>          </a:t>
            </a:r>
            <a:r>
              <a:rPr lang="en-US" sz="2400" b="1" dirty="0">
                <a:solidFill>
                  <a:srgbClr val="3366FF"/>
                </a:solidFill>
                <a:latin typeface="Calibri"/>
                <a:ea typeface="ＭＳ Ｐゴシック" pitchFamily="34" charset="-128"/>
                <a:cs typeface="Calibri"/>
              </a:rPr>
              <a:t>break</a:t>
            </a:r>
            <a:r>
              <a:rPr lang="en-US" sz="2400" b="1" dirty="0">
                <a:latin typeface="Calibri"/>
                <a:ea typeface="ＭＳ Ｐゴシック" pitchFamily="34" charset="-128"/>
                <a:cs typeface="Calibri"/>
              </a:rPr>
              <a:t>  </a:t>
            </a:r>
            <a:r>
              <a:rPr lang="en-US" sz="2400" dirty="0">
                <a:solidFill>
                  <a:srgbClr val="B50B1B"/>
                </a:solidFill>
                <a:latin typeface="Calibri"/>
                <a:ea typeface="ＭＳ Ｐゴシック" pitchFamily="34" charset="-128"/>
                <a:cs typeface="Calibri"/>
              </a:rPr>
              <a:t># appears on a line by itself!</a:t>
            </a:r>
          </a:p>
          <a:p>
            <a:pPr>
              <a:lnSpc>
                <a:spcPct val="90000"/>
              </a:lnSpc>
              <a:buNone/>
            </a:pPr>
            <a:endParaRPr lang="en-US" sz="2400" b="1" dirty="0">
              <a:latin typeface="Calibri"/>
              <a:ea typeface="ＭＳ Ｐゴシック" pitchFamily="34" charset="-128"/>
              <a:cs typeface="Calibri"/>
            </a:endParaRPr>
          </a:p>
          <a:p>
            <a:pPr>
              <a:lnSpc>
                <a:spcPct val="90000"/>
              </a:lnSpc>
              <a:buNone/>
            </a:pPr>
            <a:r>
              <a:rPr lang="en-US" sz="2400" b="1" dirty="0">
                <a:latin typeface="Calibri"/>
                <a:ea typeface="ＭＳ Ｐゴシック" pitchFamily="34" charset="-128"/>
                <a:cs typeface="Calibri"/>
              </a:rPr>
              <a:t>print("You entered:", name)</a:t>
            </a:r>
          </a:p>
          <a:p>
            <a:pPr>
              <a:lnSpc>
                <a:spcPct val="90000"/>
              </a:lnSpc>
              <a:buNone/>
            </a:pPr>
            <a:endParaRPr lang="en-US" sz="3600" dirty="0">
              <a:latin typeface="Calibri"/>
              <a:ea typeface="ＭＳ Ｐゴシック" pitchFamily="34" charset="-128"/>
              <a:cs typeface="Calibri"/>
            </a:endParaRPr>
          </a:p>
          <a:p>
            <a:pPr eaLnBrk="1" hangingPunct="1">
              <a:lnSpc>
                <a:spcPct val="90000"/>
              </a:lnSpc>
            </a:pPr>
            <a:endParaRPr lang="en-US" sz="2400" b="1" dirty="0">
              <a:solidFill>
                <a:srgbClr val="FF0000"/>
              </a:solidFill>
              <a:ea typeface="ＭＳ Ｐゴシック" pitchFamily="34" charset="-128"/>
            </a:endParaRPr>
          </a:p>
          <a:p>
            <a:pPr marL="0" indent="0" eaLnBrk="1" hangingPunct="1">
              <a:lnSpc>
                <a:spcPct val="110000"/>
              </a:lnSpc>
              <a:buNone/>
            </a:pPr>
            <a:endParaRPr lang="en-US" sz="2400" b="1" dirty="0">
              <a:latin typeface="Calibri"/>
              <a:ea typeface="ＭＳ Ｐゴシック" pitchFamily="34" charset="-128"/>
              <a:cs typeface="Calibri"/>
            </a:endParaRPr>
          </a:p>
          <a:p>
            <a:pPr marL="0" indent="0" eaLnBrk="1" hangingPunct="1">
              <a:lnSpc>
                <a:spcPct val="110000"/>
              </a:lnSpc>
              <a:buNone/>
            </a:pPr>
            <a:r>
              <a:rPr lang="en-US" sz="2400" b="1" dirty="0">
                <a:latin typeface="Calibri"/>
                <a:ea typeface="ＭＳ Ｐゴシック" pitchFamily="34" charset="-128"/>
                <a:cs typeface="Calibri"/>
              </a:rPr>
              <a:t>while</a:t>
            </a:r>
            <a:r>
              <a:rPr lang="en-US" sz="2400" b="1" dirty="0">
                <a:solidFill>
                  <a:srgbClr val="FF0000"/>
                </a:solidFill>
                <a:latin typeface="Calibri"/>
                <a:ea typeface="ＭＳ Ｐゴシック" pitchFamily="34" charset="-128"/>
                <a:cs typeface="Calibri"/>
              </a:rPr>
              <a:t> </a:t>
            </a:r>
            <a:r>
              <a:rPr lang="en-US" sz="2400" b="1" dirty="0">
                <a:solidFill>
                  <a:srgbClr val="00B050"/>
                </a:solidFill>
                <a:latin typeface="Calibri"/>
                <a:ea typeface="ＭＳ Ｐゴシック" pitchFamily="34" charset="-128"/>
                <a:cs typeface="Calibri"/>
              </a:rPr>
              <a:t>True</a:t>
            </a:r>
            <a:r>
              <a:rPr lang="en-US" sz="2400" dirty="0">
                <a:ea typeface="ＭＳ Ｐゴシック" pitchFamily="34" charset="-128"/>
              </a:rPr>
              <a:t> is an </a:t>
            </a:r>
            <a:r>
              <a:rPr lang="en-US" sz="2000" b="1" i="1" dirty="0">
                <a:ea typeface="ＭＳ Ｐゴシック" pitchFamily="34" charset="-128"/>
              </a:rPr>
              <a:t>intentional infinite loop</a:t>
            </a:r>
            <a:br>
              <a:rPr lang="en-US" sz="2000" b="1" i="1" dirty="0">
                <a:ea typeface="ＭＳ Ｐゴシック" pitchFamily="34" charset="-128"/>
              </a:rPr>
            </a:br>
            <a:r>
              <a:rPr lang="en-US" sz="2400" dirty="0">
                <a:ea typeface="ＭＳ Ｐゴシック" pitchFamily="34" charset="-128"/>
              </a:rPr>
              <a:t>You must provide a </a:t>
            </a:r>
            <a:r>
              <a:rPr lang="en-US" sz="2400" b="1" dirty="0">
                <a:solidFill>
                  <a:srgbClr val="3366FF"/>
                </a:solidFill>
                <a:ea typeface="ＭＳ Ｐゴシック" pitchFamily="34" charset="-128"/>
              </a:rPr>
              <a:t>break</a:t>
            </a:r>
            <a:r>
              <a:rPr lang="en-US" sz="2400" dirty="0">
                <a:solidFill>
                  <a:srgbClr val="3366FF"/>
                </a:solidFill>
                <a:ea typeface="ＭＳ Ｐゴシック" pitchFamily="34" charset="-128"/>
              </a:rPr>
              <a:t> </a:t>
            </a:r>
            <a:r>
              <a:rPr lang="en-US" sz="2400" dirty="0">
                <a:ea typeface="ＭＳ Ｐゴシック" pitchFamily="34" charset="-128"/>
              </a:rPr>
              <a:t>statement to leave the loop!</a:t>
            </a:r>
          </a:p>
        </p:txBody>
      </p:sp>
      <p:pic>
        <p:nvPicPr>
          <p:cNvPr id="3" name="Picture 2"/>
          <p:cNvPicPr>
            <a:picLocks noChangeAspect="1"/>
          </p:cNvPicPr>
          <p:nvPr/>
        </p:nvPicPr>
        <p:blipFill>
          <a:blip r:embed="rId3"/>
          <a:stretch>
            <a:fillRect/>
          </a:stretch>
        </p:blipFill>
        <p:spPr>
          <a:xfrm>
            <a:off x="5985808" y="3505200"/>
            <a:ext cx="2700992" cy="1857375"/>
          </a:xfrm>
          <a:prstGeom prst="rect">
            <a:avLst/>
          </a:prstGeom>
        </p:spPr>
      </p:pic>
    </p:spTree>
    <p:extLst>
      <p:ext uri="{BB962C8B-B14F-4D97-AF65-F5344CB8AC3E}">
        <p14:creationId xmlns:p14="http://schemas.microsoft.com/office/powerpoint/2010/main" val="7966382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Break (Group Work) *</a:t>
            </a:r>
          </a:p>
        </p:txBody>
      </p:sp>
      <p:sp>
        <p:nvSpPr>
          <p:cNvPr id="3" name="Content Placeholder 2"/>
          <p:cNvSpPr>
            <a:spLocks noGrp="1"/>
          </p:cNvSpPr>
          <p:nvPr>
            <p:ph idx="1"/>
          </p:nvPr>
        </p:nvSpPr>
        <p:spPr>
          <a:xfrm>
            <a:off x="247135" y="1600200"/>
            <a:ext cx="8439665" cy="5086583"/>
          </a:xfrm>
        </p:spPr>
        <p:txBody>
          <a:bodyPr>
            <a:normAutofit/>
          </a:bodyPr>
          <a:lstStyle/>
          <a:p>
            <a:pPr marL="0" indent="0">
              <a:lnSpc>
                <a:spcPct val="120000"/>
              </a:lnSpc>
              <a:buNone/>
            </a:pPr>
            <a:r>
              <a:rPr lang="en-US" sz="2400" dirty="0"/>
              <a:t>Write a program that asks the user to enter filenames, and outputs information about the files. Allow the user to stop the program when they are done.</a:t>
            </a:r>
            <a:br>
              <a:rPr lang="en-US" sz="2400" dirty="0"/>
            </a:br>
            <a:r>
              <a:rPr lang="en-US" sz="2400" i="1" dirty="0">
                <a:solidFill>
                  <a:srgbClr val="0070C0"/>
                </a:solidFill>
              </a:rPr>
              <a:t>HINT: You REALLY want an intentional infinite loop here.</a:t>
            </a:r>
            <a:endParaRPr lang="en-US" sz="1600" i="1" dirty="0">
              <a:solidFill>
                <a:srgbClr val="0070C0"/>
              </a:solidFill>
            </a:endParaRPr>
          </a:p>
          <a:p>
            <a:pPr marL="118872" indent="0">
              <a:buNone/>
            </a:pPr>
            <a:endParaRPr lang="en-US" dirty="0"/>
          </a:p>
        </p:txBody>
      </p:sp>
      <p:pic>
        <p:nvPicPr>
          <p:cNvPr id="4" name="Picture 3"/>
          <p:cNvPicPr>
            <a:picLocks noChangeAspect="1"/>
          </p:cNvPicPr>
          <p:nvPr/>
        </p:nvPicPr>
        <p:blipFill>
          <a:blip r:embed="rId2"/>
          <a:stretch>
            <a:fillRect/>
          </a:stretch>
        </p:blipFill>
        <p:spPr>
          <a:xfrm>
            <a:off x="786842" y="3535277"/>
            <a:ext cx="7570316" cy="2942211"/>
          </a:xfrm>
          <a:prstGeom prst="rect">
            <a:avLst/>
          </a:prstGeom>
        </p:spPr>
      </p:pic>
      <p:pic>
        <p:nvPicPr>
          <p:cNvPr id="5" name="Picture 2"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090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1026"/>
          <p:cNvSpPr>
            <a:spLocks noGrp="1" noChangeArrowheads="1"/>
          </p:cNvSpPr>
          <p:nvPr>
            <p:ph type="title"/>
          </p:nvPr>
        </p:nvSpPr>
        <p:spPr/>
        <p:txBody>
          <a:bodyPr/>
          <a:lstStyle/>
          <a:p>
            <a:pPr eaLnBrk="1" hangingPunct="1"/>
            <a:r>
              <a:rPr lang="en-US" dirty="0">
                <a:ea typeface="ＭＳ Ｐゴシック" pitchFamily="-65" charset="-128"/>
                <a:cs typeface="ＭＳ Ｐゴシック" pitchFamily="-65" charset="-128"/>
              </a:rPr>
              <a:t>Modules</a:t>
            </a:r>
          </a:p>
        </p:txBody>
      </p:sp>
      <p:sp>
        <p:nvSpPr>
          <p:cNvPr id="60421" name="Rectangle 1027"/>
          <p:cNvSpPr>
            <a:spLocks noGrp="1" noChangeArrowheads="1"/>
          </p:cNvSpPr>
          <p:nvPr>
            <p:ph idx="1"/>
          </p:nvPr>
        </p:nvSpPr>
        <p:spPr/>
        <p:txBody>
          <a:bodyPr>
            <a:normAutofit/>
          </a:bodyPr>
          <a:lstStyle/>
          <a:p>
            <a:pPr marL="0" indent="0" eaLnBrk="1" hangingPunct="1">
              <a:buNone/>
            </a:pPr>
            <a:r>
              <a:rPr lang="en-US" b="1" dirty="0">
                <a:ea typeface="ＭＳ Ｐゴシック" pitchFamily="-65" charset="-128"/>
                <a:cs typeface="ＭＳ Ｐゴシック" pitchFamily="-65" charset="-128"/>
              </a:rPr>
              <a:t>module –</a:t>
            </a:r>
            <a:r>
              <a:rPr lang="en-US" dirty="0">
                <a:ea typeface="ＭＳ Ｐゴシック" pitchFamily="-65" charset="-128"/>
                <a:cs typeface="ＭＳ Ｐゴシック" pitchFamily="-65" charset="-128"/>
              </a:rPr>
              <a:t> a single file that contains a large collection of code</a:t>
            </a:r>
          </a:p>
          <a:p>
            <a:pPr marL="0" indent="0" eaLnBrk="1" hangingPunct="1">
              <a:buNone/>
            </a:pPr>
            <a:endParaRPr lang="en-US" dirty="0">
              <a:ea typeface="ＭＳ Ｐゴシック" pitchFamily="-65" charset="-128"/>
            </a:endParaRPr>
          </a:p>
          <a:p>
            <a:pPr eaLnBrk="1" hangingPunct="1"/>
            <a:r>
              <a:rPr lang="en-US" sz="2800" dirty="0">
                <a:ea typeface="ＭＳ Ｐゴシック" pitchFamily="-65" charset="-128"/>
              </a:rPr>
              <a:t>Modules can be used by </a:t>
            </a:r>
            <a:r>
              <a:rPr lang="en-US" sz="2800" b="1" dirty="0">
                <a:ea typeface="ＭＳ Ｐゴシック" pitchFamily="-65" charset="-128"/>
              </a:rPr>
              <a:t>importing</a:t>
            </a:r>
            <a:r>
              <a:rPr lang="en-US" sz="2800" dirty="0">
                <a:ea typeface="ＭＳ Ｐゴシック" pitchFamily="-65" charset="-128"/>
              </a:rPr>
              <a:t> them, at which point the code becomes part of the current program.</a:t>
            </a:r>
          </a:p>
          <a:p>
            <a:pPr eaLnBrk="1" hangingPunct="1"/>
            <a:r>
              <a:rPr lang="en-US" sz="2800" dirty="0">
                <a:ea typeface="ＭＳ Ｐゴシック" pitchFamily="-65" charset="-128"/>
              </a:rPr>
              <a:t>We’ve already seen the </a:t>
            </a:r>
            <a:r>
              <a:rPr lang="en-US" sz="2800" b="1" dirty="0">
                <a:solidFill>
                  <a:srgbClr val="FF0000"/>
                </a:solidFill>
                <a:ea typeface="ＭＳ Ｐゴシック" pitchFamily="-65" charset="-128"/>
              </a:rPr>
              <a:t>math </a:t>
            </a:r>
            <a:r>
              <a:rPr lang="en-US" sz="2800" dirty="0">
                <a:ea typeface="ＭＳ Ｐゴシック" pitchFamily="-65" charset="-128"/>
              </a:rPr>
              <a:t>module! Last time you saw the </a:t>
            </a:r>
            <a:r>
              <a:rPr lang="en-US" sz="2800" b="1" dirty="0">
                <a:solidFill>
                  <a:srgbClr val="0070C0"/>
                </a:solidFill>
                <a:ea typeface="ＭＳ Ｐゴシック" pitchFamily="-65" charset="-128"/>
              </a:rPr>
              <a:t>cards</a:t>
            </a:r>
            <a:r>
              <a:rPr lang="en-US" sz="2800" dirty="0">
                <a:solidFill>
                  <a:srgbClr val="0070C0"/>
                </a:solidFill>
                <a:ea typeface="ＭＳ Ｐゴシック" pitchFamily="-65" charset="-128"/>
              </a:rPr>
              <a:t> </a:t>
            </a:r>
            <a:r>
              <a:rPr lang="en-US" sz="2800" dirty="0">
                <a:ea typeface="ＭＳ Ｐゴシック" pitchFamily="-65" charset="-128"/>
              </a:rPr>
              <a:t>module as well.</a:t>
            </a:r>
            <a:endParaRPr lang="en-US" sz="2800" dirty="0"/>
          </a:p>
        </p:txBody>
      </p:sp>
    </p:spTree>
    <p:extLst>
      <p:ext uri="{BB962C8B-B14F-4D97-AF65-F5344CB8AC3E}">
        <p14:creationId xmlns:p14="http://schemas.microsoft.com/office/powerpoint/2010/main" val="542452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Break (Algorithm)</a:t>
            </a:r>
          </a:p>
        </p:txBody>
      </p:sp>
      <p:sp>
        <p:nvSpPr>
          <p:cNvPr id="3" name="Content Placeholder 2"/>
          <p:cNvSpPr>
            <a:spLocks noGrp="1"/>
          </p:cNvSpPr>
          <p:nvPr>
            <p:ph idx="1"/>
          </p:nvPr>
        </p:nvSpPr>
        <p:spPr>
          <a:xfrm>
            <a:off x="138023" y="1600200"/>
            <a:ext cx="8842075" cy="5086583"/>
          </a:xfrm>
        </p:spPr>
        <p:txBody>
          <a:bodyPr>
            <a:normAutofit fontScale="92500" lnSpcReduction="10000"/>
          </a:bodyPr>
          <a:lstStyle/>
          <a:p>
            <a:pPr marL="118872" indent="0">
              <a:buNone/>
            </a:pPr>
            <a:r>
              <a:rPr lang="en-US" sz="2800" b="1" dirty="0">
                <a:solidFill>
                  <a:schemeClr val="accent1">
                    <a:lumMod val="75000"/>
                  </a:schemeClr>
                </a:solidFill>
              </a:rPr>
              <a:t>Until we tell the program to stop</a:t>
            </a:r>
          </a:p>
          <a:p>
            <a:pPr marL="118872" indent="0">
              <a:buNone/>
            </a:pPr>
            <a:r>
              <a:rPr lang="en-US" sz="2800" b="1" dirty="0">
                <a:solidFill>
                  <a:schemeClr val="accent1">
                    <a:lumMod val="75000"/>
                  </a:schemeClr>
                </a:solidFill>
              </a:rPr>
              <a:t>    Get a file name from the user</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    If that file name is “STOP”</a:t>
            </a:r>
          </a:p>
          <a:p>
            <a:pPr marL="118872" indent="0">
              <a:buNone/>
            </a:pPr>
            <a:r>
              <a:rPr lang="en-US" sz="2800" b="1" dirty="0">
                <a:solidFill>
                  <a:schemeClr val="accent1">
                    <a:lumMod val="75000"/>
                  </a:schemeClr>
                </a:solidFill>
              </a:rPr>
              <a:t>        Stop the program by breaking out of the loop</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    Open a file object to read the file</a:t>
            </a:r>
          </a:p>
          <a:p>
            <a:pPr marL="118872" indent="0">
              <a:buNone/>
            </a:pPr>
            <a:r>
              <a:rPr lang="en-US" sz="2800" b="1" dirty="0">
                <a:solidFill>
                  <a:schemeClr val="accent1">
                    <a:lumMod val="75000"/>
                  </a:schemeClr>
                </a:solidFill>
              </a:rPr>
              <a:t>    Read the contents in as a list</a:t>
            </a:r>
          </a:p>
          <a:p>
            <a:pPr marL="118872" indent="0">
              <a:buNone/>
            </a:pPr>
            <a:r>
              <a:rPr lang="en-US" sz="2800" b="1" dirty="0">
                <a:solidFill>
                  <a:schemeClr val="accent1">
                    <a:lumMod val="75000"/>
                  </a:schemeClr>
                </a:solidFill>
              </a:rPr>
              <a:t>    Close the file</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    Output how many lines long the file is</a:t>
            </a:r>
          </a:p>
        </p:txBody>
      </p:sp>
      <p:pic>
        <p:nvPicPr>
          <p:cNvPr id="4" name="Picture 2"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Break (Solution)</a:t>
            </a:r>
          </a:p>
        </p:txBody>
      </p:sp>
      <p:pic>
        <p:nvPicPr>
          <p:cNvPr id="4" name="Picture 3"/>
          <p:cNvPicPr>
            <a:picLocks noChangeAspect="1"/>
          </p:cNvPicPr>
          <p:nvPr/>
        </p:nvPicPr>
        <p:blipFill>
          <a:blip r:embed="rId2"/>
          <a:stretch>
            <a:fillRect/>
          </a:stretch>
        </p:blipFill>
        <p:spPr>
          <a:xfrm>
            <a:off x="476250" y="1733550"/>
            <a:ext cx="8191500" cy="3390900"/>
          </a:xfrm>
          <a:prstGeom prst="rect">
            <a:avLst/>
          </a:prstGeom>
        </p:spPr>
      </p:pic>
      <p:pic>
        <p:nvPicPr>
          <p:cNvPr id="5" name="Picture 2"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3237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73049" y="1694955"/>
            <a:ext cx="3913751" cy="253550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01575" y="1694954"/>
            <a:ext cx="3929339" cy="253550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2 Basic Types of Loop</a:t>
            </a:r>
          </a:p>
        </p:txBody>
      </p:sp>
      <p:sp>
        <p:nvSpPr>
          <p:cNvPr id="3" name="Content Placeholder 2"/>
          <p:cNvSpPr>
            <a:spLocks noGrp="1"/>
          </p:cNvSpPr>
          <p:nvPr>
            <p:ph idx="1"/>
          </p:nvPr>
        </p:nvSpPr>
        <p:spPr>
          <a:xfrm>
            <a:off x="253999" y="1803810"/>
            <a:ext cx="3894936" cy="2322285"/>
          </a:xfrm>
        </p:spPr>
        <p:txBody>
          <a:bodyPr>
            <a:normAutofit/>
          </a:bodyPr>
          <a:lstStyle/>
          <a:p>
            <a:pPr marL="0" indent="0">
              <a:buNone/>
            </a:pPr>
            <a:r>
              <a:rPr lang="en-US" sz="2400" b="1" dirty="0">
                <a:solidFill>
                  <a:srgbClr val="FF0000"/>
                </a:solidFill>
              </a:rPr>
              <a:t>   while</a:t>
            </a:r>
            <a:r>
              <a:rPr lang="en-US" sz="2400" dirty="0">
                <a:solidFill>
                  <a:srgbClr val="FF0000"/>
                </a:solidFill>
              </a:rPr>
              <a:t> </a:t>
            </a:r>
            <a:r>
              <a:rPr lang="en-US" sz="2400" dirty="0"/>
              <a:t>loop:</a:t>
            </a:r>
          </a:p>
          <a:p>
            <a:pPr lvl="1"/>
            <a:r>
              <a:rPr lang="en-US" sz="2000" dirty="0"/>
              <a:t>Sentry variable (usually)</a:t>
            </a:r>
          </a:p>
          <a:p>
            <a:pPr lvl="1"/>
            <a:r>
              <a:rPr lang="en-US" sz="2000" dirty="0"/>
              <a:t>Repeat until Boolean </a:t>
            </a:r>
            <a:br>
              <a:rPr lang="en-US" sz="2000" dirty="0"/>
            </a:br>
            <a:r>
              <a:rPr lang="en-US" sz="2000" dirty="0"/>
              <a:t>Condition is false</a:t>
            </a:r>
          </a:p>
          <a:p>
            <a:pPr lvl="1"/>
            <a:r>
              <a:rPr lang="en-US" sz="2000" dirty="0"/>
              <a:t>Use when  </a:t>
            </a:r>
            <a:r>
              <a:rPr lang="en-US" sz="2000" dirty="0">
                <a:solidFill>
                  <a:srgbClr val="FF0000"/>
                </a:solidFill>
              </a:rPr>
              <a:t>you don’t know </a:t>
            </a:r>
            <a:br>
              <a:rPr lang="en-US" sz="2000" dirty="0"/>
            </a:br>
            <a:r>
              <a:rPr lang="en-US" sz="2000" dirty="0"/>
              <a:t>how many times to loop</a:t>
            </a:r>
          </a:p>
          <a:p>
            <a:pPr lvl="1"/>
            <a:endParaRPr lang="en-US" sz="2000" dirty="0"/>
          </a:p>
          <a:p>
            <a:pPr marL="118872" indent="0" algn="ctr">
              <a:buNone/>
            </a:pPr>
            <a:endParaRPr lang="en-US" sz="2800" dirty="0">
              <a:solidFill>
                <a:srgbClr val="0070C0"/>
              </a:solidFill>
            </a:endParaRPr>
          </a:p>
        </p:txBody>
      </p:sp>
      <p:pic>
        <p:nvPicPr>
          <p:cNvPr id="1026" name="Picture 2" descr="http://epi-thinking.org/images/4193330368_b22b644dd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0914" y="5334000"/>
            <a:ext cx="2667000" cy="130683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4230914" y="2856097"/>
            <a:ext cx="542136" cy="461665"/>
          </a:xfrm>
          <a:prstGeom prst="rect">
            <a:avLst/>
          </a:prstGeom>
          <a:noFill/>
        </p:spPr>
        <p:txBody>
          <a:bodyPr wrap="none" rtlCol="0">
            <a:spAutoFit/>
          </a:bodyPr>
          <a:lstStyle/>
          <a:p>
            <a:r>
              <a:rPr lang="en-US" sz="2400" dirty="0"/>
              <a:t>VS</a:t>
            </a:r>
          </a:p>
        </p:txBody>
      </p:sp>
      <p:sp>
        <p:nvSpPr>
          <p:cNvPr id="6" name="TextBox 5"/>
          <p:cNvSpPr txBox="1"/>
          <p:nvPr/>
        </p:nvSpPr>
        <p:spPr>
          <a:xfrm>
            <a:off x="302104" y="4333216"/>
            <a:ext cx="8384696" cy="1169551"/>
          </a:xfrm>
          <a:prstGeom prst="rect">
            <a:avLst/>
          </a:prstGeom>
          <a:noFill/>
        </p:spPr>
        <p:txBody>
          <a:bodyPr wrap="square" rtlCol="0">
            <a:spAutoFit/>
          </a:bodyPr>
          <a:lstStyle/>
          <a:p>
            <a:pPr marL="118872" indent="0" algn="ctr">
              <a:buNone/>
            </a:pPr>
            <a:r>
              <a:rPr lang="en-US" sz="2800" dirty="0">
                <a:solidFill>
                  <a:srgbClr val="3366FF"/>
                </a:solidFill>
                <a:latin typeface="Cambria"/>
                <a:cs typeface="Cambria"/>
              </a:rPr>
              <a:t>For </a:t>
            </a:r>
            <a:r>
              <a:rPr lang="en-US" sz="2800" dirty="0">
                <a:latin typeface="Cambria"/>
                <a:cs typeface="Cambria"/>
              </a:rPr>
              <a:t>and </a:t>
            </a:r>
            <a:r>
              <a:rPr lang="en-US" sz="2800" dirty="0">
                <a:solidFill>
                  <a:srgbClr val="FF0000"/>
                </a:solidFill>
                <a:latin typeface="Cambria"/>
                <a:cs typeface="Cambria"/>
              </a:rPr>
              <a:t>While</a:t>
            </a:r>
            <a:r>
              <a:rPr lang="en-US" sz="2800" dirty="0">
                <a:latin typeface="Cambria"/>
                <a:cs typeface="Cambria"/>
              </a:rPr>
              <a:t> are equivalent in power!! </a:t>
            </a:r>
            <a:br>
              <a:rPr lang="en-US" sz="2800" dirty="0">
                <a:latin typeface="Cambria"/>
                <a:cs typeface="Cambria"/>
              </a:rPr>
            </a:br>
            <a:r>
              <a:rPr lang="en-US" sz="2400" dirty="0">
                <a:latin typeface="Cambria"/>
                <a:cs typeface="Cambria"/>
              </a:rPr>
              <a:t>But usually one is more straightforward for a given problem…</a:t>
            </a:r>
          </a:p>
          <a:p>
            <a:endParaRPr lang="en-US" dirty="0">
              <a:latin typeface="Cambria"/>
              <a:cs typeface="Cambria"/>
            </a:endParaRPr>
          </a:p>
        </p:txBody>
      </p:sp>
      <p:sp>
        <p:nvSpPr>
          <p:cNvPr id="10" name="Content Placeholder 2"/>
          <p:cNvSpPr txBox="1">
            <a:spLocks/>
          </p:cNvSpPr>
          <p:nvPr/>
        </p:nvSpPr>
        <p:spPr>
          <a:xfrm>
            <a:off x="4704782" y="1864633"/>
            <a:ext cx="3894936" cy="232228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Cambria"/>
                <a:ea typeface="+mn-ea"/>
                <a:cs typeface="Cambri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600" b="1" dirty="0">
                <a:solidFill>
                  <a:srgbClr val="FF0000"/>
                </a:solidFill>
              </a:rPr>
              <a:t>   </a:t>
            </a:r>
            <a:r>
              <a:rPr lang="en-US" sz="2600" b="1" dirty="0">
                <a:solidFill>
                  <a:srgbClr val="3366FF"/>
                </a:solidFill>
              </a:rPr>
              <a:t>for</a:t>
            </a:r>
            <a:r>
              <a:rPr lang="en-US" sz="2600" b="1" dirty="0">
                <a:solidFill>
                  <a:srgbClr val="FF0000"/>
                </a:solidFill>
              </a:rPr>
              <a:t> </a:t>
            </a:r>
            <a:r>
              <a:rPr lang="en-US" sz="2600" dirty="0"/>
              <a:t>loop:</a:t>
            </a:r>
          </a:p>
          <a:p>
            <a:pPr lvl="1"/>
            <a:r>
              <a:rPr lang="en-US" sz="2000" dirty="0"/>
              <a:t>Repeats over a fixed length sequence</a:t>
            </a:r>
          </a:p>
          <a:p>
            <a:pPr lvl="1"/>
            <a:r>
              <a:rPr lang="en-US" sz="2000" dirty="0"/>
              <a:t>Often, the loop control variable is a numeric </a:t>
            </a:r>
            <a:r>
              <a:rPr lang="en-US" sz="2000" b="1" dirty="0"/>
              <a:t>counter</a:t>
            </a:r>
            <a:r>
              <a:rPr lang="en-US" sz="2000" dirty="0"/>
              <a:t>.</a:t>
            </a:r>
          </a:p>
          <a:p>
            <a:pPr lvl="1"/>
            <a:r>
              <a:rPr lang="en-US" sz="2000" dirty="0"/>
              <a:t>Use when </a:t>
            </a:r>
            <a:r>
              <a:rPr lang="en-US" sz="2000" dirty="0">
                <a:solidFill>
                  <a:srgbClr val="3366FF"/>
                </a:solidFill>
              </a:rPr>
              <a:t>you know </a:t>
            </a:r>
            <a:br>
              <a:rPr lang="en-US" sz="2000" dirty="0">
                <a:solidFill>
                  <a:srgbClr val="3366FF"/>
                </a:solidFill>
              </a:rPr>
            </a:br>
            <a:r>
              <a:rPr lang="en-US" sz="2000" dirty="0"/>
              <a:t>how many times to loop</a:t>
            </a:r>
          </a:p>
          <a:p>
            <a:pPr lvl="1"/>
            <a:endParaRPr lang="en-US" sz="2000" dirty="0"/>
          </a:p>
          <a:p>
            <a:pPr marL="118872" indent="0" algn="ctr">
              <a:buFont typeface="Arial"/>
              <a:buNone/>
            </a:pPr>
            <a:endParaRPr lang="en-US" sz="2800" dirty="0">
              <a:solidFill>
                <a:srgbClr val="0070C0"/>
              </a:solidFill>
            </a:endParaRPr>
          </a:p>
        </p:txBody>
      </p:sp>
    </p:spTree>
    <p:extLst>
      <p:ext uri="{BB962C8B-B14F-4D97-AF65-F5344CB8AC3E}">
        <p14:creationId xmlns:p14="http://schemas.microsoft.com/office/powerpoint/2010/main" val="131425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83835" y="1670533"/>
            <a:ext cx="2898075" cy="294217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270366" y="1670533"/>
            <a:ext cx="2802000" cy="22429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Counting</a:t>
            </a:r>
          </a:p>
        </p:txBody>
      </p:sp>
      <p:sp>
        <p:nvSpPr>
          <p:cNvPr id="4" name="Text Placeholder 3"/>
          <p:cNvSpPr>
            <a:spLocks noGrp="1"/>
          </p:cNvSpPr>
          <p:nvPr>
            <p:ph type="body" idx="4294967295"/>
          </p:nvPr>
        </p:nvSpPr>
        <p:spPr>
          <a:xfrm>
            <a:off x="1810228" y="1845157"/>
            <a:ext cx="2476286" cy="2653396"/>
          </a:xfrm>
        </p:spPr>
        <p:txBody>
          <a:bodyPr>
            <a:noAutofit/>
          </a:bodyPr>
          <a:lstStyle/>
          <a:p>
            <a:pPr marL="0" indent="0">
              <a:spcAft>
                <a:spcPts val="600"/>
              </a:spcAft>
              <a:buNone/>
            </a:pPr>
            <a:r>
              <a:rPr lang="en-US" sz="2200" i="1" dirty="0">
                <a:solidFill>
                  <a:schemeClr val="tx1">
                    <a:lumMod val="65000"/>
                    <a:lumOff val="35000"/>
                  </a:schemeClr>
                </a:solidFill>
              </a:rPr>
              <a:t>While Loop:</a:t>
            </a:r>
            <a:endParaRPr lang="en-US" sz="2200" b="1" dirty="0">
              <a:solidFill>
                <a:srgbClr val="FF0000"/>
              </a:solidFill>
              <a:latin typeface="Calibri"/>
              <a:cs typeface="Calibri"/>
            </a:endParaRPr>
          </a:p>
          <a:p>
            <a:pPr marL="118872" indent="0">
              <a:buNone/>
            </a:pPr>
            <a:r>
              <a:rPr lang="en-US" sz="2200" b="1" dirty="0">
                <a:latin typeface="Calibri"/>
                <a:cs typeface="Calibri"/>
              </a:rPr>
              <a:t>count = 0</a:t>
            </a:r>
          </a:p>
          <a:p>
            <a:pPr marL="118872" indent="0">
              <a:buNone/>
            </a:pPr>
            <a:endParaRPr lang="en-US" sz="2200" b="1" dirty="0">
              <a:latin typeface="Calibri"/>
              <a:cs typeface="Calibri"/>
            </a:endParaRPr>
          </a:p>
          <a:p>
            <a:pPr marL="118872" indent="0">
              <a:buNone/>
            </a:pPr>
            <a:r>
              <a:rPr lang="en-US" sz="2200" b="1" dirty="0">
                <a:latin typeface="Calibri"/>
                <a:cs typeface="Calibri"/>
              </a:rPr>
              <a:t>while </a:t>
            </a:r>
            <a:r>
              <a:rPr lang="en-US" sz="2200" b="1" dirty="0">
                <a:solidFill>
                  <a:srgbClr val="FF0000"/>
                </a:solidFill>
                <a:latin typeface="Calibri"/>
                <a:cs typeface="Calibri"/>
              </a:rPr>
              <a:t>count &lt; 10 </a:t>
            </a:r>
            <a:r>
              <a:rPr lang="en-US" sz="2200" b="1" dirty="0">
                <a:latin typeface="Calibri"/>
                <a:cs typeface="Calibri"/>
              </a:rPr>
              <a:t>:</a:t>
            </a:r>
          </a:p>
          <a:p>
            <a:pPr marL="118872" indent="0">
              <a:buNone/>
            </a:pPr>
            <a:r>
              <a:rPr lang="en-US" sz="2200" b="1" dirty="0">
                <a:latin typeface="Calibri"/>
                <a:cs typeface="Calibri"/>
              </a:rPr>
              <a:t>	print count</a:t>
            </a:r>
          </a:p>
          <a:p>
            <a:pPr marL="118872" indent="0">
              <a:buNone/>
            </a:pPr>
            <a:r>
              <a:rPr lang="en-US" sz="2200" b="1" dirty="0">
                <a:latin typeface="Calibri"/>
                <a:cs typeface="Calibri"/>
              </a:rPr>
              <a:t>	count += 1</a:t>
            </a:r>
          </a:p>
          <a:p>
            <a:pPr marL="118872" indent="0">
              <a:buNone/>
            </a:pPr>
            <a:endParaRPr lang="en-US" sz="2200" b="1" dirty="0">
              <a:solidFill>
                <a:srgbClr val="FF0000"/>
              </a:solidFill>
            </a:endParaRPr>
          </a:p>
          <a:p>
            <a:pPr marL="118872" indent="0">
              <a:buNone/>
            </a:pPr>
            <a:endParaRPr lang="en-US" sz="2200" b="1" dirty="0">
              <a:solidFill>
                <a:srgbClr val="FF0000"/>
              </a:solidFill>
            </a:endParaRPr>
          </a:p>
          <a:p>
            <a:pPr marL="0" indent="0">
              <a:buNone/>
            </a:pPr>
            <a:endParaRPr lang="en-US" sz="2200" dirty="0"/>
          </a:p>
        </p:txBody>
      </p:sp>
      <p:sp>
        <p:nvSpPr>
          <p:cNvPr id="6" name="Text Placeholder 5"/>
          <p:cNvSpPr>
            <a:spLocks noGrp="1"/>
          </p:cNvSpPr>
          <p:nvPr>
            <p:ph type="body" sz="quarter" idx="4294967295"/>
          </p:nvPr>
        </p:nvSpPr>
        <p:spPr>
          <a:xfrm>
            <a:off x="5472435" y="1842382"/>
            <a:ext cx="2441169" cy="1800037"/>
          </a:xfrm>
        </p:spPr>
        <p:txBody>
          <a:bodyPr>
            <a:noAutofit/>
          </a:bodyPr>
          <a:lstStyle/>
          <a:p>
            <a:pPr marL="0" indent="0">
              <a:spcAft>
                <a:spcPts val="600"/>
              </a:spcAft>
              <a:buNone/>
            </a:pPr>
            <a:r>
              <a:rPr lang="en-US" sz="2200" i="1" dirty="0">
                <a:solidFill>
                  <a:srgbClr val="595959"/>
                </a:solidFill>
              </a:rPr>
              <a:t>For loop:</a:t>
            </a:r>
            <a:endParaRPr lang="en-US" sz="2200" b="1" dirty="0">
              <a:solidFill>
                <a:srgbClr val="FF0000"/>
              </a:solidFill>
              <a:latin typeface="Calibri"/>
              <a:cs typeface="Calibri"/>
            </a:endParaRPr>
          </a:p>
          <a:p>
            <a:pPr marL="118872" indent="0">
              <a:buNone/>
            </a:pPr>
            <a:r>
              <a:rPr lang="en-US" sz="2200" b="1" dirty="0">
                <a:latin typeface="Calibri"/>
                <a:cs typeface="Calibri"/>
              </a:rPr>
              <a:t>for </a:t>
            </a:r>
            <a:r>
              <a:rPr lang="en-US" sz="2200" b="1" dirty="0" err="1">
                <a:solidFill>
                  <a:srgbClr val="FF0000"/>
                </a:solidFill>
                <a:latin typeface="Calibri"/>
                <a:cs typeface="Calibri"/>
              </a:rPr>
              <a:t>i</a:t>
            </a:r>
            <a:r>
              <a:rPr lang="en-US" sz="2200" b="1" dirty="0">
                <a:latin typeface="Calibri"/>
                <a:cs typeface="Calibri"/>
              </a:rPr>
              <a:t> in </a:t>
            </a:r>
            <a:r>
              <a:rPr lang="en-US" sz="2200" b="1" dirty="0">
                <a:solidFill>
                  <a:srgbClr val="FF0000"/>
                </a:solidFill>
                <a:latin typeface="Calibri"/>
                <a:cs typeface="Calibri"/>
              </a:rPr>
              <a:t>range(10)</a:t>
            </a:r>
            <a:r>
              <a:rPr lang="en-US" sz="2200" b="1" dirty="0">
                <a:latin typeface="Calibri"/>
                <a:cs typeface="Calibri"/>
              </a:rPr>
              <a:t>:</a:t>
            </a:r>
          </a:p>
          <a:p>
            <a:pPr marL="118872" indent="0">
              <a:buNone/>
            </a:pPr>
            <a:r>
              <a:rPr lang="en-US" sz="2200" b="1" dirty="0">
                <a:latin typeface="Calibri"/>
                <a:cs typeface="Calibri"/>
              </a:rPr>
              <a:t>	print </a:t>
            </a:r>
            <a:r>
              <a:rPr lang="en-US" sz="2200" b="1" dirty="0" err="1">
                <a:solidFill>
                  <a:srgbClr val="FF0000"/>
                </a:solidFill>
                <a:latin typeface="Calibri"/>
                <a:cs typeface="Calibri"/>
              </a:rPr>
              <a:t>i</a:t>
            </a:r>
            <a:endParaRPr lang="en-US" sz="2200" b="1" dirty="0">
              <a:solidFill>
                <a:srgbClr val="FF0000"/>
              </a:solidFill>
              <a:latin typeface="Calibri"/>
              <a:cs typeface="Calibri"/>
            </a:endParaRPr>
          </a:p>
          <a:p>
            <a:pPr marL="0" indent="0">
              <a:buNone/>
            </a:pPr>
            <a:endParaRPr lang="en-US" sz="2200" dirty="0">
              <a:latin typeface="Calibri"/>
              <a:cs typeface="Calibri"/>
            </a:endParaRPr>
          </a:p>
        </p:txBody>
      </p:sp>
      <p:sp>
        <p:nvSpPr>
          <p:cNvPr id="7" name="Content Placeholder 6"/>
          <p:cNvSpPr>
            <a:spLocks noGrp="1"/>
          </p:cNvSpPr>
          <p:nvPr>
            <p:ph sz="quarter" idx="4294967295"/>
          </p:nvPr>
        </p:nvSpPr>
        <p:spPr>
          <a:xfrm>
            <a:off x="189139" y="1536767"/>
            <a:ext cx="812274" cy="5130435"/>
          </a:xfrm>
        </p:spPr>
        <p:txBody>
          <a:bodyPr>
            <a:normAutofit/>
          </a:bodyPr>
          <a:lstStyle/>
          <a:p>
            <a:pPr marL="118872" indent="0">
              <a:buNone/>
            </a:pPr>
            <a:r>
              <a:rPr lang="en-US" sz="2200" b="1" dirty="0">
                <a:solidFill>
                  <a:schemeClr val="accent5"/>
                </a:solidFill>
                <a:latin typeface="Calibri"/>
                <a:cs typeface="Calibri"/>
              </a:rPr>
              <a:t>&gt;&gt;&gt; </a:t>
            </a:r>
          </a:p>
          <a:p>
            <a:pPr marL="118872" indent="0">
              <a:buNone/>
            </a:pPr>
            <a:r>
              <a:rPr lang="en-US" sz="2200" b="1" dirty="0">
                <a:solidFill>
                  <a:schemeClr val="accent5"/>
                </a:solidFill>
                <a:latin typeface="Calibri"/>
                <a:cs typeface="Calibri"/>
              </a:rPr>
              <a:t>0</a:t>
            </a:r>
          </a:p>
          <a:p>
            <a:pPr marL="118872" indent="0">
              <a:buNone/>
            </a:pPr>
            <a:r>
              <a:rPr lang="en-US" sz="2200" b="1" dirty="0">
                <a:solidFill>
                  <a:schemeClr val="accent5"/>
                </a:solidFill>
                <a:latin typeface="Calibri"/>
                <a:cs typeface="Calibri"/>
              </a:rPr>
              <a:t>1</a:t>
            </a:r>
          </a:p>
          <a:p>
            <a:pPr marL="118872" indent="0">
              <a:buNone/>
            </a:pPr>
            <a:r>
              <a:rPr lang="en-US" sz="2200" b="1" dirty="0">
                <a:solidFill>
                  <a:schemeClr val="accent5"/>
                </a:solidFill>
                <a:latin typeface="Calibri"/>
                <a:cs typeface="Calibri"/>
              </a:rPr>
              <a:t>2</a:t>
            </a:r>
          </a:p>
          <a:p>
            <a:pPr marL="118872" indent="0">
              <a:buNone/>
            </a:pPr>
            <a:r>
              <a:rPr lang="en-US" sz="2200" b="1" dirty="0">
                <a:solidFill>
                  <a:schemeClr val="accent5"/>
                </a:solidFill>
                <a:latin typeface="Calibri"/>
                <a:cs typeface="Calibri"/>
              </a:rPr>
              <a:t>3</a:t>
            </a:r>
          </a:p>
          <a:p>
            <a:pPr marL="118872" indent="0">
              <a:buNone/>
            </a:pPr>
            <a:r>
              <a:rPr lang="en-US" sz="2200" b="1" dirty="0">
                <a:solidFill>
                  <a:schemeClr val="accent5"/>
                </a:solidFill>
                <a:latin typeface="Calibri"/>
                <a:cs typeface="Calibri"/>
              </a:rPr>
              <a:t>4</a:t>
            </a:r>
          </a:p>
          <a:p>
            <a:pPr marL="118872" indent="0">
              <a:buNone/>
            </a:pPr>
            <a:r>
              <a:rPr lang="en-US" sz="2200" b="1" dirty="0">
                <a:solidFill>
                  <a:schemeClr val="accent5"/>
                </a:solidFill>
                <a:latin typeface="Calibri"/>
                <a:cs typeface="Calibri"/>
              </a:rPr>
              <a:t>5</a:t>
            </a:r>
          </a:p>
          <a:p>
            <a:pPr marL="118872" indent="0">
              <a:buNone/>
            </a:pPr>
            <a:r>
              <a:rPr lang="en-US" sz="2200" b="1" dirty="0">
                <a:solidFill>
                  <a:schemeClr val="accent5"/>
                </a:solidFill>
                <a:latin typeface="Calibri"/>
                <a:cs typeface="Calibri"/>
              </a:rPr>
              <a:t>6</a:t>
            </a:r>
          </a:p>
          <a:p>
            <a:pPr marL="118872" indent="0">
              <a:buNone/>
            </a:pPr>
            <a:r>
              <a:rPr lang="en-US" sz="2200" b="1" dirty="0">
                <a:solidFill>
                  <a:schemeClr val="accent5"/>
                </a:solidFill>
                <a:latin typeface="Calibri"/>
                <a:cs typeface="Calibri"/>
              </a:rPr>
              <a:t>7</a:t>
            </a:r>
          </a:p>
          <a:p>
            <a:pPr marL="118872" indent="0">
              <a:buNone/>
            </a:pPr>
            <a:r>
              <a:rPr lang="en-US" sz="2200" b="1" dirty="0">
                <a:solidFill>
                  <a:schemeClr val="accent5"/>
                </a:solidFill>
                <a:latin typeface="Calibri"/>
                <a:cs typeface="Calibri"/>
              </a:rPr>
              <a:t>8</a:t>
            </a:r>
          </a:p>
          <a:p>
            <a:pPr marL="118872" indent="0">
              <a:buNone/>
            </a:pPr>
            <a:r>
              <a:rPr lang="en-US" sz="2200" b="1" dirty="0">
                <a:solidFill>
                  <a:schemeClr val="accent5"/>
                </a:solidFill>
                <a:latin typeface="Calibri"/>
                <a:cs typeface="Calibri"/>
              </a:rPr>
              <a:t>9</a:t>
            </a:r>
          </a:p>
        </p:txBody>
      </p:sp>
      <p:sp>
        <p:nvSpPr>
          <p:cNvPr id="8" name="TextBox 7"/>
          <p:cNvSpPr txBox="1"/>
          <p:nvPr/>
        </p:nvSpPr>
        <p:spPr>
          <a:xfrm>
            <a:off x="4581685" y="2737838"/>
            <a:ext cx="542136" cy="461665"/>
          </a:xfrm>
          <a:prstGeom prst="rect">
            <a:avLst/>
          </a:prstGeom>
          <a:noFill/>
        </p:spPr>
        <p:txBody>
          <a:bodyPr wrap="none" rtlCol="0">
            <a:spAutoFit/>
          </a:bodyPr>
          <a:lstStyle/>
          <a:p>
            <a:r>
              <a:rPr lang="en-US" sz="2400" dirty="0"/>
              <a:t>VS</a:t>
            </a:r>
          </a:p>
        </p:txBody>
      </p:sp>
      <p:sp>
        <p:nvSpPr>
          <p:cNvPr id="3" name="TextBox 2"/>
          <p:cNvSpPr txBox="1"/>
          <p:nvPr/>
        </p:nvSpPr>
        <p:spPr>
          <a:xfrm>
            <a:off x="1437285" y="5139983"/>
            <a:ext cx="6488531" cy="954107"/>
          </a:xfrm>
          <a:prstGeom prst="rect">
            <a:avLst/>
          </a:prstGeom>
          <a:noFill/>
        </p:spPr>
        <p:txBody>
          <a:bodyPr wrap="square" rtlCol="0">
            <a:spAutoFit/>
          </a:bodyPr>
          <a:lstStyle/>
          <a:p>
            <a:r>
              <a:rPr lang="en-US" sz="2800" dirty="0">
                <a:latin typeface="Cambria"/>
                <a:cs typeface="Cambria"/>
              </a:rPr>
              <a:t>In this example, </a:t>
            </a:r>
            <a:r>
              <a:rPr lang="en-US" sz="2800" b="1" dirty="0">
                <a:latin typeface="Cambria"/>
                <a:cs typeface="Cambria"/>
              </a:rPr>
              <a:t>while</a:t>
            </a:r>
            <a:r>
              <a:rPr lang="en-US" sz="2800" dirty="0">
                <a:latin typeface="Cambria"/>
                <a:cs typeface="Cambria"/>
              </a:rPr>
              <a:t> is much more work to get the </a:t>
            </a:r>
            <a:r>
              <a:rPr lang="en-US" sz="2800" i="1" dirty="0">
                <a:latin typeface="Cambria"/>
                <a:cs typeface="Cambria"/>
              </a:rPr>
              <a:t>same output!</a:t>
            </a:r>
          </a:p>
        </p:txBody>
      </p:sp>
      <p:sp>
        <p:nvSpPr>
          <p:cNvPr id="5" name="Right Brace 4"/>
          <p:cNvSpPr/>
          <p:nvPr/>
        </p:nvSpPr>
        <p:spPr>
          <a:xfrm>
            <a:off x="964773" y="2075868"/>
            <a:ext cx="427432" cy="3895308"/>
          </a:xfrm>
          <a:prstGeom prst="rightBrace">
            <a:avLst>
              <a:gd name="adj1" fmla="val 85467"/>
              <a:gd name="adj2" fmla="val 85507"/>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647670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01575" y="2618441"/>
            <a:ext cx="4442995" cy="1002492"/>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p:nvPr/>
        </p:nvSpPr>
        <p:spPr>
          <a:xfrm>
            <a:off x="294042" y="5516834"/>
            <a:ext cx="4442995" cy="104786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01575" y="1600200"/>
            <a:ext cx="4442995" cy="100249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295562" y="3666308"/>
            <a:ext cx="4442995" cy="946107"/>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82090" y="4598126"/>
            <a:ext cx="4442995" cy="918708"/>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5 types of Loops</a:t>
            </a:r>
          </a:p>
        </p:txBody>
      </p:sp>
      <p:sp>
        <p:nvSpPr>
          <p:cNvPr id="3" name="Content Placeholder 2"/>
          <p:cNvSpPr>
            <a:spLocks noGrp="1"/>
          </p:cNvSpPr>
          <p:nvPr>
            <p:ph idx="1"/>
          </p:nvPr>
        </p:nvSpPr>
        <p:spPr>
          <a:xfrm>
            <a:off x="392408" y="1600200"/>
            <a:ext cx="4352162" cy="5111487"/>
          </a:xfrm>
        </p:spPr>
        <p:txBody>
          <a:bodyPr>
            <a:noAutofit/>
          </a:bodyPr>
          <a:lstStyle/>
          <a:p>
            <a:pPr>
              <a:buNone/>
            </a:pPr>
            <a:r>
              <a:rPr lang="en-US" sz="2000" b="1" dirty="0">
                <a:latin typeface="Calibri"/>
                <a:cs typeface="Calibri"/>
              </a:rPr>
              <a:t>while True:</a:t>
            </a:r>
          </a:p>
          <a:p>
            <a:pPr>
              <a:spcBef>
                <a:spcPts val="0"/>
              </a:spcBef>
              <a:buNone/>
            </a:pPr>
            <a:r>
              <a:rPr lang="en-US" sz="2400" b="1" dirty="0">
                <a:latin typeface="Calibri"/>
                <a:cs typeface="Calibri"/>
              </a:rPr>
              <a:t>	</a:t>
            </a:r>
            <a:r>
              <a:rPr lang="en-US" sz="1800" dirty="0">
                <a:solidFill>
                  <a:schemeClr val="accent3"/>
                </a:solidFill>
                <a:latin typeface="Calibri"/>
                <a:cs typeface="Calibri"/>
              </a:rPr>
              <a:t># don't forget to update</a:t>
            </a:r>
            <a:br>
              <a:rPr lang="en-US" sz="1800" dirty="0">
                <a:solidFill>
                  <a:schemeClr val="accent3"/>
                </a:solidFill>
                <a:latin typeface="Calibri"/>
                <a:cs typeface="Calibri"/>
              </a:rPr>
            </a:br>
            <a:r>
              <a:rPr lang="en-US" sz="1800" dirty="0">
                <a:solidFill>
                  <a:schemeClr val="accent3"/>
                </a:solidFill>
                <a:latin typeface="Calibri"/>
                <a:cs typeface="Calibri"/>
              </a:rPr>
              <a:t># your loop control variable!</a:t>
            </a:r>
            <a:endParaRPr lang="en-US" sz="2000" dirty="0">
              <a:solidFill>
                <a:schemeClr val="accent3"/>
              </a:solidFill>
              <a:latin typeface="Calibri"/>
              <a:cs typeface="Calibri"/>
            </a:endParaRPr>
          </a:p>
          <a:p>
            <a:pPr>
              <a:buNone/>
            </a:pPr>
            <a:r>
              <a:rPr lang="en-US" sz="2000" b="1" dirty="0">
                <a:latin typeface="Calibri"/>
                <a:cs typeface="Calibri"/>
              </a:rPr>
              <a:t>while </a:t>
            </a:r>
            <a:r>
              <a:rPr lang="en-US" sz="2000" b="1" dirty="0" err="1">
                <a:latin typeface="Calibri"/>
                <a:cs typeface="Calibri"/>
              </a:rPr>
              <a:t>num</a:t>
            </a:r>
            <a:r>
              <a:rPr lang="en-US" sz="2000" b="1" dirty="0">
                <a:latin typeface="Calibri"/>
                <a:cs typeface="Calibri"/>
              </a:rPr>
              <a:t> != 4:</a:t>
            </a:r>
          </a:p>
          <a:p>
            <a:pPr>
              <a:spcBef>
                <a:spcPts val="0"/>
              </a:spcBef>
              <a:buNone/>
            </a:pPr>
            <a:r>
              <a:rPr lang="en-US" sz="2000" b="1" dirty="0">
                <a:latin typeface="Calibri"/>
                <a:cs typeface="Calibri"/>
              </a:rPr>
              <a:t>	</a:t>
            </a:r>
            <a:r>
              <a:rPr lang="en-US" sz="1800" dirty="0">
                <a:solidFill>
                  <a:schemeClr val="accent3"/>
                </a:solidFill>
                <a:latin typeface="Calibri"/>
                <a:cs typeface="Calibri"/>
              </a:rPr>
              <a:t># don't forget to update</a:t>
            </a:r>
            <a:br>
              <a:rPr lang="en-US" sz="1800" dirty="0">
                <a:solidFill>
                  <a:schemeClr val="accent3"/>
                </a:solidFill>
                <a:latin typeface="Calibri"/>
                <a:cs typeface="Calibri"/>
              </a:rPr>
            </a:br>
            <a:r>
              <a:rPr lang="en-US" sz="1800" dirty="0">
                <a:solidFill>
                  <a:schemeClr val="accent3"/>
                </a:solidFill>
                <a:latin typeface="Calibri"/>
                <a:cs typeface="Calibri"/>
              </a:rPr>
              <a:t># your loop control variable!</a:t>
            </a:r>
          </a:p>
          <a:p>
            <a:pPr>
              <a:buNone/>
            </a:pPr>
            <a:endParaRPr lang="en-US" sz="400" b="1" dirty="0">
              <a:latin typeface="Calibri"/>
              <a:cs typeface="Calibri"/>
            </a:endParaRPr>
          </a:p>
          <a:p>
            <a:pPr>
              <a:buNone/>
            </a:pPr>
            <a:r>
              <a:rPr lang="en-US" sz="2000" b="1" dirty="0">
                <a:latin typeface="Calibri"/>
                <a:cs typeface="Calibri"/>
              </a:rPr>
              <a:t>for </a:t>
            </a:r>
            <a:r>
              <a:rPr lang="en-US" sz="2000" b="1" dirty="0" err="1">
                <a:latin typeface="Calibri"/>
                <a:cs typeface="Calibri"/>
              </a:rPr>
              <a:t>i</a:t>
            </a:r>
            <a:r>
              <a:rPr lang="en-US" sz="2000" b="1" dirty="0">
                <a:latin typeface="Calibri"/>
                <a:cs typeface="Calibri"/>
              </a:rPr>
              <a:t> in range(</a:t>
            </a:r>
            <a:r>
              <a:rPr lang="en-US" sz="2000" b="1" dirty="0" err="1">
                <a:latin typeface="Calibri"/>
                <a:cs typeface="Calibri"/>
              </a:rPr>
              <a:t>len</a:t>
            </a:r>
            <a:r>
              <a:rPr lang="en-US" sz="2000" b="1" dirty="0">
                <a:latin typeface="Calibri"/>
                <a:cs typeface="Calibri"/>
              </a:rPr>
              <a:t>(sequence)):</a:t>
            </a:r>
          </a:p>
          <a:p>
            <a:pPr>
              <a:spcBef>
                <a:spcPts val="0"/>
              </a:spcBef>
              <a:buNone/>
            </a:pPr>
            <a:r>
              <a:rPr lang="en-US" sz="1800" b="1" dirty="0">
                <a:latin typeface="Calibri"/>
                <a:cs typeface="Calibri"/>
              </a:rPr>
              <a:t>	</a:t>
            </a:r>
            <a:r>
              <a:rPr lang="en-US" sz="1800" dirty="0">
                <a:solidFill>
                  <a:schemeClr val="accent3"/>
                </a:solidFill>
                <a:latin typeface="Calibri"/>
                <a:cs typeface="Calibri"/>
              </a:rPr>
              <a:t># use an index number</a:t>
            </a:r>
          </a:p>
          <a:p>
            <a:pPr>
              <a:spcBef>
                <a:spcPts val="0"/>
              </a:spcBef>
              <a:buNone/>
            </a:pPr>
            <a:r>
              <a:rPr lang="en-US" sz="1800" dirty="0">
                <a:solidFill>
                  <a:schemeClr val="accent3"/>
                </a:solidFill>
                <a:latin typeface="Calibri"/>
                <a:cs typeface="Calibri"/>
              </a:rPr>
              <a:t>	# to accomplish something</a:t>
            </a:r>
          </a:p>
          <a:p>
            <a:pPr>
              <a:buNone/>
            </a:pPr>
            <a:endParaRPr lang="en-US" sz="400" b="1" dirty="0">
              <a:latin typeface="Calibri"/>
              <a:cs typeface="Calibri"/>
            </a:endParaRPr>
          </a:p>
          <a:p>
            <a:pPr>
              <a:buNone/>
            </a:pPr>
            <a:r>
              <a:rPr lang="en-US" sz="2000" b="1" dirty="0">
                <a:latin typeface="Calibri"/>
                <a:cs typeface="Calibri"/>
              </a:rPr>
              <a:t>for </a:t>
            </a:r>
            <a:r>
              <a:rPr lang="en-US" sz="2000" b="1" dirty="0" err="1">
                <a:latin typeface="Calibri"/>
                <a:cs typeface="Calibri"/>
              </a:rPr>
              <a:t>i</a:t>
            </a:r>
            <a:r>
              <a:rPr lang="en-US" sz="2000" b="1" dirty="0">
                <a:latin typeface="Calibri"/>
                <a:cs typeface="Calibri"/>
              </a:rPr>
              <a:t> in range(number):</a:t>
            </a:r>
          </a:p>
          <a:p>
            <a:pPr>
              <a:spcBef>
                <a:spcPts val="0"/>
              </a:spcBef>
              <a:buNone/>
            </a:pPr>
            <a:r>
              <a:rPr lang="en-US" sz="1800" b="1" dirty="0">
                <a:latin typeface="Calibri"/>
                <a:cs typeface="Calibri"/>
              </a:rPr>
              <a:t>	</a:t>
            </a:r>
            <a:r>
              <a:rPr lang="en-US" sz="1800" dirty="0">
                <a:solidFill>
                  <a:schemeClr val="accent3"/>
                </a:solidFill>
                <a:latin typeface="Calibri"/>
                <a:cs typeface="Calibri"/>
              </a:rPr>
              <a:t># use when we want to do</a:t>
            </a:r>
          </a:p>
          <a:p>
            <a:pPr>
              <a:spcBef>
                <a:spcPts val="0"/>
              </a:spcBef>
              <a:buNone/>
            </a:pPr>
            <a:r>
              <a:rPr lang="en-US" sz="1800" dirty="0">
                <a:solidFill>
                  <a:schemeClr val="accent3"/>
                </a:solidFill>
                <a:latin typeface="Calibri"/>
                <a:cs typeface="Calibri"/>
              </a:rPr>
              <a:t>	# something </a:t>
            </a:r>
            <a:r>
              <a:rPr lang="en-US" sz="1800" i="1" dirty="0">
                <a:solidFill>
                  <a:schemeClr val="accent3"/>
                </a:solidFill>
                <a:latin typeface="Calibri"/>
                <a:cs typeface="Calibri"/>
              </a:rPr>
              <a:t>number</a:t>
            </a:r>
            <a:r>
              <a:rPr lang="en-US" sz="1800" dirty="0">
                <a:solidFill>
                  <a:schemeClr val="accent3"/>
                </a:solidFill>
                <a:latin typeface="Calibri"/>
                <a:cs typeface="Calibri"/>
              </a:rPr>
              <a:t> times</a:t>
            </a:r>
          </a:p>
          <a:p>
            <a:pPr>
              <a:buNone/>
            </a:pPr>
            <a:endParaRPr lang="en-US" sz="100" b="1" dirty="0">
              <a:latin typeface="Calibri"/>
              <a:cs typeface="Calibri"/>
            </a:endParaRPr>
          </a:p>
          <a:p>
            <a:pPr>
              <a:spcBef>
                <a:spcPts val="0"/>
              </a:spcBef>
              <a:buNone/>
            </a:pPr>
            <a:r>
              <a:rPr lang="en-US" sz="2000" b="1" dirty="0">
                <a:latin typeface="Calibri"/>
                <a:cs typeface="Calibri"/>
              </a:rPr>
              <a:t>for element in sequence:</a:t>
            </a:r>
            <a:br>
              <a:rPr lang="en-US" sz="2000" b="1" dirty="0">
                <a:latin typeface="Calibri"/>
                <a:cs typeface="Calibri"/>
              </a:rPr>
            </a:br>
            <a:r>
              <a:rPr lang="en-US" sz="1800" dirty="0">
                <a:solidFill>
                  <a:srgbClr val="B50B1B"/>
                </a:solidFill>
                <a:latin typeface="Calibri"/>
                <a:cs typeface="Calibri"/>
              </a:rPr>
              <a:t># do something to each element</a:t>
            </a:r>
          </a:p>
          <a:p>
            <a:pPr>
              <a:spcBef>
                <a:spcPts val="0"/>
              </a:spcBef>
              <a:buNone/>
            </a:pPr>
            <a:r>
              <a:rPr lang="en-US" sz="1800" dirty="0">
                <a:solidFill>
                  <a:srgbClr val="B50B1B"/>
                </a:solidFill>
                <a:latin typeface="Calibri"/>
                <a:cs typeface="Calibri"/>
              </a:rPr>
              <a:t>	# we don’t care about an index</a:t>
            </a:r>
          </a:p>
        </p:txBody>
      </p:sp>
      <p:sp>
        <p:nvSpPr>
          <p:cNvPr id="4" name="Content Placeholder 3"/>
          <p:cNvSpPr>
            <a:spLocks noGrp="1"/>
          </p:cNvSpPr>
          <p:nvPr>
            <p:ph sz="half" idx="4294967295"/>
          </p:nvPr>
        </p:nvSpPr>
        <p:spPr>
          <a:xfrm>
            <a:off x="5440730" y="1524001"/>
            <a:ext cx="3246070" cy="5123481"/>
          </a:xfrm>
        </p:spPr>
        <p:txBody>
          <a:bodyPr>
            <a:noAutofit/>
          </a:bodyPr>
          <a:lstStyle/>
          <a:p>
            <a:pPr marL="0" indent="0">
              <a:lnSpc>
                <a:spcPct val="120000"/>
              </a:lnSpc>
              <a:buNone/>
            </a:pPr>
            <a:r>
              <a:rPr lang="en-US" sz="1400" dirty="0"/>
              <a:t>Use an </a:t>
            </a:r>
            <a:r>
              <a:rPr lang="en-US" sz="1400" b="1" dirty="0"/>
              <a:t>intentional infinite loop </a:t>
            </a:r>
            <a:r>
              <a:rPr lang="en-US" sz="1400" dirty="0"/>
              <a:t>if you need to run at least once, but aren’t sure how many times overall.</a:t>
            </a:r>
          </a:p>
          <a:p>
            <a:pPr marL="0" indent="0">
              <a:lnSpc>
                <a:spcPct val="120000"/>
              </a:lnSpc>
              <a:buNone/>
            </a:pPr>
            <a:endParaRPr lang="en-US" sz="300" dirty="0"/>
          </a:p>
          <a:p>
            <a:pPr marL="0" indent="0">
              <a:lnSpc>
                <a:spcPct val="120000"/>
              </a:lnSpc>
              <a:buNone/>
            </a:pPr>
            <a:r>
              <a:rPr lang="en-US" sz="1400" dirty="0"/>
              <a:t>Use a </a:t>
            </a:r>
            <a:r>
              <a:rPr lang="en-US" sz="1400" b="1" dirty="0"/>
              <a:t>while loop with a Boolean Condition</a:t>
            </a:r>
            <a:r>
              <a:rPr lang="en-US" sz="1400" dirty="0"/>
              <a:t> if you need to loop an indeterminate amount, including not at all. You should not duplicate code.</a:t>
            </a:r>
          </a:p>
          <a:p>
            <a:pPr marL="0" indent="0">
              <a:lnSpc>
                <a:spcPct val="120000"/>
              </a:lnSpc>
              <a:buNone/>
            </a:pPr>
            <a:endParaRPr lang="en-US" sz="300" dirty="0"/>
          </a:p>
          <a:p>
            <a:pPr marL="0" indent="0">
              <a:lnSpc>
                <a:spcPct val="120000"/>
              </a:lnSpc>
              <a:buNone/>
            </a:pPr>
            <a:r>
              <a:rPr lang="en-US" sz="1400" dirty="0"/>
              <a:t>Use a </a:t>
            </a:r>
            <a:r>
              <a:rPr lang="en-US" sz="1400" b="1" dirty="0"/>
              <a:t>for loop with range and a numeric loop control variable </a:t>
            </a:r>
            <a:r>
              <a:rPr lang="en-US" sz="1400" dirty="0"/>
              <a:t>if you need to know where you are in a sequence. </a:t>
            </a:r>
            <a:r>
              <a:rPr lang="en-US" sz="1400" b="1" i="1" dirty="0"/>
              <a:t>Single letter variable.</a:t>
            </a:r>
            <a:endParaRPr lang="en-US" sz="1400" dirty="0"/>
          </a:p>
          <a:p>
            <a:pPr marL="0" indent="0">
              <a:lnSpc>
                <a:spcPct val="120000"/>
              </a:lnSpc>
              <a:buNone/>
            </a:pPr>
            <a:endParaRPr lang="en-US" sz="400" dirty="0"/>
          </a:p>
          <a:p>
            <a:pPr marL="0" indent="0">
              <a:lnSpc>
                <a:spcPct val="120000"/>
              </a:lnSpc>
              <a:buNone/>
            </a:pPr>
            <a:r>
              <a:rPr lang="en-US" sz="1400" dirty="0"/>
              <a:t>Use a </a:t>
            </a:r>
            <a:r>
              <a:rPr lang="en-US" sz="1400" b="1" dirty="0"/>
              <a:t>for loop with range </a:t>
            </a:r>
            <a:r>
              <a:rPr lang="en-US" sz="1400" dirty="0"/>
              <a:t>to repeat something a fixed number of times. </a:t>
            </a:r>
            <a:r>
              <a:rPr lang="en-US" sz="1400" b="1" i="1" dirty="0"/>
              <a:t>Single letter variable.</a:t>
            </a:r>
            <a:endParaRPr lang="en-US" sz="1400" dirty="0"/>
          </a:p>
          <a:p>
            <a:pPr marL="0" indent="0">
              <a:lnSpc>
                <a:spcPct val="120000"/>
              </a:lnSpc>
              <a:buNone/>
            </a:pPr>
            <a:endParaRPr lang="en-US" sz="600" dirty="0"/>
          </a:p>
          <a:p>
            <a:pPr marL="0" indent="0">
              <a:lnSpc>
                <a:spcPct val="120000"/>
              </a:lnSpc>
              <a:buNone/>
            </a:pPr>
            <a:r>
              <a:rPr lang="en-US" sz="1400" dirty="0"/>
              <a:t>Use a </a:t>
            </a:r>
            <a:r>
              <a:rPr lang="en-US" sz="1400" b="1" dirty="0"/>
              <a:t>for loop over a sequence </a:t>
            </a:r>
            <a:r>
              <a:rPr lang="en-US" sz="1400" dirty="0"/>
              <a:t>if you just need to do something to each element, with no index numbers.</a:t>
            </a:r>
          </a:p>
          <a:p>
            <a:pPr>
              <a:lnSpc>
                <a:spcPct val="120000"/>
              </a:lnSpc>
            </a:pPr>
            <a:endParaRPr lang="en-US" sz="1400" dirty="0"/>
          </a:p>
        </p:txBody>
      </p:sp>
      <p:sp>
        <p:nvSpPr>
          <p:cNvPr id="10" name="Striped Right Arrow 9"/>
          <p:cNvSpPr/>
          <p:nvPr/>
        </p:nvSpPr>
        <p:spPr>
          <a:xfrm>
            <a:off x="4741530" y="1776384"/>
            <a:ext cx="599314" cy="656371"/>
          </a:xfrm>
          <a:prstGeom prst="stripedRightArrow">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triped Right Arrow 10"/>
          <p:cNvSpPr/>
          <p:nvPr/>
        </p:nvSpPr>
        <p:spPr>
          <a:xfrm>
            <a:off x="4737037" y="3824547"/>
            <a:ext cx="599314" cy="656371"/>
          </a:xfrm>
          <a:prstGeom prst="stripedRightArrow">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triped Right Arrow 11"/>
          <p:cNvSpPr/>
          <p:nvPr/>
        </p:nvSpPr>
        <p:spPr>
          <a:xfrm>
            <a:off x="4737037" y="4724603"/>
            <a:ext cx="599314" cy="656371"/>
          </a:xfrm>
          <a:prstGeom prst="stripedRightArrow">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triped Right Arrow 13"/>
          <p:cNvSpPr/>
          <p:nvPr/>
        </p:nvSpPr>
        <p:spPr>
          <a:xfrm>
            <a:off x="4725085" y="5764882"/>
            <a:ext cx="599314" cy="656371"/>
          </a:xfrm>
          <a:prstGeom prst="stripedRightArrow">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triped Right Arrow 15"/>
          <p:cNvSpPr/>
          <p:nvPr/>
        </p:nvSpPr>
        <p:spPr>
          <a:xfrm>
            <a:off x="4737037" y="2791501"/>
            <a:ext cx="599314" cy="656371"/>
          </a:xfrm>
          <a:prstGeom prst="stripedRightArrow">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684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5 types of Loops</a:t>
            </a:r>
          </a:p>
        </p:txBody>
      </p:sp>
      <p:sp>
        <p:nvSpPr>
          <p:cNvPr id="6" name="TextBox 5"/>
          <p:cNvSpPr txBox="1"/>
          <p:nvPr/>
        </p:nvSpPr>
        <p:spPr>
          <a:xfrm>
            <a:off x="836762" y="1461219"/>
            <a:ext cx="7470475" cy="461665"/>
          </a:xfrm>
          <a:prstGeom prst="rect">
            <a:avLst/>
          </a:prstGeom>
          <a:solidFill>
            <a:schemeClr val="bg1">
              <a:lumMod val="95000"/>
            </a:schemeClr>
          </a:solidFill>
          <a:ln w="19050" cmpd="sng">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400" dirty="0">
                <a:latin typeface="Calibri"/>
                <a:cs typeface="Calibri"/>
              </a:rPr>
              <a:t>Do we know how many times we need to repeat the loop?</a:t>
            </a:r>
          </a:p>
        </p:txBody>
      </p:sp>
      <p:sp>
        <p:nvSpPr>
          <p:cNvPr id="7" name="TextBox 6"/>
          <p:cNvSpPr txBox="1"/>
          <p:nvPr/>
        </p:nvSpPr>
        <p:spPr>
          <a:xfrm>
            <a:off x="39150" y="3982457"/>
            <a:ext cx="2650474" cy="369332"/>
          </a:xfrm>
          <a:prstGeom prst="rect">
            <a:avLst/>
          </a:prstGeom>
          <a:solidFill>
            <a:srgbClr val="F2F2F2"/>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latin typeface="Calibri"/>
                <a:cs typeface="Calibri"/>
              </a:rPr>
              <a:t>while Boolean Condition:</a:t>
            </a:r>
          </a:p>
        </p:txBody>
      </p:sp>
      <p:sp>
        <p:nvSpPr>
          <p:cNvPr id="8" name="TextBox 7"/>
          <p:cNvSpPr txBox="1"/>
          <p:nvPr/>
        </p:nvSpPr>
        <p:spPr>
          <a:xfrm>
            <a:off x="5244073" y="3063516"/>
            <a:ext cx="3694139" cy="830997"/>
          </a:xfrm>
          <a:prstGeom prst="rect">
            <a:avLst/>
          </a:prstGeom>
          <a:solidFill>
            <a:srgbClr val="F2F2F2"/>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600" dirty="0">
                <a:latin typeface="Calibri"/>
                <a:cs typeface="Calibri"/>
              </a:rPr>
              <a:t>Do we need to know where we are in the sequence, or are we repeating a fixed number of times with no sequence?</a:t>
            </a:r>
          </a:p>
        </p:txBody>
      </p:sp>
      <p:sp>
        <p:nvSpPr>
          <p:cNvPr id="17" name="TextBox 16"/>
          <p:cNvSpPr txBox="1"/>
          <p:nvPr/>
        </p:nvSpPr>
        <p:spPr>
          <a:xfrm>
            <a:off x="560769" y="5603217"/>
            <a:ext cx="2535103" cy="369332"/>
          </a:xfrm>
          <a:prstGeom prst="rect">
            <a:avLst/>
          </a:prstGeom>
          <a:solidFill>
            <a:srgbClr val="F2F2F2"/>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latin typeface="Calibri"/>
                <a:cs typeface="Calibri"/>
              </a:rPr>
              <a:t>for piece in sequence:</a:t>
            </a:r>
          </a:p>
        </p:txBody>
      </p:sp>
      <p:sp>
        <p:nvSpPr>
          <p:cNvPr id="22" name="TextBox 21"/>
          <p:cNvSpPr txBox="1"/>
          <p:nvPr/>
        </p:nvSpPr>
        <p:spPr>
          <a:xfrm>
            <a:off x="2499686" y="6267533"/>
            <a:ext cx="3144703" cy="369332"/>
          </a:xfrm>
          <a:prstGeom prst="rect">
            <a:avLst/>
          </a:prstGeom>
          <a:solidFill>
            <a:srgbClr val="F2F2F2"/>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latin typeface="Calibri"/>
                <a:cs typeface="Calibri"/>
              </a:rPr>
              <a:t>for </a:t>
            </a:r>
            <a:r>
              <a:rPr lang="en-US" b="1" dirty="0" err="1">
                <a:solidFill>
                  <a:srgbClr val="FF0000"/>
                </a:solidFill>
                <a:latin typeface="Calibri"/>
                <a:cs typeface="Calibri"/>
              </a:rPr>
              <a:t>i</a:t>
            </a:r>
            <a:r>
              <a:rPr lang="en-US" b="1" dirty="0">
                <a:solidFill>
                  <a:srgbClr val="FF0000"/>
                </a:solidFill>
                <a:latin typeface="Calibri"/>
                <a:cs typeface="Calibri"/>
              </a:rPr>
              <a:t> in range(</a:t>
            </a:r>
            <a:r>
              <a:rPr lang="en-US" b="1" dirty="0" err="1">
                <a:solidFill>
                  <a:srgbClr val="FF0000"/>
                </a:solidFill>
                <a:latin typeface="Calibri"/>
                <a:cs typeface="Calibri"/>
              </a:rPr>
              <a:t>len</a:t>
            </a:r>
            <a:r>
              <a:rPr lang="en-US" b="1" dirty="0">
                <a:solidFill>
                  <a:srgbClr val="FF0000"/>
                </a:solidFill>
                <a:latin typeface="Calibri"/>
                <a:cs typeface="Calibri"/>
              </a:rPr>
              <a:t>(sequence)):</a:t>
            </a:r>
          </a:p>
        </p:txBody>
      </p:sp>
      <p:grpSp>
        <p:nvGrpSpPr>
          <p:cNvPr id="4" name="Group 3"/>
          <p:cNvGrpSpPr/>
          <p:nvPr/>
        </p:nvGrpSpPr>
        <p:grpSpPr>
          <a:xfrm>
            <a:off x="6690828" y="2504712"/>
            <a:ext cx="800631" cy="342521"/>
            <a:chOff x="6419584" y="2189870"/>
            <a:chExt cx="800631" cy="657661"/>
          </a:xfrm>
        </p:grpSpPr>
        <p:sp>
          <p:nvSpPr>
            <p:cNvPr id="15" name="TextBox 14"/>
            <p:cNvSpPr txBox="1"/>
            <p:nvPr/>
          </p:nvSpPr>
          <p:spPr>
            <a:xfrm>
              <a:off x="6585297" y="2189870"/>
              <a:ext cx="512897" cy="369332"/>
            </a:xfrm>
            <a:prstGeom prst="rect">
              <a:avLst/>
            </a:prstGeom>
            <a:noFill/>
          </p:spPr>
          <p:txBody>
            <a:bodyPr wrap="none" rtlCol="0">
              <a:spAutoFit/>
            </a:bodyPr>
            <a:lstStyle/>
            <a:p>
              <a:r>
                <a:rPr lang="en-US" dirty="0">
                  <a:latin typeface="Calibri"/>
                  <a:cs typeface="Calibri"/>
                </a:rPr>
                <a:t>Yes</a:t>
              </a:r>
            </a:p>
          </p:txBody>
        </p:sp>
        <p:sp>
          <p:nvSpPr>
            <p:cNvPr id="3" name="Connector 2"/>
            <p:cNvSpPr/>
            <p:nvPr/>
          </p:nvSpPr>
          <p:spPr>
            <a:xfrm>
              <a:off x="6419584" y="2280652"/>
              <a:ext cx="800631" cy="566879"/>
            </a:xfrm>
            <a:prstGeom prst="flowChartConnector">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Elbow Connector 15"/>
          <p:cNvCxnSpPr>
            <a:stCxn id="6" idx="2"/>
            <a:endCxn id="3" idx="0"/>
          </p:cNvCxnSpPr>
          <p:nvPr/>
        </p:nvCxnSpPr>
        <p:spPr>
          <a:xfrm rot="16200000" flipH="1">
            <a:off x="5517018" y="977866"/>
            <a:ext cx="629109" cy="2519144"/>
          </a:xfrm>
          <a:prstGeom prst="bentConnector3">
            <a:avLst>
              <a:gd name="adj1" fmla="val 50000"/>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a:endCxn id="74" idx="0"/>
          </p:cNvCxnSpPr>
          <p:nvPr/>
        </p:nvCxnSpPr>
        <p:spPr>
          <a:xfrm rot="10800000" flipV="1">
            <a:off x="1764704" y="2235884"/>
            <a:ext cx="2807297" cy="134570"/>
          </a:xfrm>
          <a:prstGeom prst="bentConnector2">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85" idx="4"/>
            <a:endCxn id="7" idx="0"/>
          </p:cNvCxnSpPr>
          <p:nvPr/>
        </p:nvCxnSpPr>
        <p:spPr>
          <a:xfrm>
            <a:off x="1359467" y="3840246"/>
            <a:ext cx="4920" cy="142211"/>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 idx="4"/>
            <a:endCxn id="8" idx="0"/>
          </p:cNvCxnSpPr>
          <p:nvPr/>
        </p:nvCxnSpPr>
        <p:spPr>
          <a:xfrm flipH="1">
            <a:off x="7091143" y="2847233"/>
            <a:ext cx="1" cy="21628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8" idx="2"/>
            <a:endCxn id="51" idx="0"/>
          </p:cNvCxnSpPr>
          <p:nvPr/>
        </p:nvCxnSpPr>
        <p:spPr>
          <a:xfrm rot="5400000">
            <a:off x="3941036" y="1793480"/>
            <a:ext cx="1049074" cy="5251141"/>
          </a:xfrm>
          <a:prstGeom prst="bentConnector3">
            <a:avLst>
              <a:gd name="adj1" fmla="val 59132"/>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691354" y="4527355"/>
            <a:ext cx="800631" cy="339293"/>
            <a:chOff x="6419584" y="2165655"/>
            <a:chExt cx="800631" cy="681876"/>
          </a:xfrm>
        </p:grpSpPr>
        <p:sp>
          <p:nvSpPr>
            <p:cNvPr id="48" name="TextBox 47"/>
            <p:cNvSpPr txBox="1"/>
            <p:nvPr/>
          </p:nvSpPr>
          <p:spPr>
            <a:xfrm>
              <a:off x="6611293" y="2165655"/>
              <a:ext cx="512897" cy="369332"/>
            </a:xfrm>
            <a:prstGeom prst="rect">
              <a:avLst/>
            </a:prstGeom>
            <a:noFill/>
          </p:spPr>
          <p:txBody>
            <a:bodyPr wrap="none" rtlCol="0">
              <a:spAutoFit/>
            </a:bodyPr>
            <a:lstStyle/>
            <a:p>
              <a:r>
                <a:rPr lang="en-US" dirty="0">
                  <a:latin typeface="Calibri"/>
                  <a:cs typeface="Calibri"/>
                </a:rPr>
                <a:t>Yes</a:t>
              </a:r>
            </a:p>
          </p:txBody>
        </p:sp>
        <p:sp>
          <p:nvSpPr>
            <p:cNvPr id="49" name="Connector 48"/>
            <p:cNvSpPr/>
            <p:nvPr/>
          </p:nvSpPr>
          <p:spPr>
            <a:xfrm>
              <a:off x="6419584" y="2280652"/>
              <a:ext cx="800631" cy="566879"/>
            </a:xfrm>
            <a:prstGeom prst="flowChartConnector">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1431800" y="4943587"/>
            <a:ext cx="800631" cy="343536"/>
            <a:chOff x="6419584" y="2233476"/>
            <a:chExt cx="800631" cy="614055"/>
          </a:xfrm>
        </p:grpSpPr>
        <p:sp>
          <p:nvSpPr>
            <p:cNvPr id="51" name="TextBox 50"/>
            <p:cNvSpPr txBox="1"/>
            <p:nvPr/>
          </p:nvSpPr>
          <p:spPr>
            <a:xfrm>
              <a:off x="6600087" y="2233476"/>
              <a:ext cx="455398" cy="369331"/>
            </a:xfrm>
            <a:prstGeom prst="rect">
              <a:avLst/>
            </a:prstGeom>
            <a:noFill/>
          </p:spPr>
          <p:txBody>
            <a:bodyPr wrap="none" rtlCol="0">
              <a:spAutoFit/>
            </a:bodyPr>
            <a:lstStyle/>
            <a:p>
              <a:r>
                <a:rPr lang="en-US" dirty="0">
                  <a:latin typeface="Calibri"/>
                  <a:cs typeface="Calibri"/>
                </a:rPr>
                <a:t>No</a:t>
              </a:r>
            </a:p>
          </p:txBody>
        </p:sp>
        <p:sp>
          <p:nvSpPr>
            <p:cNvPr id="52" name="Connector 51"/>
            <p:cNvSpPr/>
            <p:nvPr/>
          </p:nvSpPr>
          <p:spPr>
            <a:xfrm>
              <a:off x="6419584" y="2280652"/>
              <a:ext cx="800631" cy="566879"/>
            </a:xfrm>
            <a:prstGeom prst="flowChartConnector">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5" name="Straight Connector 54"/>
          <p:cNvCxnSpPr>
            <a:stCxn id="52" idx="4"/>
            <a:endCxn id="17" idx="0"/>
          </p:cNvCxnSpPr>
          <p:nvPr/>
        </p:nvCxnSpPr>
        <p:spPr>
          <a:xfrm flipH="1">
            <a:off x="1828321" y="5287123"/>
            <a:ext cx="3795" cy="316094"/>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69" idx="4"/>
            <a:endCxn id="22" idx="0"/>
          </p:cNvCxnSpPr>
          <p:nvPr/>
        </p:nvCxnSpPr>
        <p:spPr>
          <a:xfrm flipH="1">
            <a:off x="4072038" y="6109402"/>
            <a:ext cx="19531" cy="158131"/>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4465573" y="4993202"/>
            <a:ext cx="4624195" cy="338554"/>
          </a:xfrm>
          <a:prstGeom prst="rect">
            <a:avLst/>
          </a:prstGeom>
          <a:solidFill>
            <a:srgbClr val="F2F2F2"/>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600" dirty="0">
                <a:latin typeface="Calibri"/>
                <a:cs typeface="Calibri"/>
              </a:rPr>
              <a:t>Repeating a fixed number of times with no sequence?</a:t>
            </a:r>
          </a:p>
        </p:txBody>
      </p:sp>
      <p:cxnSp>
        <p:nvCxnSpPr>
          <p:cNvPr id="57" name="Straight Connector 56"/>
          <p:cNvCxnSpPr>
            <a:stCxn id="49" idx="4"/>
            <a:endCxn id="54" idx="0"/>
          </p:cNvCxnSpPr>
          <p:nvPr/>
        </p:nvCxnSpPr>
        <p:spPr>
          <a:xfrm flipH="1">
            <a:off x="6777671" y="4866648"/>
            <a:ext cx="313999" cy="126554"/>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813746" y="6283770"/>
            <a:ext cx="3144703" cy="369332"/>
          </a:xfrm>
          <a:prstGeom prst="rect">
            <a:avLst/>
          </a:prstGeom>
          <a:solidFill>
            <a:srgbClr val="F2F2F2"/>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latin typeface="Calibri"/>
                <a:cs typeface="Calibri"/>
              </a:rPr>
              <a:t>for </a:t>
            </a:r>
            <a:r>
              <a:rPr lang="en-US" b="1" dirty="0" err="1">
                <a:solidFill>
                  <a:srgbClr val="FF0000"/>
                </a:solidFill>
                <a:latin typeface="Calibri"/>
                <a:cs typeface="Calibri"/>
              </a:rPr>
              <a:t>i</a:t>
            </a:r>
            <a:r>
              <a:rPr lang="en-US" b="1" dirty="0">
                <a:solidFill>
                  <a:srgbClr val="FF0000"/>
                </a:solidFill>
                <a:latin typeface="Calibri"/>
                <a:cs typeface="Calibri"/>
              </a:rPr>
              <a:t> in range(number):</a:t>
            </a:r>
          </a:p>
        </p:txBody>
      </p:sp>
      <p:cxnSp>
        <p:nvCxnSpPr>
          <p:cNvPr id="61" name="Straight Connector 60"/>
          <p:cNvCxnSpPr>
            <a:stCxn id="66" idx="4"/>
            <a:endCxn id="60" idx="0"/>
          </p:cNvCxnSpPr>
          <p:nvPr/>
        </p:nvCxnSpPr>
        <p:spPr>
          <a:xfrm>
            <a:off x="7385403" y="5947677"/>
            <a:ext cx="695" cy="33609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54" idx="2"/>
            <a:endCxn id="66" idx="0"/>
          </p:cNvCxnSpPr>
          <p:nvPr/>
        </p:nvCxnSpPr>
        <p:spPr>
          <a:xfrm rot="16200000" flipH="1">
            <a:off x="6914613" y="5194814"/>
            <a:ext cx="333849" cy="607732"/>
          </a:xfrm>
          <a:prstGeom prst="bentConnector3">
            <a:avLst>
              <a:gd name="adj1" fmla="val 50000"/>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p:cNvCxnSpPr>
            <a:endCxn id="68" idx="0"/>
          </p:cNvCxnSpPr>
          <p:nvPr/>
        </p:nvCxnSpPr>
        <p:spPr>
          <a:xfrm rot="10800000" flipV="1">
            <a:off x="4099456" y="5498680"/>
            <a:ext cx="2678215" cy="267186"/>
          </a:xfrm>
          <a:prstGeom prst="bentConnector2">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6985087" y="5608384"/>
            <a:ext cx="800631" cy="339293"/>
            <a:chOff x="6419584" y="2165655"/>
            <a:chExt cx="800631" cy="681876"/>
          </a:xfrm>
        </p:grpSpPr>
        <p:sp>
          <p:nvSpPr>
            <p:cNvPr id="65" name="TextBox 64"/>
            <p:cNvSpPr txBox="1"/>
            <p:nvPr/>
          </p:nvSpPr>
          <p:spPr>
            <a:xfrm>
              <a:off x="6611293" y="2165655"/>
              <a:ext cx="512897" cy="369332"/>
            </a:xfrm>
            <a:prstGeom prst="rect">
              <a:avLst/>
            </a:prstGeom>
            <a:noFill/>
          </p:spPr>
          <p:txBody>
            <a:bodyPr wrap="none" rtlCol="0">
              <a:spAutoFit/>
            </a:bodyPr>
            <a:lstStyle/>
            <a:p>
              <a:r>
                <a:rPr lang="en-US" dirty="0">
                  <a:latin typeface="Calibri"/>
                  <a:cs typeface="Calibri"/>
                </a:rPr>
                <a:t>Yes</a:t>
              </a:r>
            </a:p>
          </p:txBody>
        </p:sp>
        <p:sp>
          <p:nvSpPr>
            <p:cNvPr id="66" name="Connector 48"/>
            <p:cNvSpPr/>
            <p:nvPr/>
          </p:nvSpPr>
          <p:spPr>
            <a:xfrm>
              <a:off x="6419584" y="2280652"/>
              <a:ext cx="800631" cy="566879"/>
            </a:xfrm>
            <a:prstGeom prst="flowChartConnector">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3691253" y="5765866"/>
            <a:ext cx="800631" cy="343536"/>
            <a:chOff x="6419584" y="2233476"/>
            <a:chExt cx="800631" cy="614055"/>
          </a:xfrm>
        </p:grpSpPr>
        <p:sp>
          <p:nvSpPr>
            <p:cNvPr id="68" name="TextBox 67"/>
            <p:cNvSpPr txBox="1"/>
            <p:nvPr/>
          </p:nvSpPr>
          <p:spPr>
            <a:xfrm>
              <a:off x="6600087" y="2233476"/>
              <a:ext cx="455398" cy="369331"/>
            </a:xfrm>
            <a:prstGeom prst="rect">
              <a:avLst/>
            </a:prstGeom>
            <a:noFill/>
          </p:spPr>
          <p:txBody>
            <a:bodyPr wrap="none" rtlCol="0">
              <a:spAutoFit/>
            </a:bodyPr>
            <a:lstStyle/>
            <a:p>
              <a:r>
                <a:rPr lang="en-US" dirty="0">
                  <a:latin typeface="Calibri"/>
                  <a:cs typeface="Calibri"/>
                </a:rPr>
                <a:t>No</a:t>
              </a:r>
            </a:p>
          </p:txBody>
        </p:sp>
        <p:sp>
          <p:nvSpPr>
            <p:cNvPr id="69" name="Connector 51"/>
            <p:cNvSpPr/>
            <p:nvPr/>
          </p:nvSpPr>
          <p:spPr>
            <a:xfrm>
              <a:off x="6419584" y="2280652"/>
              <a:ext cx="800631" cy="566879"/>
            </a:xfrm>
            <a:prstGeom prst="flowChartConnector">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3" name="Straight Connector 52"/>
          <p:cNvCxnSpPr>
            <a:stCxn id="49" idx="0"/>
            <a:endCxn id="8" idx="2"/>
          </p:cNvCxnSpPr>
          <p:nvPr/>
        </p:nvCxnSpPr>
        <p:spPr>
          <a:xfrm flipH="1" flipV="1">
            <a:off x="7091143" y="3894513"/>
            <a:ext cx="527" cy="69006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3487365" y="3979173"/>
            <a:ext cx="1263668" cy="369332"/>
          </a:xfrm>
          <a:prstGeom prst="rect">
            <a:avLst/>
          </a:prstGeom>
          <a:solidFill>
            <a:srgbClr val="F2F2F2"/>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latin typeface="Calibri"/>
                <a:cs typeface="Calibri"/>
              </a:rPr>
              <a:t>while True:</a:t>
            </a:r>
          </a:p>
        </p:txBody>
      </p:sp>
      <p:sp>
        <p:nvSpPr>
          <p:cNvPr id="71" name="TextBox 70"/>
          <p:cNvSpPr txBox="1"/>
          <p:nvPr/>
        </p:nvSpPr>
        <p:spPr>
          <a:xfrm>
            <a:off x="736069" y="2849345"/>
            <a:ext cx="2057265" cy="338554"/>
          </a:xfrm>
          <a:prstGeom prst="rect">
            <a:avLst/>
          </a:prstGeom>
          <a:solidFill>
            <a:srgbClr val="F2F2F2"/>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600" dirty="0">
                <a:latin typeface="Calibri"/>
                <a:cs typeface="Calibri"/>
              </a:rPr>
              <a:t>Run at least once?</a:t>
            </a:r>
          </a:p>
        </p:txBody>
      </p:sp>
      <p:grpSp>
        <p:nvGrpSpPr>
          <p:cNvPr id="72" name="Group 71"/>
          <p:cNvGrpSpPr/>
          <p:nvPr/>
        </p:nvGrpSpPr>
        <p:grpSpPr>
          <a:xfrm>
            <a:off x="1364387" y="2344061"/>
            <a:ext cx="800631" cy="343536"/>
            <a:chOff x="6419584" y="2233476"/>
            <a:chExt cx="800631" cy="614055"/>
          </a:xfrm>
        </p:grpSpPr>
        <p:sp>
          <p:nvSpPr>
            <p:cNvPr id="73" name="TextBox 72"/>
            <p:cNvSpPr txBox="1"/>
            <p:nvPr/>
          </p:nvSpPr>
          <p:spPr>
            <a:xfrm>
              <a:off x="6600087" y="2233476"/>
              <a:ext cx="455398" cy="369331"/>
            </a:xfrm>
            <a:prstGeom prst="rect">
              <a:avLst/>
            </a:prstGeom>
            <a:noFill/>
          </p:spPr>
          <p:txBody>
            <a:bodyPr wrap="none" rtlCol="0">
              <a:spAutoFit/>
            </a:bodyPr>
            <a:lstStyle/>
            <a:p>
              <a:r>
                <a:rPr lang="en-US" dirty="0">
                  <a:latin typeface="Calibri"/>
                  <a:cs typeface="Calibri"/>
                </a:rPr>
                <a:t>No</a:t>
              </a:r>
            </a:p>
          </p:txBody>
        </p:sp>
        <p:sp>
          <p:nvSpPr>
            <p:cNvPr id="74" name="Connector 51"/>
            <p:cNvSpPr/>
            <p:nvPr/>
          </p:nvSpPr>
          <p:spPr>
            <a:xfrm>
              <a:off x="6419584" y="2280652"/>
              <a:ext cx="800631" cy="566879"/>
            </a:xfrm>
            <a:prstGeom prst="flowChartConnector">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5" name="Straight Connector 74"/>
          <p:cNvCxnSpPr>
            <a:stCxn id="74" idx="4"/>
            <a:endCxn id="71" idx="0"/>
          </p:cNvCxnSpPr>
          <p:nvPr/>
        </p:nvCxnSpPr>
        <p:spPr>
          <a:xfrm flipH="1">
            <a:off x="1764702" y="2687597"/>
            <a:ext cx="1" cy="16174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6" name="Group 75"/>
          <p:cNvGrpSpPr/>
          <p:nvPr/>
        </p:nvGrpSpPr>
        <p:grpSpPr>
          <a:xfrm>
            <a:off x="3720063" y="3530710"/>
            <a:ext cx="800631" cy="342521"/>
            <a:chOff x="6419584" y="2189870"/>
            <a:chExt cx="800631" cy="657661"/>
          </a:xfrm>
        </p:grpSpPr>
        <p:sp>
          <p:nvSpPr>
            <p:cNvPr id="77" name="TextBox 76"/>
            <p:cNvSpPr txBox="1"/>
            <p:nvPr/>
          </p:nvSpPr>
          <p:spPr>
            <a:xfrm>
              <a:off x="6585297" y="2189870"/>
              <a:ext cx="512897" cy="369332"/>
            </a:xfrm>
            <a:prstGeom prst="rect">
              <a:avLst/>
            </a:prstGeom>
            <a:noFill/>
          </p:spPr>
          <p:txBody>
            <a:bodyPr wrap="none" rtlCol="0">
              <a:spAutoFit/>
            </a:bodyPr>
            <a:lstStyle/>
            <a:p>
              <a:r>
                <a:rPr lang="en-US" dirty="0">
                  <a:latin typeface="Calibri"/>
                  <a:cs typeface="Calibri"/>
                </a:rPr>
                <a:t>Yes</a:t>
              </a:r>
            </a:p>
          </p:txBody>
        </p:sp>
        <p:sp>
          <p:nvSpPr>
            <p:cNvPr id="78" name="Connector 2"/>
            <p:cNvSpPr/>
            <p:nvPr/>
          </p:nvSpPr>
          <p:spPr>
            <a:xfrm>
              <a:off x="6419584" y="2280652"/>
              <a:ext cx="800631" cy="566879"/>
            </a:xfrm>
            <a:prstGeom prst="flowChartConnector">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9" name="Elbow Connector 78"/>
          <p:cNvCxnSpPr>
            <a:stCxn id="71" idx="2"/>
            <a:endCxn id="78" idx="0"/>
          </p:cNvCxnSpPr>
          <p:nvPr/>
        </p:nvCxnSpPr>
        <p:spPr>
          <a:xfrm rot="16200000" flipH="1">
            <a:off x="2747494" y="2205106"/>
            <a:ext cx="390092" cy="2355677"/>
          </a:xfrm>
          <a:prstGeom prst="bentConnector3">
            <a:avLst>
              <a:gd name="adj1" fmla="val 50000"/>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78" idx="4"/>
            <a:endCxn id="70" idx="0"/>
          </p:cNvCxnSpPr>
          <p:nvPr/>
        </p:nvCxnSpPr>
        <p:spPr>
          <a:xfrm flipH="1">
            <a:off x="4119199" y="3873231"/>
            <a:ext cx="1180" cy="10594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959151" y="3496710"/>
            <a:ext cx="800631" cy="343536"/>
            <a:chOff x="6419584" y="2233476"/>
            <a:chExt cx="800631" cy="614055"/>
          </a:xfrm>
        </p:grpSpPr>
        <p:sp>
          <p:nvSpPr>
            <p:cNvPr id="84" name="TextBox 83"/>
            <p:cNvSpPr txBox="1"/>
            <p:nvPr/>
          </p:nvSpPr>
          <p:spPr>
            <a:xfrm>
              <a:off x="6600087" y="2233476"/>
              <a:ext cx="455398" cy="369331"/>
            </a:xfrm>
            <a:prstGeom prst="rect">
              <a:avLst/>
            </a:prstGeom>
            <a:noFill/>
          </p:spPr>
          <p:txBody>
            <a:bodyPr wrap="none" rtlCol="0">
              <a:spAutoFit/>
            </a:bodyPr>
            <a:lstStyle/>
            <a:p>
              <a:r>
                <a:rPr lang="en-US" dirty="0">
                  <a:latin typeface="Calibri"/>
                  <a:cs typeface="Calibri"/>
                </a:rPr>
                <a:t>No</a:t>
              </a:r>
            </a:p>
          </p:txBody>
        </p:sp>
        <p:sp>
          <p:nvSpPr>
            <p:cNvPr id="85" name="Connector 51"/>
            <p:cNvSpPr/>
            <p:nvPr/>
          </p:nvSpPr>
          <p:spPr>
            <a:xfrm>
              <a:off x="6419584" y="2280652"/>
              <a:ext cx="800631" cy="566879"/>
            </a:xfrm>
            <a:prstGeom prst="flowChartConnector">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7" name="Elbow Connector 86"/>
          <p:cNvCxnSpPr>
            <a:endCxn id="84" idx="0"/>
          </p:cNvCxnSpPr>
          <p:nvPr/>
        </p:nvCxnSpPr>
        <p:spPr>
          <a:xfrm rot="10800000" flipV="1">
            <a:off x="1367353" y="3378030"/>
            <a:ext cx="405236" cy="118680"/>
          </a:xfrm>
          <a:prstGeom prst="bentConnector2">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1138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Sum (Group Work) *</a:t>
            </a:r>
          </a:p>
        </p:txBody>
      </p:sp>
      <p:sp>
        <p:nvSpPr>
          <p:cNvPr id="3" name="Content Placeholder 2"/>
          <p:cNvSpPr>
            <a:spLocks noGrp="1"/>
          </p:cNvSpPr>
          <p:nvPr>
            <p:ph idx="1"/>
          </p:nvPr>
        </p:nvSpPr>
        <p:spPr>
          <a:xfrm>
            <a:off x="457200" y="1600200"/>
            <a:ext cx="8229600" cy="5086583"/>
          </a:xfrm>
        </p:spPr>
        <p:txBody>
          <a:bodyPr>
            <a:normAutofit fontScale="77500" lnSpcReduction="20000"/>
          </a:bodyPr>
          <a:lstStyle/>
          <a:p>
            <a:pPr marL="0" indent="0">
              <a:lnSpc>
                <a:spcPct val="120000"/>
              </a:lnSpc>
              <a:buNone/>
            </a:pPr>
            <a:r>
              <a:rPr lang="en-US" sz="3800" dirty="0"/>
              <a:t>Write a program to take numbers from the user until they enter some special input, like "</a:t>
            </a:r>
            <a:r>
              <a:rPr lang="en-US" sz="3800" dirty="0">
                <a:solidFill>
                  <a:srgbClr val="7030A0"/>
                </a:solidFill>
              </a:rPr>
              <a:t>STOP</a:t>
            </a:r>
            <a:r>
              <a:rPr lang="en-US" sz="3800" dirty="0"/>
              <a:t>". </a:t>
            </a:r>
            <a:br>
              <a:rPr lang="en-US" sz="3800" dirty="0"/>
            </a:br>
            <a:r>
              <a:rPr lang="en-US" sz="3800" dirty="0"/>
              <a:t>Print the sum of the numbers entered.</a:t>
            </a:r>
            <a:endParaRPr lang="en-US" dirty="0"/>
          </a:p>
          <a:p>
            <a:pPr marL="0" indent="0">
              <a:lnSpc>
                <a:spcPct val="150000"/>
              </a:lnSpc>
              <a:buNone/>
            </a:pPr>
            <a:r>
              <a:rPr lang="en-US" sz="2800" i="1" dirty="0">
                <a:solidFill>
                  <a:srgbClr val="0070C0"/>
                </a:solidFill>
              </a:rPr>
              <a:t>Hint:</a:t>
            </a:r>
            <a:r>
              <a:rPr lang="en-US" sz="2800" i="1" dirty="0"/>
              <a:t> </a:t>
            </a:r>
            <a:r>
              <a:rPr lang="en-US" sz="2800" b="1" dirty="0">
                <a:solidFill>
                  <a:srgbClr val="FF0000"/>
                </a:solidFill>
              </a:rPr>
              <a:t>while</a:t>
            </a:r>
            <a:r>
              <a:rPr lang="en-US" sz="2800" dirty="0">
                <a:solidFill>
                  <a:srgbClr val="FF0000"/>
                </a:solidFill>
              </a:rPr>
              <a:t> </a:t>
            </a:r>
            <a:r>
              <a:rPr lang="en-US" sz="2800" i="1" dirty="0">
                <a:solidFill>
                  <a:srgbClr val="0070C0"/>
                </a:solidFill>
              </a:rPr>
              <a:t>is the right tool for this problem!</a:t>
            </a:r>
          </a:p>
          <a:p>
            <a:pPr marL="118872" indent="0">
              <a:buNone/>
            </a:pPr>
            <a:endParaRPr lang="en-US" dirty="0"/>
          </a:p>
          <a:p>
            <a:pPr marL="118872" indent="0">
              <a:buNone/>
            </a:pPr>
            <a:r>
              <a:rPr lang="en-US" dirty="0">
                <a:solidFill>
                  <a:schemeClr val="accent5"/>
                </a:solidFill>
                <a:latin typeface="Calibri"/>
                <a:cs typeface="Calibri"/>
              </a:rPr>
              <a:t>&gt;&gt;&gt; </a:t>
            </a:r>
          </a:p>
          <a:p>
            <a:pPr marL="118872" indent="0">
              <a:buNone/>
            </a:pPr>
            <a:r>
              <a:rPr lang="en-US" dirty="0">
                <a:solidFill>
                  <a:schemeClr val="accent5"/>
                </a:solidFill>
                <a:latin typeface="Calibri"/>
                <a:cs typeface="Calibri"/>
              </a:rPr>
              <a:t>Please enter a number or STOP: </a:t>
            </a:r>
            <a:r>
              <a:rPr lang="en-US" dirty="0">
                <a:solidFill>
                  <a:srgbClr val="3366FF"/>
                </a:solidFill>
                <a:latin typeface="Calibri"/>
                <a:cs typeface="Calibri"/>
              </a:rPr>
              <a:t>1</a:t>
            </a:r>
          </a:p>
          <a:p>
            <a:pPr marL="118872" indent="0">
              <a:buNone/>
            </a:pPr>
            <a:r>
              <a:rPr lang="en-US" dirty="0">
                <a:solidFill>
                  <a:schemeClr val="accent5"/>
                </a:solidFill>
                <a:latin typeface="Calibri"/>
                <a:cs typeface="Calibri"/>
              </a:rPr>
              <a:t>Please enter a number or STOP: </a:t>
            </a:r>
            <a:r>
              <a:rPr lang="en-US" dirty="0">
                <a:solidFill>
                  <a:srgbClr val="3366FF"/>
                </a:solidFill>
                <a:latin typeface="Calibri"/>
                <a:cs typeface="Calibri"/>
              </a:rPr>
              <a:t>3</a:t>
            </a:r>
          </a:p>
          <a:p>
            <a:pPr marL="118872" indent="0">
              <a:buNone/>
            </a:pPr>
            <a:r>
              <a:rPr lang="en-US" dirty="0">
                <a:solidFill>
                  <a:schemeClr val="accent5"/>
                </a:solidFill>
                <a:latin typeface="Calibri"/>
                <a:cs typeface="Calibri"/>
              </a:rPr>
              <a:t>Please enter a number or STOP: </a:t>
            </a:r>
            <a:r>
              <a:rPr lang="en-US" dirty="0">
                <a:solidFill>
                  <a:srgbClr val="3366FF"/>
                </a:solidFill>
                <a:latin typeface="Calibri"/>
                <a:cs typeface="Calibri"/>
              </a:rPr>
              <a:t>5</a:t>
            </a:r>
          </a:p>
          <a:p>
            <a:pPr marL="118872" indent="0">
              <a:buNone/>
            </a:pPr>
            <a:r>
              <a:rPr lang="en-US" dirty="0">
                <a:solidFill>
                  <a:schemeClr val="accent5"/>
                </a:solidFill>
                <a:latin typeface="Calibri"/>
                <a:cs typeface="Calibri"/>
              </a:rPr>
              <a:t>Please enter a number or STOP: </a:t>
            </a:r>
            <a:r>
              <a:rPr lang="en-US" dirty="0">
                <a:solidFill>
                  <a:srgbClr val="3366FF"/>
                </a:solidFill>
                <a:latin typeface="Calibri"/>
                <a:cs typeface="Calibri"/>
              </a:rPr>
              <a:t>STOP</a:t>
            </a:r>
          </a:p>
          <a:p>
            <a:pPr marL="118872" indent="0">
              <a:buNone/>
            </a:pPr>
            <a:r>
              <a:rPr lang="en-US" dirty="0">
                <a:solidFill>
                  <a:schemeClr val="accent5"/>
                </a:solidFill>
                <a:latin typeface="Calibri"/>
                <a:cs typeface="Calibri"/>
              </a:rPr>
              <a:t>The total sum is 9</a:t>
            </a:r>
          </a:p>
        </p:txBody>
      </p:sp>
    </p:spTree>
    <p:extLst>
      <p:ext uri="{BB962C8B-B14F-4D97-AF65-F5344CB8AC3E}">
        <p14:creationId xmlns:p14="http://schemas.microsoft.com/office/powerpoint/2010/main" val="29804451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Sum (Algorithm)</a:t>
            </a:r>
          </a:p>
        </p:txBody>
      </p:sp>
      <p:sp>
        <p:nvSpPr>
          <p:cNvPr id="3" name="Content Placeholder 2"/>
          <p:cNvSpPr>
            <a:spLocks noGrp="1"/>
          </p:cNvSpPr>
          <p:nvPr>
            <p:ph idx="1"/>
          </p:nvPr>
        </p:nvSpPr>
        <p:spPr>
          <a:xfrm>
            <a:off x="138023" y="1600200"/>
            <a:ext cx="8842075" cy="5086583"/>
          </a:xfrm>
        </p:spPr>
        <p:txBody>
          <a:bodyPr>
            <a:normAutofit/>
          </a:bodyPr>
          <a:lstStyle/>
          <a:p>
            <a:pPr marL="118872" indent="0">
              <a:buNone/>
            </a:pPr>
            <a:r>
              <a:rPr lang="en-US" sz="2800" b="1" dirty="0">
                <a:solidFill>
                  <a:schemeClr val="accent1">
                    <a:lumMod val="75000"/>
                  </a:schemeClr>
                </a:solidFill>
              </a:rPr>
              <a:t>Start a total at 0</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Get input from the user</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While the input isn't "STOP"</a:t>
            </a:r>
          </a:p>
          <a:p>
            <a:pPr marL="118872" indent="0">
              <a:buNone/>
            </a:pPr>
            <a:r>
              <a:rPr lang="en-US" sz="2800" b="1" dirty="0">
                <a:solidFill>
                  <a:schemeClr val="accent1">
                    <a:lumMod val="75000"/>
                  </a:schemeClr>
                </a:solidFill>
              </a:rPr>
              <a:t>    </a:t>
            </a:r>
            <a:r>
              <a:rPr lang="en-US" sz="2700" b="1" dirty="0">
                <a:solidFill>
                  <a:schemeClr val="accent1">
                    <a:lumMod val="75000"/>
                  </a:schemeClr>
                </a:solidFill>
              </a:rPr>
              <a:t>Convert the input to an </a:t>
            </a:r>
            <a:r>
              <a:rPr lang="en-US" sz="2700" b="1" dirty="0" err="1">
                <a:solidFill>
                  <a:schemeClr val="accent1">
                    <a:lumMod val="75000"/>
                  </a:schemeClr>
                </a:solidFill>
              </a:rPr>
              <a:t>int</a:t>
            </a:r>
            <a:r>
              <a:rPr lang="en-US" sz="2700" b="1" dirty="0">
                <a:solidFill>
                  <a:schemeClr val="accent1">
                    <a:lumMod val="75000"/>
                  </a:schemeClr>
                </a:solidFill>
              </a:rPr>
              <a:t> and add it onto the total</a:t>
            </a:r>
          </a:p>
          <a:p>
            <a:pPr marL="118872" indent="0">
              <a:buNone/>
            </a:pPr>
            <a:r>
              <a:rPr lang="en-US" sz="2800" b="1" dirty="0">
                <a:solidFill>
                  <a:schemeClr val="accent1">
                    <a:lumMod val="75000"/>
                  </a:schemeClr>
                </a:solidFill>
              </a:rPr>
              <a:t>    Get more input from the user</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When they’re done, print out the total</a:t>
            </a:r>
          </a:p>
        </p:txBody>
      </p:sp>
    </p:spTree>
    <p:extLst>
      <p:ext uri="{BB962C8B-B14F-4D97-AF65-F5344CB8AC3E}">
        <p14:creationId xmlns:p14="http://schemas.microsoft.com/office/powerpoint/2010/main" val="10472579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Sum (Solution 1)</a:t>
            </a:r>
          </a:p>
        </p:txBody>
      </p:sp>
      <p:pic>
        <p:nvPicPr>
          <p:cNvPr id="3" name="Picture 2"/>
          <p:cNvPicPr>
            <a:picLocks noChangeAspect="1"/>
          </p:cNvPicPr>
          <p:nvPr/>
        </p:nvPicPr>
        <p:blipFill>
          <a:blip r:embed="rId2"/>
          <a:stretch>
            <a:fillRect/>
          </a:stretch>
        </p:blipFill>
        <p:spPr>
          <a:xfrm>
            <a:off x="838200" y="2043112"/>
            <a:ext cx="7467600" cy="2771775"/>
          </a:xfrm>
          <a:prstGeom prst="rect">
            <a:avLst/>
          </a:prstGeom>
        </p:spPr>
      </p:pic>
    </p:spTree>
    <p:extLst>
      <p:ext uri="{BB962C8B-B14F-4D97-AF65-F5344CB8AC3E}">
        <p14:creationId xmlns:p14="http://schemas.microsoft.com/office/powerpoint/2010/main" val="34144082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Sum (Solution 2)</a:t>
            </a:r>
          </a:p>
        </p:txBody>
      </p:sp>
      <p:pic>
        <p:nvPicPr>
          <p:cNvPr id="3" name="Picture 2"/>
          <p:cNvPicPr>
            <a:picLocks noChangeAspect="1"/>
          </p:cNvPicPr>
          <p:nvPr/>
        </p:nvPicPr>
        <p:blipFill>
          <a:blip r:embed="rId2"/>
          <a:stretch>
            <a:fillRect/>
          </a:stretch>
        </p:blipFill>
        <p:spPr>
          <a:xfrm>
            <a:off x="1271587" y="2171789"/>
            <a:ext cx="6600825" cy="3152775"/>
          </a:xfrm>
          <a:prstGeom prst="rect">
            <a:avLst/>
          </a:prstGeom>
        </p:spPr>
      </p:pic>
    </p:spTree>
    <p:extLst>
      <p:ext uri="{BB962C8B-B14F-4D97-AF65-F5344CB8AC3E}">
        <p14:creationId xmlns:p14="http://schemas.microsoft.com/office/powerpoint/2010/main" val="148142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1026"/>
          <p:cNvSpPr>
            <a:spLocks noGrp="1" noChangeArrowheads="1"/>
          </p:cNvSpPr>
          <p:nvPr>
            <p:ph type="title"/>
          </p:nvPr>
        </p:nvSpPr>
        <p:spPr/>
        <p:txBody>
          <a:bodyPr/>
          <a:lstStyle/>
          <a:p>
            <a:pPr eaLnBrk="1" hangingPunct="1"/>
            <a:r>
              <a:rPr lang="en-US" dirty="0">
                <a:ea typeface="ＭＳ Ｐゴシック" pitchFamily="-65" charset="-128"/>
                <a:cs typeface="ＭＳ Ｐゴシック" pitchFamily="-65" charset="-128"/>
              </a:rPr>
              <a:t>Why Modules?</a:t>
            </a:r>
          </a:p>
        </p:txBody>
      </p:sp>
      <p:sp>
        <p:nvSpPr>
          <p:cNvPr id="60421" name="Rectangle 1027"/>
          <p:cNvSpPr>
            <a:spLocks noGrp="1" noChangeArrowheads="1"/>
          </p:cNvSpPr>
          <p:nvPr>
            <p:ph idx="1"/>
          </p:nvPr>
        </p:nvSpPr>
        <p:spPr>
          <a:xfrm>
            <a:off x="457200" y="1739899"/>
            <a:ext cx="8229600" cy="5041901"/>
          </a:xfrm>
        </p:spPr>
        <p:txBody>
          <a:bodyPr>
            <a:normAutofit fontScale="77500" lnSpcReduction="20000"/>
          </a:bodyPr>
          <a:lstStyle/>
          <a:p>
            <a:pPr marL="0" indent="0" eaLnBrk="1" hangingPunct="1">
              <a:buNone/>
            </a:pPr>
            <a:r>
              <a:rPr lang="en-US" sz="3800" dirty="0">
                <a:solidFill>
                  <a:srgbClr val="0070C0"/>
                </a:solidFill>
                <a:ea typeface="ＭＳ Ｐゴシック" pitchFamily="-65" charset="-128"/>
                <a:cs typeface="ＭＳ Ｐゴシック" pitchFamily="-65" charset="-128"/>
              </a:rPr>
              <a:t>Reuse code</a:t>
            </a:r>
          </a:p>
          <a:p>
            <a:pPr lvl="1" eaLnBrk="1" hangingPunct="1"/>
            <a:r>
              <a:rPr lang="en-US" dirty="0"/>
              <a:t>We especially want to reuse functions </a:t>
            </a:r>
            <a:br>
              <a:rPr lang="en-US" dirty="0"/>
            </a:br>
            <a:r>
              <a:rPr lang="en-US" dirty="0"/>
              <a:t>for different programs</a:t>
            </a:r>
          </a:p>
          <a:p>
            <a:pPr lvl="1" eaLnBrk="1" hangingPunct="1"/>
            <a:endParaRPr lang="en-US" dirty="0"/>
          </a:p>
          <a:p>
            <a:pPr marL="0" indent="0" eaLnBrk="1" hangingPunct="1">
              <a:buNone/>
            </a:pPr>
            <a:r>
              <a:rPr lang="en-US" sz="3800" dirty="0">
                <a:solidFill>
                  <a:srgbClr val="00B050"/>
                </a:solidFill>
                <a:ea typeface="ＭＳ Ｐゴシック" pitchFamily="-65" charset="-128"/>
                <a:cs typeface="ＭＳ Ｐゴシック" pitchFamily="-65" charset="-128"/>
              </a:rPr>
              <a:t>Organize &amp; Manage code</a:t>
            </a:r>
          </a:p>
          <a:p>
            <a:pPr lvl="1" eaLnBrk="1" hangingPunct="1"/>
            <a:r>
              <a:rPr lang="en-US" dirty="0"/>
              <a:t>Large projects can be hundreds of thousands of lines long</a:t>
            </a:r>
          </a:p>
          <a:p>
            <a:pPr lvl="1" eaLnBrk="1" hangingPunct="1"/>
            <a:r>
              <a:rPr lang="en-US" dirty="0"/>
              <a:t>Would be impossible to maintain in one file</a:t>
            </a:r>
          </a:p>
          <a:p>
            <a:pPr lvl="1" eaLnBrk="1" hangingPunct="1"/>
            <a:endParaRPr lang="en-US" dirty="0"/>
          </a:p>
          <a:p>
            <a:pPr marL="0" indent="0">
              <a:buNone/>
            </a:pPr>
            <a:r>
              <a:rPr lang="en-US" sz="3800" dirty="0">
                <a:solidFill>
                  <a:srgbClr val="FF0000"/>
                </a:solidFill>
              </a:rPr>
              <a:t>Share code</a:t>
            </a:r>
          </a:p>
          <a:p>
            <a:pPr lvl="1"/>
            <a:r>
              <a:rPr lang="en-US" dirty="0"/>
              <a:t>If you write great code, distributing it as a module makes it easier for others to use</a:t>
            </a:r>
          </a:p>
          <a:p>
            <a:pPr lvl="1" eaLnBrk="1" hangingPunct="1"/>
            <a:endParaRPr lang="en-US" dirty="0"/>
          </a:p>
          <a:p>
            <a:r>
              <a:rPr lang="en-US" i="1" dirty="0">
                <a:ea typeface="ＭＳ Ｐゴシック" pitchFamily="-65" charset="-128"/>
                <a:cs typeface="ＭＳ Ｐゴシック" pitchFamily="-65" charset="-128"/>
              </a:rPr>
              <a:t>In python, it’s easy to create your own modules!</a:t>
            </a:r>
          </a:p>
          <a:p>
            <a:endParaRPr lang="en-US" dirty="0">
              <a:ea typeface="ＭＳ Ｐゴシック" pitchFamily="-65" charset="-128"/>
              <a:cs typeface="ＭＳ Ｐゴシック" pitchFamily="-65" charset="-128"/>
            </a:endParaRPr>
          </a:p>
          <a:p>
            <a:endParaRPr lang="en-US" dirty="0"/>
          </a:p>
        </p:txBody>
      </p:sp>
      <p:pic>
        <p:nvPicPr>
          <p:cNvPr id="2050" name="Picture 2" descr="http://askannamoseley.com/blog/wp-content/uploads/2013/05/Get-motivated-to-get-organized-Ask-An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6266" y="609600"/>
            <a:ext cx="1901825" cy="22176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746826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22120541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14</a:t>
            </a:r>
          </a:p>
        </p:txBody>
      </p:sp>
    </p:spTree>
    <p:extLst>
      <p:ext uri="{BB962C8B-B14F-4D97-AF65-F5344CB8AC3E}">
        <p14:creationId xmlns:p14="http://schemas.microsoft.com/office/powerpoint/2010/main" val="10633144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617523"/>
            <a:ext cx="7751285" cy="3046988"/>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More Debugging</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Error Types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Nested For Loops</a:t>
            </a:r>
          </a:p>
        </p:txBody>
      </p:sp>
      <p:pic>
        <p:nvPicPr>
          <p:cNvPr id="2" name="Picture 2" descr="https://s-media-cache-ak0.pinimg.com/736x/94/bc/ce/94bccec9cad4070eb135159eb3e468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00" y="248610"/>
            <a:ext cx="3810000" cy="253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4779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Typical software engineer's day…</a:t>
            </a:r>
          </a:p>
        </p:txBody>
      </p:sp>
      <p:graphicFrame>
        <p:nvGraphicFramePr>
          <p:cNvPr id="4" name="Content Placeholder 3"/>
          <p:cNvGraphicFramePr>
            <a:graphicFrameLocks/>
          </p:cNvGraphicFramePr>
          <p:nvPr>
            <p:extLst/>
          </p:nvPr>
        </p:nvGraphicFramePr>
        <p:xfrm>
          <a:off x="457200" y="1774825"/>
          <a:ext cx="8229600" cy="4625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65388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Typical software engineer's Programming time…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03011714"/>
              </p:ext>
            </p:extLst>
          </p:nvPr>
        </p:nvGraphicFramePr>
        <p:xfrm>
          <a:off x="457200" y="1774825"/>
          <a:ext cx="8229600" cy="4625975"/>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7239000" y="6096000"/>
            <a:ext cx="1811088" cy="646331"/>
          </a:xfrm>
          <a:prstGeom prst="rect">
            <a:avLst/>
          </a:prstGeom>
        </p:spPr>
        <p:txBody>
          <a:bodyPr wrap="none">
            <a:spAutoFit/>
          </a:bodyPr>
          <a:lstStyle/>
          <a:p>
            <a:r>
              <a:rPr lang="en-US" dirty="0"/>
              <a:t>Source:</a:t>
            </a:r>
          </a:p>
          <a:p>
            <a:r>
              <a:rPr lang="en-US" dirty="0"/>
              <a:t>Britton et al 2012</a:t>
            </a:r>
          </a:p>
        </p:txBody>
      </p:sp>
    </p:spTree>
    <p:extLst>
      <p:ext uri="{BB962C8B-B14F-4D97-AF65-F5344CB8AC3E}">
        <p14:creationId xmlns:p14="http://schemas.microsoft.com/office/powerpoint/2010/main" val="40789948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384" y="2262618"/>
            <a:ext cx="2438400" cy="246803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Debugging</a:t>
            </a:r>
          </a:p>
        </p:txBody>
      </p:sp>
      <p:sp>
        <p:nvSpPr>
          <p:cNvPr id="3" name="Content Placeholder 2"/>
          <p:cNvSpPr>
            <a:spLocks noGrp="1"/>
          </p:cNvSpPr>
          <p:nvPr>
            <p:ph idx="1"/>
          </p:nvPr>
        </p:nvSpPr>
        <p:spPr>
          <a:xfrm>
            <a:off x="296562" y="1565190"/>
            <a:ext cx="8390238" cy="5140410"/>
          </a:xfrm>
        </p:spPr>
        <p:txBody>
          <a:bodyPr>
            <a:normAutofit fontScale="92500" lnSpcReduction="10000"/>
          </a:bodyPr>
          <a:lstStyle/>
          <a:p>
            <a:pPr marL="0" indent="0">
              <a:lnSpc>
                <a:spcPct val="120000"/>
              </a:lnSpc>
              <a:buNone/>
            </a:pPr>
            <a:r>
              <a:rPr lang="en-US" sz="3500" dirty="0"/>
              <a:t>Every programmer creates bugs when they write code!</a:t>
            </a:r>
          </a:p>
          <a:p>
            <a:endParaRPr lang="en-US" dirty="0"/>
          </a:p>
          <a:p>
            <a:pPr marL="0" indent="0">
              <a:buNone/>
            </a:pPr>
            <a:r>
              <a:rPr lang="en-US" i="1" dirty="0"/>
              <a:t>But you can reduce them by:</a:t>
            </a:r>
          </a:p>
          <a:p>
            <a:pPr lvl="1">
              <a:buFont typeface="Arial" panose="020B0604020202020204" pitchFamily="34" charset="0"/>
              <a:buChar char="•"/>
            </a:pPr>
            <a:r>
              <a:rPr lang="en-US" dirty="0"/>
              <a:t>Thinking through the algorithm before coding</a:t>
            </a:r>
          </a:p>
          <a:p>
            <a:pPr lvl="1">
              <a:buFont typeface="Arial" panose="020B0604020202020204" pitchFamily="34" charset="0"/>
              <a:buChar char="•"/>
            </a:pPr>
            <a:endParaRPr lang="en-US" dirty="0"/>
          </a:p>
          <a:p>
            <a:pPr lvl="1">
              <a:buFont typeface="Arial" panose="020B0604020202020204" pitchFamily="34" charset="0"/>
              <a:buChar char="•"/>
            </a:pPr>
            <a:r>
              <a:rPr lang="en-US" dirty="0"/>
              <a:t>Following good coding practices while coding</a:t>
            </a:r>
          </a:p>
          <a:p>
            <a:pPr lvl="2">
              <a:buFont typeface="Arial" panose="020B0604020202020204" pitchFamily="34" charset="0"/>
              <a:buChar char="•"/>
            </a:pPr>
            <a:r>
              <a:rPr lang="en-US" dirty="0"/>
              <a:t>Clear variable names, formatting, comments</a:t>
            </a:r>
          </a:p>
          <a:p>
            <a:pPr lvl="2">
              <a:buFont typeface="Arial" panose="020B0604020202020204" pitchFamily="34" charset="0"/>
              <a:buChar char="•"/>
            </a:pPr>
            <a:r>
              <a:rPr lang="en-US" dirty="0"/>
              <a:t>Test your code as you write it, not at the end!</a:t>
            </a:r>
          </a:p>
          <a:p>
            <a:pPr lvl="2">
              <a:buFont typeface="Arial" panose="020B0604020202020204" pitchFamily="34" charset="0"/>
              <a:buChar char="•"/>
            </a:pPr>
            <a:endParaRPr lang="en-US" dirty="0"/>
          </a:p>
          <a:p>
            <a:pPr lvl="1">
              <a:buFont typeface="Arial" panose="020B0604020202020204" pitchFamily="34" charset="0"/>
              <a:buChar char="•"/>
            </a:pPr>
            <a:r>
              <a:rPr lang="en-US" dirty="0"/>
              <a:t>Coming up with multiple sets of test data</a:t>
            </a:r>
          </a:p>
        </p:txBody>
      </p:sp>
    </p:spTree>
    <p:extLst>
      <p:ext uri="{BB962C8B-B14F-4D97-AF65-F5344CB8AC3E}">
        <p14:creationId xmlns:p14="http://schemas.microsoft.com/office/powerpoint/2010/main" val="5021239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IDLE’s Messages</a:t>
            </a:r>
          </a:p>
        </p:txBody>
      </p:sp>
      <p:sp>
        <p:nvSpPr>
          <p:cNvPr id="3" name="Content Placeholder 2"/>
          <p:cNvSpPr>
            <a:spLocks noGrp="1"/>
          </p:cNvSpPr>
          <p:nvPr>
            <p:ph idx="1"/>
          </p:nvPr>
        </p:nvSpPr>
        <p:spPr>
          <a:xfrm>
            <a:off x="457200" y="1775191"/>
            <a:ext cx="8229600" cy="4625609"/>
          </a:xfrm>
        </p:spPr>
        <p:txBody>
          <a:bodyPr>
            <a:normAutofit fontScale="85000" lnSpcReduction="20000"/>
          </a:bodyPr>
          <a:lstStyle/>
          <a:p>
            <a:pPr marL="0" indent="0">
              <a:lnSpc>
                <a:spcPct val="120000"/>
              </a:lnSpc>
              <a:buNone/>
            </a:pPr>
            <a:r>
              <a:rPr lang="en-US" dirty="0"/>
              <a:t>Pay attention to the error messages you get from IDLE!</a:t>
            </a:r>
          </a:p>
          <a:p>
            <a:pPr lvl="1">
              <a:lnSpc>
                <a:spcPct val="120000"/>
              </a:lnSpc>
            </a:pPr>
            <a:r>
              <a:rPr lang="en-US" dirty="0"/>
              <a:t>They will often tell you what seems to be going wrong, and where (generally) to look.</a:t>
            </a:r>
          </a:p>
          <a:p>
            <a:pPr>
              <a:lnSpc>
                <a:spcPct val="120000"/>
              </a:lnSpc>
            </a:pPr>
            <a:endParaRPr lang="en-US" dirty="0"/>
          </a:p>
          <a:p>
            <a:pPr marL="0" indent="0">
              <a:lnSpc>
                <a:spcPct val="120000"/>
              </a:lnSpc>
              <a:buNone/>
            </a:pPr>
            <a:r>
              <a:rPr lang="en-US" dirty="0"/>
              <a:t>But IDLE's error messages are just its </a:t>
            </a:r>
            <a:r>
              <a:rPr lang="en-US" i="1" dirty="0"/>
              <a:t>guess</a:t>
            </a:r>
            <a:r>
              <a:rPr lang="en-US" dirty="0"/>
              <a:t> about what is wrong with your code</a:t>
            </a:r>
          </a:p>
          <a:p>
            <a:pPr lvl="1">
              <a:lnSpc>
                <a:spcPct val="120000"/>
              </a:lnSpc>
            </a:pPr>
            <a:r>
              <a:rPr lang="en-US" dirty="0"/>
              <a:t>Sometimes an error is a symptom of another problem in your code.</a:t>
            </a:r>
          </a:p>
          <a:p>
            <a:pPr lvl="1">
              <a:lnSpc>
                <a:spcPct val="120000"/>
              </a:lnSpc>
            </a:pPr>
            <a:r>
              <a:rPr lang="en-US" dirty="0"/>
              <a:t>The error may not be where Python thinks it is! </a:t>
            </a:r>
            <a:br>
              <a:rPr lang="en-US" dirty="0"/>
            </a:br>
            <a:r>
              <a:rPr lang="en-US" i="1" dirty="0">
                <a:solidFill>
                  <a:srgbClr val="0070C0"/>
                </a:solidFill>
              </a:rPr>
              <a:t>Look above as well.</a:t>
            </a:r>
          </a:p>
        </p:txBody>
      </p:sp>
    </p:spTree>
    <p:extLst>
      <p:ext uri="{BB962C8B-B14F-4D97-AF65-F5344CB8AC3E}">
        <p14:creationId xmlns:p14="http://schemas.microsoft.com/office/powerpoint/2010/main" val="35729929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SyntaxError</a:t>
            </a:r>
            <a:endParaRPr lang="en-US" dirty="0"/>
          </a:p>
        </p:txBody>
      </p:sp>
      <p:sp>
        <p:nvSpPr>
          <p:cNvPr id="3" name="Content Placeholder 2"/>
          <p:cNvSpPr>
            <a:spLocks noGrp="1"/>
          </p:cNvSpPr>
          <p:nvPr>
            <p:ph idx="1"/>
          </p:nvPr>
        </p:nvSpPr>
        <p:spPr/>
        <p:txBody>
          <a:bodyPr/>
          <a:lstStyle/>
          <a:p>
            <a:pPr marL="118872" indent="0">
              <a:buNone/>
            </a:pPr>
            <a:endParaRPr lang="en-US" dirty="0"/>
          </a:p>
          <a:p>
            <a:pPr marL="118872" indent="0">
              <a:buNone/>
            </a:pPr>
            <a:endParaRPr lang="en-US" dirty="0"/>
          </a:p>
          <a:p>
            <a:pPr marL="118872" indent="0">
              <a:buNone/>
            </a:pPr>
            <a:r>
              <a:rPr lang="sv-SE" dirty="0">
                <a:latin typeface="Calibri"/>
                <a:cs typeface="Calibri"/>
              </a:rPr>
              <a:t>&gt;&gt;&gt; </a:t>
            </a:r>
            <a:r>
              <a:rPr lang="sv-SE" dirty="0">
                <a:solidFill>
                  <a:srgbClr val="FF0000"/>
                </a:solidFill>
                <a:latin typeface="Calibri"/>
                <a:cs typeface="Calibri"/>
              </a:rPr>
              <a:t>var1 = var2</a:t>
            </a:r>
            <a:r>
              <a:rPr lang="sv-SE" dirty="0">
                <a:latin typeface="Calibri"/>
                <a:cs typeface="Calibri"/>
              </a:rPr>
              <a:t> </a:t>
            </a:r>
            <a:r>
              <a:rPr lang="sv-SE" dirty="0">
                <a:solidFill>
                  <a:srgbClr val="FF0000"/>
                </a:solidFill>
                <a:latin typeface="Calibri"/>
                <a:cs typeface="Calibri"/>
              </a:rPr>
              <a:t>/</a:t>
            </a:r>
          </a:p>
          <a:p>
            <a:pPr marL="118872" indent="0">
              <a:buNone/>
            </a:pPr>
            <a:endParaRPr lang="sv-SE" dirty="0">
              <a:latin typeface="Calibri"/>
              <a:cs typeface="Calibri"/>
            </a:endParaRPr>
          </a:p>
          <a:p>
            <a:pPr marL="118872" indent="0">
              <a:buNone/>
            </a:pPr>
            <a:r>
              <a:rPr lang="sv-SE" dirty="0">
                <a:solidFill>
                  <a:srgbClr val="FF0000"/>
                </a:solidFill>
                <a:latin typeface="Calibri"/>
                <a:cs typeface="Calibri"/>
              </a:rPr>
              <a:t>SyntaxError</a:t>
            </a:r>
            <a:r>
              <a:rPr lang="sv-SE" dirty="0">
                <a:latin typeface="Calibri"/>
                <a:cs typeface="Calibri"/>
              </a:rPr>
              <a:t>: invalid syntax</a:t>
            </a:r>
            <a:endParaRPr lang="en-US" dirty="0">
              <a:latin typeface="Calibri"/>
              <a:cs typeface="Calibri"/>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81" y="1828800"/>
            <a:ext cx="8258175" cy="752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2323463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NameError</a:t>
            </a:r>
            <a:endParaRPr lang="en-US" dirty="0"/>
          </a:p>
        </p:txBody>
      </p:sp>
      <p:sp>
        <p:nvSpPr>
          <p:cNvPr id="3" name="Content Placeholder 2"/>
          <p:cNvSpPr>
            <a:spLocks noGrp="1"/>
          </p:cNvSpPr>
          <p:nvPr>
            <p:ph idx="1"/>
          </p:nvPr>
        </p:nvSpPr>
        <p:spPr/>
        <p:txBody>
          <a:bodyPr/>
          <a:lstStyle/>
          <a:p>
            <a:pPr marL="118872" indent="0">
              <a:buNone/>
            </a:pPr>
            <a:endParaRPr lang="en-US" dirty="0"/>
          </a:p>
          <a:p>
            <a:pPr marL="118872" indent="0">
              <a:buNone/>
            </a:pPr>
            <a:endParaRPr lang="en-US" dirty="0">
              <a:latin typeface="Calibri"/>
              <a:cs typeface="Calibri"/>
            </a:endParaRPr>
          </a:p>
          <a:p>
            <a:pPr marL="118872" indent="0">
              <a:buNone/>
            </a:pPr>
            <a:r>
              <a:rPr lang="en-US" dirty="0">
                <a:latin typeface="Calibri"/>
                <a:cs typeface="Calibri"/>
              </a:rPr>
              <a:t>&gt;&gt;&gt; </a:t>
            </a:r>
            <a:r>
              <a:rPr lang="en-US" dirty="0">
                <a:solidFill>
                  <a:srgbClr val="FF0000"/>
                </a:solidFill>
                <a:latin typeface="Calibri"/>
                <a:cs typeface="Calibri"/>
              </a:rPr>
              <a:t>variable1 = variable2 + 10</a:t>
            </a:r>
          </a:p>
          <a:p>
            <a:pPr marL="118872" indent="0">
              <a:buNone/>
            </a:pPr>
            <a:endParaRPr lang="en-US" dirty="0">
              <a:latin typeface="Calibri"/>
              <a:cs typeface="Calibri"/>
            </a:endParaRPr>
          </a:p>
          <a:p>
            <a:pPr marL="118872" indent="0">
              <a:buNone/>
            </a:pPr>
            <a:r>
              <a:rPr lang="en-US" dirty="0" err="1">
                <a:latin typeface="Calibri"/>
                <a:cs typeface="Calibri"/>
              </a:rPr>
              <a:t>Traceback</a:t>
            </a:r>
            <a:r>
              <a:rPr lang="en-US" dirty="0">
                <a:latin typeface="Calibri"/>
                <a:cs typeface="Calibri"/>
              </a:rPr>
              <a:t> (most recent call last):</a:t>
            </a:r>
          </a:p>
          <a:p>
            <a:pPr marL="118872" indent="0">
              <a:buNone/>
            </a:pPr>
            <a:r>
              <a:rPr lang="en-US" dirty="0">
                <a:latin typeface="Calibri"/>
                <a:cs typeface="Calibri"/>
              </a:rPr>
              <a:t>  File "&lt;pyshell#5&gt;", line 1, in &lt;module&gt;</a:t>
            </a:r>
          </a:p>
          <a:p>
            <a:pPr marL="118872" indent="0">
              <a:buNone/>
            </a:pPr>
            <a:r>
              <a:rPr lang="en-US" dirty="0">
                <a:latin typeface="Calibri"/>
                <a:cs typeface="Calibri"/>
              </a:rPr>
              <a:t>    variable1 = variable2 + 10</a:t>
            </a:r>
          </a:p>
          <a:p>
            <a:pPr marL="118872" indent="0">
              <a:buNone/>
            </a:pPr>
            <a:r>
              <a:rPr lang="en-US" dirty="0" err="1">
                <a:solidFill>
                  <a:srgbClr val="FF0000"/>
                </a:solidFill>
                <a:latin typeface="Calibri"/>
                <a:cs typeface="Calibri"/>
              </a:rPr>
              <a:t>NameError</a:t>
            </a:r>
            <a:r>
              <a:rPr lang="en-US" dirty="0">
                <a:latin typeface="Calibri"/>
                <a:cs typeface="Calibri"/>
              </a:rPr>
              <a:t>: name 'variable2' is not defined</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 y="1676400"/>
            <a:ext cx="8258175" cy="1028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7799201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TypeError</a:t>
            </a:r>
            <a:endParaRPr lang="en-US" dirty="0"/>
          </a:p>
        </p:txBody>
      </p:sp>
      <p:sp>
        <p:nvSpPr>
          <p:cNvPr id="3" name="Content Placeholder 2"/>
          <p:cNvSpPr>
            <a:spLocks noGrp="1"/>
          </p:cNvSpPr>
          <p:nvPr>
            <p:ph idx="1"/>
          </p:nvPr>
        </p:nvSpPr>
        <p:spPr/>
        <p:txBody>
          <a:bodyPr>
            <a:normAutofit lnSpcReduction="10000"/>
          </a:bodyPr>
          <a:lstStyle/>
          <a:p>
            <a:pPr marL="118872" indent="0">
              <a:buNone/>
            </a:pPr>
            <a:endParaRPr lang="en-US" dirty="0">
              <a:latin typeface="Calibri"/>
              <a:cs typeface="Calibri"/>
            </a:endParaRPr>
          </a:p>
          <a:p>
            <a:pPr marL="118872" indent="0">
              <a:buNone/>
            </a:pPr>
            <a:endParaRPr lang="en-US" dirty="0">
              <a:latin typeface="Calibri"/>
              <a:cs typeface="Calibri"/>
            </a:endParaRPr>
          </a:p>
          <a:p>
            <a:pPr marL="118872" indent="0">
              <a:buNone/>
            </a:pPr>
            <a:r>
              <a:rPr lang="en-US" dirty="0">
                <a:latin typeface="Calibri"/>
                <a:cs typeface="Calibri"/>
              </a:rPr>
              <a:t>&gt;&gt;&gt; </a:t>
            </a:r>
            <a:r>
              <a:rPr lang="en-US" dirty="0">
                <a:solidFill>
                  <a:srgbClr val="FF0000"/>
                </a:solidFill>
                <a:latin typeface="Calibri"/>
                <a:cs typeface="Calibri"/>
              </a:rPr>
              <a:t>"string" / "</a:t>
            </a:r>
            <a:r>
              <a:rPr lang="en-US" dirty="0" err="1">
                <a:solidFill>
                  <a:srgbClr val="FF0000"/>
                </a:solidFill>
                <a:latin typeface="Calibri"/>
                <a:cs typeface="Calibri"/>
              </a:rPr>
              <a:t>otherstring</a:t>
            </a:r>
            <a:r>
              <a:rPr lang="en-US" dirty="0">
                <a:solidFill>
                  <a:srgbClr val="FF0000"/>
                </a:solidFill>
                <a:latin typeface="Calibri"/>
                <a:cs typeface="Calibri"/>
              </a:rPr>
              <a:t>"</a:t>
            </a:r>
          </a:p>
          <a:p>
            <a:pPr marL="118872" indent="0">
              <a:buNone/>
            </a:pPr>
            <a:endParaRPr lang="en-US" dirty="0">
              <a:latin typeface="Calibri"/>
              <a:cs typeface="Calibri"/>
            </a:endParaRPr>
          </a:p>
          <a:p>
            <a:pPr marL="118872" indent="0">
              <a:buNone/>
            </a:pPr>
            <a:r>
              <a:rPr lang="en-US" dirty="0" err="1">
                <a:latin typeface="Calibri"/>
                <a:cs typeface="Calibri"/>
              </a:rPr>
              <a:t>Traceback</a:t>
            </a:r>
            <a:r>
              <a:rPr lang="en-US" dirty="0">
                <a:latin typeface="Calibri"/>
                <a:cs typeface="Calibri"/>
              </a:rPr>
              <a:t> (most recent call last):</a:t>
            </a:r>
          </a:p>
          <a:p>
            <a:pPr marL="118872" indent="0">
              <a:buNone/>
            </a:pPr>
            <a:r>
              <a:rPr lang="en-US" dirty="0">
                <a:latin typeface="Calibri"/>
                <a:cs typeface="Calibri"/>
              </a:rPr>
              <a:t>  File "&lt;pyshell#17&gt;", line 1, in &lt;module&gt;</a:t>
            </a:r>
          </a:p>
          <a:p>
            <a:pPr marL="118872" indent="0">
              <a:buNone/>
            </a:pPr>
            <a:r>
              <a:rPr lang="en-US" dirty="0">
                <a:latin typeface="Calibri"/>
                <a:cs typeface="Calibri"/>
              </a:rPr>
              <a:t>    "string" / "</a:t>
            </a:r>
            <a:r>
              <a:rPr lang="en-US" dirty="0" err="1">
                <a:latin typeface="Calibri"/>
                <a:cs typeface="Calibri"/>
              </a:rPr>
              <a:t>otherstring</a:t>
            </a:r>
            <a:r>
              <a:rPr lang="en-US" dirty="0">
                <a:latin typeface="Calibri"/>
                <a:cs typeface="Calibri"/>
              </a:rPr>
              <a:t>"</a:t>
            </a:r>
          </a:p>
          <a:p>
            <a:pPr marL="118872" indent="0">
              <a:buNone/>
            </a:pPr>
            <a:r>
              <a:rPr lang="en-US" dirty="0" err="1">
                <a:solidFill>
                  <a:srgbClr val="FF0000"/>
                </a:solidFill>
                <a:latin typeface="Calibri"/>
                <a:cs typeface="Calibri"/>
              </a:rPr>
              <a:t>TypeError</a:t>
            </a:r>
            <a:r>
              <a:rPr lang="en-US" dirty="0">
                <a:latin typeface="Calibri"/>
                <a:cs typeface="Calibri"/>
              </a:rPr>
              <a:t>: unsupported operand type(s) for /: '</a:t>
            </a:r>
            <a:r>
              <a:rPr lang="en-US" dirty="0" err="1">
                <a:latin typeface="Calibri"/>
                <a:cs typeface="Calibri"/>
              </a:rPr>
              <a:t>str</a:t>
            </a:r>
            <a:r>
              <a:rPr lang="en-US" dirty="0">
                <a:latin typeface="Calibri"/>
                <a:cs typeface="Calibri"/>
              </a:rPr>
              <a:t>' and '</a:t>
            </a:r>
            <a:r>
              <a:rPr lang="en-US" dirty="0" err="1">
                <a:latin typeface="Calibri"/>
                <a:cs typeface="Calibri"/>
              </a:rPr>
              <a:t>str</a:t>
            </a:r>
            <a:r>
              <a:rPr lang="en-US" dirty="0">
                <a:latin typeface="Calibri"/>
                <a:cs typeface="Calibri"/>
              </a:rPr>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 y="1600200"/>
            <a:ext cx="8258175" cy="10382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3557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a:xfrm>
            <a:off x="533400" y="304800"/>
            <a:ext cx="8077200" cy="762000"/>
          </a:xfrm>
        </p:spPr>
        <p:txBody>
          <a:bodyPr>
            <a:normAutofit/>
          </a:bodyPr>
          <a:lstStyle/>
          <a:p>
            <a:pPr eaLnBrk="1" hangingPunct="1"/>
            <a:r>
              <a:rPr lang="en-US" dirty="0">
                <a:ea typeface="ＭＳ Ｐゴシック" pitchFamily="-65" charset="-128"/>
                <a:cs typeface="ＭＳ Ｐゴシック" pitchFamily="-65" charset="-128"/>
              </a:rPr>
              <a:t>Writing Modules</a:t>
            </a:r>
          </a:p>
        </p:txBody>
      </p:sp>
      <p:sp>
        <p:nvSpPr>
          <p:cNvPr id="63493" name="Rectangle 3"/>
          <p:cNvSpPr>
            <a:spLocks noGrp="1" noChangeArrowheads="1"/>
          </p:cNvSpPr>
          <p:nvPr>
            <p:ph idx="1"/>
          </p:nvPr>
        </p:nvSpPr>
        <p:spPr>
          <a:xfrm>
            <a:off x="533400" y="1676400"/>
            <a:ext cx="8077200" cy="5105400"/>
          </a:xfrm>
        </p:spPr>
        <p:txBody>
          <a:bodyPr>
            <a:normAutofit fontScale="92500" lnSpcReduction="10000"/>
          </a:bodyPr>
          <a:lstStyle/>
          <a:p>
            <a:pPr marL="0" indent="0">
              <a:lnSpc>
                <a:spcPct val="120000"/>
              </a:lnSpc>
              <a:buNone/>
            </a:pPr>
            <a:r>
              <a:rPr lang="en-US" sz="3500" dirty="0"/>
              <a:t>A </a:t>
            </a:r>
            <a:r>
              <a:rPr lang="en-US" sz="3500" i="1" dirty="0"/>
              <a:t>module</a:t>
            </a:r>
            <a:r>
              <a:rPr lang="en-US" sz="3500" dirty="0"/>
              <a:t> is a collection of related programming components, like functions, </a:t>
            </a:r>
            <a:br>
              <a:rPr lang="en-US" sz="3500" dirty="0"/>
            </a:br>
            <a:r>
              <a:rPr lang="en-US" sz="3500" b="1" dirty="0"/>
              <a:t>in a single file</a:t>
            </a:r>
            <a:r>
              <a:rPr lang="en-US" sz="3500" dirty="0"/>
              <a:t>.</a:t>
            </a:r>
          </a:p>
          <a:p>
            <a:endParaRPr lang="en-US" sz="2800" b="1" dirty="0"/>
          </a:p>
          <a:p>
            <a:r>
              <a:rPr lang="en-US" sz="2800" i="1" dirty="0">
                <a:solidFill>
                  <a:srgbClr val="0000FF"/>
                </a:solidFill>
              </a:rPr>
              <a:t>The secret is… you’ve already written modules!</a:t>
            </a:r>
          </a:p>
          <a:p>
            <a:r>
              <a:rPr lang="en-US" sz="2700" dirty="0"/>
              <a:t>Any file with extension .</a:t>
            </a:r>
            <a:r>
              <a:rPr lang="en-US" sz="2700" dirty="0" err="1"/>
              <a:t>py</a:t>
            </a:r>
            <a:r>
              <a:rPr lang="en-US" sz="2700" dirty="0"/>
              <a:t> (</a:t>
            </a:r>
            <a:r>
              <a:rPr lang="en-US" sz="2700" dirty="0">
                <a:solidFill>
                  <a:srgbClr val="0000FF"/>
                </a:solidFill>
              </a:rPr>
              <a:t>so any python file</a:t>
            </a:r>
            <a:r>
              <a:rPr lang="en-US" sz="2700" dirty="0"/>
              <a:t>) </a:t>
            </a:r>
            <a:r>
              <a:rPr lang="en-US" sz="2700" i="1" dirty="0"/>
              <a:t>is a module</a:t>
            </a:r>
            <a:r>
              <a:rPr lang="en-US" sz="2700" dirty="0"/>
              <a:t>!!</a:t>
            </a:r>
          </a:p>
          <a:p>
            <a:pPr lvl="1"/>
            <a:r>
              <a:rPr lang="en-US" sz="2400" dirty="0">
                <a:ea typeface="ＭＳ Ｐゴシック" pitchFamily="-65" charset="-128"/>
                <a:cs typeface="ＭＳ Ｐゴシック" pitchFamily="-65" charset="-128"/>
              </a:rPr>
              <a:t>The file, </a:t>
            </a:r>
            <a:r>
              <a:rPr lang="en-US" sz="2400" b="1" dirty="0">
                <a:solidFill>
                  <a:srgbClr val="FF0000"/>
                </a:solidFill>
                <a:ea typeface="ＭＳ Ｐゴシック" pitchFamily="-65" charset="-128"/>
                <a:cs typeface="ＭＳ Ｐゴシック" pitchFamily="-65" charset="-128"/>
              </a:rPr>
              <a:t>games.py</a:t>
            </a:r>
            <a:r>
              <a:rPr lang="en-US" sz="2400" dirty="0">
                <a:ea typeface="ＭＳ Ｐゴシック" pitchFamily="-65" charset="-128"/>
                <a:cs typeface="ＭＳ Ｐゴシック" pitchFamily="-65" charset="-128"/>
              </a:rPr>
              <a:t>, can be imported as </a:t>
            </a:r>
            <a:r>
              <a:rPr lang="en-US" sz="2400" b="1" dirty="0">
                <a:solidFill>
                  <a:srgbClr val="FF0000"/>
                </a:solidFill>
                <a:ea typeface="ＭＳ Ｐゴシック" pitchFamily="-65" charset="-128"/>
                <a:cs typeface="ＭＳ Ｐゴシック" pitchFamily="-65" charset="-128"/>
              </a:rPr>
              <a:t>games</a:t>
            </a:r>
            <a:r>
              <a:rPr lang="en-US" sz="2400" dirty="0">
                <a:ea typeface="ＭＳ Ｐゴシック" pitchFamily="-65" charset="-128"/>
                <a:cs typeface="ＭＳ Ｐゴシック" pitchFamily="-65" charset="-128"/>
              </a:rPr>
              <a:t> .</a:t>
            </a:r>
          </a:p>
          <a:p>
            <a:pPr lvl="1"/>
            <a:r>
              <a:rPr lang="en-US" sz="2400" dirty="0">
                <a:ea typeface="ＭＳ Ｐゴシック" pitchFamily="-65" charset="-128"/>
                <a:cs typeface="ＭＳ Ｐゴシック" pitchFamily="-65" charset="-128"/>
              </a:rPr>
              <a:t>The file, </a:t>
            </a:r>
            <a:r>
              <a:rPr lang="en-US" sz="2400" b="1" dirty="0">
                <a:solidFill>
                  <a:srgbClr val="FF0000"/>
                </a:solidFill>
                <a:ea typeface="ＭＳ Ｐゴシック" pitchFamily="-65" charset="-128"/>
                <a:cs typeface="ＭＳ Ｐゴシック" pitchFamily="-65" charset="-128"/>
              </a:rPr>
              <a:t>tools.py</a:t>
            </a:r>
            <a:r>
              <a:rPr lang="en-US" sz="2400" dirty="0">
                <a:ea typeface="ＭＳ Ｐゴシック" pitchFamily="-65" charset="-128"/>
                <a:cs typeface="ＭＳ Ｐゴシック" pitchFamily="-65" charset="-128"/>
              </a:rPr>
              <a:t> , can be imported as </a:t>
            </a:r>
            <a:r>
              <a:rPr lang="en-US" sz="2400" b="1" dirty="0">
                <a:solidFill>
                  <a:srgbClr val="FF0000"/>
                </a:solidFill>
                <a:ea typeface="ＭＳ Ｐゴシック" pitchFamily="-65" charset="-128"/>
                <a:cs typeface="ＭＳ Ｐゴシック" pitchFamily="-65" charset="-128"/>
              </a:rPr>
              <a:t>tools </a:t>
            </a:r>
            <a:r>
              <a:rPr lang="en-US" sz="2400" dirty="0">
                <a:ea typeface="ＭＳ Ｐゴシック" pitchFamily="-65" charset="-128"/>
                <a:cs typeface="ＭＳ Ｐゴシック" pitchFamily="-65" charset="-128"/>
              </a:rPr>
              <a:t>.</a:t>
            </a:r>
            <a:endParaRPr lang="en-US" sz="2800" dirty="0">
              <a:ea typeface="ＭＳ Ｐゴシック" pitchFamily="-65" charset="-128"/>
              <a:cs typeface="ＭＳ Ｐゴシック" pitchFamily="-65" charset="-128"/>
            </a:endParaRPr>
          </a:p>
          <a:p>
            <a:r>
              <a:rPr lang="en-US" sz="2800" dirty="0">
                <a:ea typeface="ＭＳ Ｐゴシック" pitchFamily="-65" charset="-128"/>
                <a:cs typeface="ＭＳ Ｐゴシック" pitchFamily="-65" charset="-128"/>
              </a:rPr>
              <a:t>Anything in the same directory can be imported directly like this!</a:t>
            </a:r>
          </a:p>
          <a:p>
            <a:pPr lvl="1"/>
            <a:endParaRPr lang="en-US" sz="2400" b="1" dirty="0">
              <a:solidFill>
                <a:srgbClr val="FF0000"/>
              </a:solidFill>
              <a:latin typeface="Courier New" pitchFamily="-65" charset="0"/>
              <a:ea typeface="ＭＳ Ｐゴシック" pitchFamily="-65" charset="-128"/>
              <a:cs typeface="ＭＳ Ｐゴシック" pitchFamily="-65" charset="-128"/>
            </a:endParaRPr>
          </a:p>
          <a:p>
            <a:pPr eaLnBrk="1" hangingPunct="1">
              <a:buFontTx/>
              <a:buNone/>
            </a:pPr>
            <a:endParaRPr lang="en-US" sz="1600" dirty="0">
              <a:latin typeface="Courier New"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118742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ValueError</a:t>
            </a:r>
            <a:endParaRPr lang="en-US" dirty="0"/>
          </a:p>
        </p:txBody>
      </p:sp>
      <p:sp>
        <p:nvSpPr>
          <p:cNvPr id="3" name="Content Placeholder 2"/>
          <p:cNvSpPr>
            <a:spLocks noGrp="1"/>
          </p:cNvSpPr>
          <p:nvPr>
            <p:ph idx="1"/>
          </p:nvPr>
        </p:nvSpPr>
        <p:spPr/>
        <p:txBody>
          <a:bodyPr>
            <a:normAutofit lnSpcReduction="10000"/>
          </a:bodyPr>
          <a:lstStyle/>
          <a:p>
            <a:pPr marL="118872" indent="0">
              <a:buNone/>
            </a:pPr>
            <a:endParaRPr lang="en-US" dirty="0">
              <a:latin typeface="Calibri"/>
              <a:cs typeface="Calibri"/>
            </a:endParaRPr>
          </a:p>
          <a:p>
            <a:pPr marL="118872" indent="0">
              <a:buNone/>
            </a:pPr>
            <a:endParaRPr lang="en-US" dirty="0">
              <a:latin typeface="Calibri"/>
              <a:cs typeface="Calibri"/>
            </a:endParaRPr>
          </a:p>
          <a:p>
            <a:pPr marL="118872" indent="0">
              <a:buNone/>
            </a:pPr>
            <a:r>
              <a:rPr lang="en-US" dirty="0">
                <a:latin typeface="Calibri"/>
                <a:cs typeface="Calibri"/>
              </a:rPr>
              <a:t>&gt;&gt;&gt; </a:t>
            </a:r>
            <a:r>
              <a:rPr lang="en-US" dirty="0" err="1">
                <a:solidFill>
                  <a:srgbClr val="FF0000"/>
                </a:solidFill>
                <a:latin typeface="Calibri"/>
                <a:cs typeface="Calibri"/>
              </a:rPr>
              <a:t>int</a:t>
            </a:r>
            <a:r>
              <a:rPr lang="en-US" dirty="0">
                <a:solidFill>
                  <a:srgbClr val="FF0000"/>
                </a:solidFill>
                <a:latin typeface="Calibri"/>
                <a:cs typeface="Calibri"/>
              </a:rPr>
              <a:t>("five")</a:t>
            </a:r>
          </a:p>
          <a:p>
            <a:pPr marL="118872" indent="0">
              <a:buNone/>
            </a:pPr>
            <a:endParaRPr lang="en-US" dirty="0">
              <a:latin typeface="Calibri"/>
              <a:cs typeface="Calibri"/>
            </a:endParaRPr>
          </a:p>
          <a:p>
            <a:pPr marL="118872" indent="0">
              <a:buNone/>
            </a:pPr>
            <a:r>
              <a:rPr lang="en-US" dirty="0" err="1">
                <a:latin typeface="Calibri"/>
                <a:cs typeface="Calibri"/>
              </a:rPr>
              <a:t>Traceback</a:t>
            </a:r>
            <a:r>
              <a:rPr lang="en-US" dirty="0">
                <a:latin typeface="Calibri"/>
                <a:cs typeface="Calibri"/>
              </a:rPr>
              <a:t> (most recent call last):</a:t>
            </a:r>
          </a:p>
          <a:p>
            <a:pPr marL="118872" indent="0">
              <a:buNone/>
            </a:pPr>
            <a:r>
              <a:rPr lang="en-US" dirty="0">
                <a:latin typeface="Calibri"/>
                <a:cs typeface="Calibri"/>
              </a:rPr>
              <a:t>  File "&lt;pyshell#18&gt;", line 1, in &lt;module&gt;</a:t>
            </a:r>
          </a:p>
          <a:p>
            <a:pPr marL="118872" indent="0">
              <a:buNone/>
            </a:pPr>
            <a:r>
              <a:rPr lang="en-US" dirty="0">
                <a:latin typeface="Calibri"/>
                <a:cs typeface="Calibri"/>
              </a:rPr>
              <a:t>    </a:t>
            </a:r>
            <a:r>
              <a:rPr lang="en-US" dirty="0" err="1">
                <a:latin typeface="Calibri"/>
                <a:cs typeface="Calibri"/>
              </a:rPr>
              <a:t>int</a:t>
            </a:r>
            <a:r>
              <a:rPr lang="en-US" dirty="0">
                <a:latin typeface="Calibri"/>
                <a:cs typeface="Calibri"/>
              </a:rPr>
              <a:t>("five")</a:t>
            </a:r>
          </a:p>
          <a:p>
            <a:pPr marL="118872" indent="0">
              <a:buNone/>
            </a:pPr>
            <a:r>
              <a:rPr lang="en-US" dirty="0" err="1">
                <a:solidFill>
                  <a:srgbClr val="FF0000"/>
                </a:solidFill>
                <a:latin typeface="Calibri"/>
                <a:cs typeface="Calibri"/>
              </a:rPr>
              <a:t>ValueError</a:t>
            </a:r>
            <a:r>
              <a:rPr lang="en-US" dirty="0">
                <a:latin typeface="Calibri"/>
                <a:cs typeface="Calibri"/>
              </a:rPr>
              <a:t>: invalid literal for </a:t>
            </a:r>
            <a:r>
              <a:rPr lang="en-US" dirty="0" err="1">
                <a:latin typeface="Calibri"/>
                <a:cs typeface="Calibri"/>
              </a:rPr>
              <a:t>int</a:t>
            </a:r>
            <a:r>
              <a:rPr lang="en-US" dirty="0">
                <a:latin typeface="Calibri"/>
                <a:cs typeface="Calibri"/>
              </a:rPr>
              <a:t>() with base 10: 'five'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670222"/>
            <a:ext cx="8258175" cy="1028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495006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ZeroDivisionError</a:t>
            </a:r>
            <a:endParaRPr lang="en-US" dirty="0"/>
          </a:p>
        </p:txBody>
      </p:sp>
      <p:sp>
        <p:nvSpPr>
          <p:cNvPr id="3" name="Content Placeholder 2"/>
          <p:cNvSpPr>
            <a:spLocks noGrp="1"/>
          </p:cNvSpPr>
          <p:nvPr>
            <p:ph idx="1"/>
          </p:nvPr>
        </p:nvSpPr>
        <p:spPr/>
        <p:txBody>
          <a:bodyPr>
            <a:normAutofit lnSpcReduction="10000"/>
          </a:bodyPr>
          <a:lstStyle/>
          <a:p>
            <a:pPr marL="118872" indent="0">
              <a:buNone/>
            </a:pPr>
            <a:endParaRPr lang="en-US" dirty="0">
              <a:latin typeface="Calibri"/>
              <a:cs typeface="Calibri"/>
            </a:endParaRPr>
          </a:p>
          <a:p>
            <a:pPr marL="118872" indent="0">
              <a:buNone/>
            </a:pPr>
            <a:endParaRPr lang="en-US" dirty="0">
              <a:latin typeface="Calibri"/>
              <a:cs typeface="Calibri"/>
            </a:endParaRPr>
          </a:p>
          <a:p>
            <a:pPr marL="118872" indent="0">
              <a:buNone/>
            </a:pPr>
            <a:r>
              <a:rPr lang="en-US" dirty="0">
                <a:latin typeface="Calibri"/>
                <a:cs typeface="Calibri"/>
              </a:rPr>
              <a:t>&gt;&gt;&gt; </a:t>
            </a:r>
            <a:r>
              <a:rPr lang="en-US" dirty="0">
                <a:solidFill>
                  <a:srgbClr val="FF0000"/>
                </a:solidFill>
                <a:latin typeface="Calibri"/>
                <a:cs typeface="Calibri"/>
              </a:rPr>
              <a:t>100 / 0</a:t>
            </a:r>
          </a:p>
          <a:p>
            <a:pPr marL="118872" indent="0">
              <a:buNone/>
            </a:pPr>
            <a:endParaRPr lang="en-US" dirty="0">
              <a:latin typeface="Calibri"/>
              <a:cs typeface="Calibri"/>
            </a:endParaRPr>
          </a:p>
          <a:p>
            <a:pPr marL="118872" indent="0">
              <a:buNone/>
            </a:pPr>
            <a:r>
              <a:rPr lang="en-US" dirty="0" err="1">
                <a:latin typeface="Calibri"/>
                <a:cs typeface="Calibri"/>
              </a:rPr>
              <a:t>Traceback</a:t>
            </a:r>
            <a:r>
              <a:rPr lang="en-US" dirty="0">
                <a:latin typeface="Calibri"/>
                <a:cs typeface="Calibri"/>
              </a:rPr>
              <a:t> (most recent call last):</a:t>
            </a:r>
          </a:p>
          <a:p>
            <a:pPr marL="118872" indent="0">
              <a:buNone/>
            </a:pPr>
            <a:r>
              <a:rPr lang="en-US" dirty="0">
                <a:latin typeface="Calibri"/>
                <a:cs typeface="Calibri"/>
              </a:rPr>
              <a:t>  File "&lt;pyshell#19&gt;", line 1, in &lt;module&gt;</a:t>
            </a:r>
          </a:p>
          <a:p>
            <a:pPr marL="118872" indent="0">
              <a:buNone/>
            </a:pPr>
            <a:r>
              <a:rPr lang="en-US" dirty="0">
                <a:latin typeface="Calibri"/>
                <a:cs typeface="Calibri"/>
              </a:rPr>
              <a:t>    100 / 0</a:t>
            </a:r>
          </a:p>
          <a:p>
            <a:pPr marL="118872" indent="0">
              <a:buNone/>
            </a:pPr>
            <a:r>
              <a:rPr lang="en-US" dirty="0" err="1">
                <a:solidFill>
                  <a:srgbClr val="FF0000"/>
                </a:solidFill>
                <a:latin typeface="Calibri"/>
                <a:cs typeface="Calibri"/>
              </a:rPr>
              <a:t>ZeroDivisionError</a:t>
            </a:r>
            <a:r>
              <a:rPr lang="en-US" dirty="0">
                <a:latin typeface="Calibri"/>
                <a:cs typeface="Calibri"/>
              </a:rPr>
              <a:t>: integer division or modulo by zero</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 y="1752600"/>
            <a:ext cx="8258175" cy="99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3998192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IndexError</a:t>
            </a:r>
            <a:endParaRPr lang="en-US" dirty="0"/>
          </a:p>
        </p:txBody>
      </p:sp>
      <p:sp>
        <p:nvSpPr>
          <p:cNvPr id="3" name="Content Placeholder 2"/>
          <p:cNvSpPr>
            <a:spLocks noGrp="1"/>
          </p:cNvSpPr>
          <p:nvPr>
            <p:ph idx="1"/>
          </p:nvPr>
        </p:nvSpPr>
        <p:spPr/>
        <p:txBody>
          <a:bodyPr>
            <a:normAutofit lnSpcReduction="10000"/>
          </a:bodyPr>
          <a:lstStyle/>
          <a:p>
            <a:pPr marL="118872" indent="0">
              <a:buNone/>
            </a:pPr>
            <a:endParaRPr lang="en-US" dirty="0">
              <a:latin typeface="Calibri"/>
              <a:cs typeface="Calibri"/>
            </a:endParaRPr>
          </a:p>
          <a:p>
            <a:pPr marL="118872" indent="0">
              <a:buNone/>
            </a:pPr>
            <a:endParaRPr lang="en-US" dirty="0">
              <a:latin typeface="Calibri"/>
              <a:cs typeface="Calibri"/>
            </a:endParaRPr>
          </a:p>
          <a:p>
            <a:pPr marL="118872" indent="0">
              <a:buNone/>
            </a:pPr>
            <a:r>
              <a:rPr lang="en-US" dirty="0">
                <a:latin typeface="Calibri"/>
                <a:cs typeface="Calibri"/>
              </a:rPr>
              <a:t>&gt;&gt;&gt; </a:t>
            </a:r>
            <a:r>
              <a:rPr lang="en-US" dirty="0">
                <a:solidFill>
                  <a:srgbClr val="FF0000"/>
                </a:solidFill>
                <a:latin typeface="Calibri"/>
                <a:cs typeface="Calibri"/>
              </a:rPr>
              <a:t>message = "hello"</a:t>
            </a:r>
          </a:p>
          <a:p>
            <a:pPr marL="118872" indent="0">
              <a:buNone/>
            </a:pPr>
            <a:r>
              <a:rPr lang="en-US" dirty="0">
                <a:latin typeface="Calibri"/>
                <a:cs typeface="Calibri"/>
              </a:rPr>
              <a:t>&gt;&gt;&gt; </a:t>
            </a:r>
            <a:r>
              <a:rPr lang="en-US" dirty="0">
                <a:solidFill>
                  <a:srgbClr val="FF0000"/>
                </a:solidFill>
                <a:latin typeface="Calibri"/>
                <a:cs typeface="Calibri"/>
              </a:rPr>
              <a:t>message[5]</a:t>
            </a:r>
          </a:p>
          <a:p>
            <a:pPr marL="118872" indent="0">
              <a:buNone/>
            </a:pPr>
            <a:endParaRPr lang="en-US" dirty="0">
              <a:latin typeface="Calibri"/>
              <a:cs typeface="Calibri"/>
            </a:endParaRPr>
          </a:p>
          <a:p>
            <a:pPr marL="118872" indent="0">
              <a:buNone/>
            </a:pPr>
            <a:r>
              <a:rPr lang="en-US" dirty="0" err="1">
                <a:latin typeface="Calibri"/>
                <a:cs typeface="Calibri"/>
              </a:rPr>
              <a:t>Traceback</a:t>
            </a:r>
            <a:r>
              <a:rPr lang="en-US" dirty="0">
                <a:latin typeface="Calibri"/>
                <a:cs typeface="Calibri"/>
              </a:rPr>
              <a:t> (most recent call last):</a:t>
            </a:r>
          </a:p>
          <a:p>
            <a:pPr marL="118872" indent="0">
              <a:buNone/>
            </a:pPr>
            <a:r>
              <a:rPr lang="en-US" dirty="0">
                <a:latin typeface="Calibri"/>
                <a:cs typeface="Calibri"/>
              </a:rPr>
              <a:t>  File "&lt;pyshell#1&gt;", line 1, in &lt;module&gt;</a:t>
            </a:r>
          </a:p>
          <a:p>
            <a:pPr marL="118872" indent="0">
              <a:buNone/>
            </a:pPr>
            <a:r>
              <a:rPr lang="en-US" dirty="0">
                <a:latin typeface="Calibri"/>
                <a:cs typeface="Calibri"/>
              </a:rPr>
              <a:t>    message[5]</a:t>
            </a:r>
          </a:p>
          <a:p>
            <a:pPr marL="118872" indent="0">
              <a:buNone/>
            </a:pPr>
            <a:r>
              <a:rPr lang="en-US" dirty="0" err="1">
                <a:solidFill>
                  <a:srgbClr val="FF0000"/>
                </a:solidFill>
                <a:latin typeface="Calibri"/>
                <a:cs typeface="Calibri"/>
              </a:rPr>
              <a:t>IndexError</a:t>
            </a:r>
            <a:r>
              <a:rPr lang="en-US" dirty="0">
                <a:latin typeface="Calibri"/>
                <a:cs typeface="Calibri"/>
              </a:rPr>
              <a:t>: string index out of range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1676400"/>
            <a:ext cx="8258175" cy="1047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2155443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logic errors</a:t>
            </a:r>
          </a:p>
        </p:txBody>
      </p:sp>
      <p:sp>
        <p:nvSpPr>
          <p:cNvPr id="3" name="Content Placeholder 2"/>
          <p:cNvSpPr>
            <a:spLocks noGrp="1"/>
          </p:cNvSpPr>
          <p:nvPr>
            <p:ph idx="1"/>
          </p:nvPr>
        </p:nvSpPr>
        <p:spPr>
          <a:xfrm>
            <a:off x="457200" y="1775191"/>
            <a:ext cx="8229600" cy="4625609"/>
          </a:xfrm>
        </p:spPr>
        <p:txBody>
          <a:bodyPr/>
          <a:lstStyle/>
          <a:p>
            <a:pPr marL="0" indent="0">
              <a:buNone/>
            </a:pPr>
            <a:r>
              <a:rPr lang="en-US" dirty="0"/>
              <a:t>Often IDLE runs your code without any errors, but your code doesn't do what you wanted (</a:t>
            </a:r>
            <a:r>
              <a:rPr lang="en-US" dirty="0">
                <a:solidFill>
                  <a:srgbClr val="0070C0"/>
                </a:solidFill>
              </a:rPr>
              <a:t>logic error</a:t>
            </a:r>
            <a:r>
              <a:rPr lang="en-US" dirty="0"/>
              <a:t>!).</a:t>
            </a:r>
          </a:p>
          <a:p>
            <a:pPr lvl="1"/>
            <a:endParaRPr lang="en-US" dirty="0"/>
          </a:p>
          <a:p>
            <a:pPr marL="0" indent="0">
              <a:buNone/>
            </a:pPr>
            <a:r>
              <a:rPr lang="en-US" dirty="0"/>
              <a:t>How do we debug logic errors?</a:t>
            </a:r>
          </a:p>
          <a:p>
            <a:pPr lvl="1"/>
            <a:r>
              <a:rPr lang="en-US" dirty="0"/>
              <a:t>Problem-solving skill </a:t>
            </a:r>
          </a:p>
          <a:p>
            <a:pPr lvl="1"/>
            <a:r>
              <a:rPr lang="en-US" dirty="0"/>
              <a:t>Practice is key!</a:t>
            </a:r>
          </a:p>
        </p:txBody>
      </p:sp>
      <p:pic>
        <p:nvPicPr>
          <p:cNvPr id="1026" name="Picture 2" descr="Image result for debu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513" y="3763661"/>
            <a:ext cx="2421924" cy="181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996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strategy 1: Tracing</a:t>
            </a:r>
          </a:p>
        </p:txBody>
      </p:sp>
      <p:sp>
        <p:nvSpPr>
          <p:cNvPr id="3" name="Content Placeholder 2"/>
          <p:cNvSpPr>
            <a:spLocks noGrp="1"/>
          </p:cNvSpPr>
          <p:nvPr>
            <p:ph idx="1"/>
          </p:nvPr>
        </p:nvSpPr>
        <p:spPr>
          <a:xfrm>
            <a:off x="457200" y="1775191"/>
            <a:ext cx="8229600" cy="4625609"/>
          </a:xfrm>
        </p:spPr>
        <p:txBody>
          <a:bodyPr>
            <a:normAutofit/>
          </a:bodyPr>
          <a:lstStyle/>
          <a:p>
            <a:pPr marL="0" indent="0">
              <a:spcAft>
                <a:spcPts val="1200"/>
              </a:spcAft>
              <a:buNone/>
            </a:pPr>
            <a:r>
              <a:rPr lang="en-US" dirty="0"/>
              <a:t>Performing a </a:t>
            </a:r>
            <a:r>
              <a:rPr lang="en-US" b="1" dirty="0"/>
              <a:t>trace</a:t>
            </a:r>
            <a:r>
              <a:rPr lang="en-US" dirty="0"/>
              <a:t> helps discover what’s happening to variables inside of a program.</a:t>
            </a:r>
            <a:endParaRPr lang="en-US" sz="2800" dirty="0"/>
          </a:p>
          <a:p>
            <a:r>
              <a:rPr lang="en-US" sz="2800" dirty="0"/>
              <a:t>Add </a:t>
            </a:r>
            <a:r>
              <a:rPr lang="en-US" sz="2800" b="1" dirty="0">
                <a:solidFill>
                  <a:srgbClr val="FF0000"/>
                </a:solidFill>
              </a:rPr>
              <a:t>print()</a:t>
            </a:r>
            <a:r>
              <a:rPr lang="en-US" sz="2800" dirty="0"/>
              <a:t> statements to output values when they change.</a:t>
            </a:r>
          </a:p>
          <a:p>
            <a:pPr marL="0" indent="0">
              <a:buNone/>
            </a:pPr>
            <a:endParaRPr lang="en-US" sz="2800" dirty="0"/>
          </a:p>
          <a:p>
            <a:pPr marL="0" indent="0">
              <a:buNone/>
            </a:pPr>
            <a:r>
              <a:rPr lang="en-US" sz="2800" dirty="0"/>
              <a:t>Once you’ve solved the current problem:</a:t>
            </a:r>
          </a:p>
          <a:p>
            <a:r>
              <a:rPr lang="en-US" sz="2800" dirty="0"/>
              <a:t>Don’t immediately delete your traces! </a:t>
            </a:r>
            <a:br>
              <a:rPr lang="en-US" sz="2800" dirty="0"/>
            </a:br>
            <a:r>
              <a:rPr lang="en-US" sz="2800" dirty="0"/>
              <a:t>Comment them out instead. </a:t>
            </a:r>
            <a:br>
              <a:rPr lang="en-US" sz="2800" dirty="0"/>
            </a:br>
            <a:r>
              <a:rPr lang="en-US" sz="2800" dirty="0"/>
              <a:t>There may be another problem.</a:t>
            </a:r>
          </a:p>
        </p:txBody>
      </p:sp>
    </p:spTree>
    <p:extLst>
      <p:ext uri="{BB962C8B-B14F-4D97-AF65-F5344CB8AC3E}">
        <p14:creationId xmlns:p14="http://schemas.microsoft.com/office/powerpoint/2010/main" val="198864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with a Boolean</a:t>
            </a:r>
          </a:p>
        </p:txBody>
      </p:sp>
      <p:sp>
        <p:nvSpPr>
          <p:cNvPr id="3" name="Content Placeholder 2"/>
          <p:cNvSpPr>
            <a:spLocks noGrp="1"/>
          </p:cNvSpPr>
          <p:nvPr>
            <p:ph idx="1"/>
          </p:nvPr>
        </p:nvSpPr>
        <p:spPr/>
        <p:txBody>
          <a:bodyPr>
            <a:normAutofit/>
          </a:bodyPr>
          <a:lstStyle/>
          <a:p>
            <a:pPr marL="0" indent="0">
              <a:spcAft>
                <a:spcPts val="1200"/>
              </a:spcAft>
              <a:buNone/>
            </a:pPr>
            <a:r>
              <a:rPr lang="en-US" dirty="0"/>
              <a:t>If you want to be able to easily turn all of your traces On/Off, try this:</a:t>
            </a:r>
          </a:p>
          <a:p>
            <a:pPr marL="0" indent="0">
              <a:buNone/>
            </a:pPr>
            <a:r>
              <a:rPr lang="en-US" sz="2800" dirty="0"/>
              <a:t>At the top of the program:</a:t>
            </a:r>
          </a:p>
          <a:p>
            <a:pPr marL="118872" indent="0">
              <a:buNone/>
            </a:pPr>
            <a:r>
              <a:rPr lang="en-US" sz="2800" b="1" dirty="0">
                <a:solidFill>
                  <a:srgbClr val="FF0000"/>
                </a:solidFill>
                <a:latin typeface="Calibri"/>
                <a:cs typeface="Calibri"/>
              </a:rPr>
              <a:t>	debug = False</a:t>
            </a:r>
            <a:endParaRPr lang="en-US" sz="2800" dirty="0"/>
          </a:p>
          <a:p>
            <a:pPr marL="0" indent="0">
              <a:spcBef>
                <a:spcPts val="1272"/>
              </a:spcBef>
              <a:buNone/>
            </a:pPr>
            <a:r>
              <a:rPr lang="en-US" sz="2800" dirty="0"/>
              <a:t>In the code:</a:t>
            </a:r>
          </a:p>
          <a:p>
            <a:pPr marL="118872" indent="0">
              <a:buNone/>
            </a:pPr>
            <a:r>
              <a:rPr lang="en-US" sz="2800" dirty="0"/>
              <a:t>	</a:t>
            </a:r>
            <a:r>
              <a:rPr lang="en-US" sz="2800" b="1" dirty="0">
                <a:solidFill>
                  <a:srgbClr val="FF0000"/>
                </a:solidFill>
                <a:latin typeface="Calibri"/>
                <a:cs typeface="Calibri"/>
              </a:rPr>
              <a:t>if debug:</a:t>
            </a:r>
            <a:br>
              <a:rPr lang="en-US" sz="2800" b="1" dirty="0">
                <a:solidFill>
                  <a:srgbClr val="FF0000"/>
                </a:solidFill>
                <a:latin typeface="Calibri"/>
                <a:cs typeface="Calibri"/>
              </a:rPr>
            </a:br>
            <a:r>
              <a:rPr lang="en-US" sz="2800" b="1" dirty="0">
                <a:solidFill>
                  <a:srgbClr val="FF0000"/>
                </a:solidFill>
                <a:latin typeface="Calibri"/>
                <a:cs typeface="Calibri"/>
              </a:rPr>
              <a:t>		print(value)</a:t>
            </a:r>
          </a:p>
          <a:p>
            <a:pPr marL="118872" indent="0">
              <a:buNone/>
            </a:pPr>
            <a:endParaRPr lang="en-US" sz="2400" b="1" dirty="0">
              <a:solidFill>
                <a:srgbClr val="FF0000"/>
              </a:solidFill>
              <a:latin typeface="Calibri"/>
              <a:cs typeface="Calibri"/>
            </a:endParaRPr>
          </a:p>
          <a:p>
            <a:pPr marL="118872" indent="0">
              <a:buNone/>
            </a:pPr>
            <a:r>
              <a:rPr lang="en-US" sz="2400" dirty="0"/>
              <a:t>Now, changing the value of debug to </a:t>
            </a:r>
            <a:r>
              <a:rPr lang="en-US" sz="2400" b="1" dirty="0">
                <a:solidFill>
                  <a:srgbClr val="7030A0"/>
                </a:solidFill>
              </a:rPr>
              <a:t>True</a:t>
            </a:r>
            <a:r>
              <a:rPr lang="en-US" sz="2400" dirty="0">
                <a:solidFill>
                  <a:srgbClr val="7030A0"/>
                </a:solidFill>
              </a:rPr>
              <a:t> </a:t>
            </a:r>
            <a:r>
              <a:rPr lang="en-US" sz="2400" dirty="0"/>
              <a:t>or </a:t>
            </a:r>
            <a:r>
              <a:rPr lang="en-US" sz="2400" b="1" dirty="0">
                <a:solidFill>
                  <a:srgbClr val="7030A0"/>
                </a:solidFill>
              </a:rPr>
              <a:t>False</a:t>
            </a:r>
            <a:r>
              <a:rPr lang="en-US" sz="2400" dirty="0"/>
              <a:t> enables or disables your traces!</a:t>
            </a:r>
            <a:endParaRPr lang="en-US" sz="2800" b="1" dirty="0">
              <a:solidFill>
                <a:srgbClr val="FF0000"/>
              </a:solidFill>
              <a:latin typeface="Calibri"/>
              <a:cs typeface="Calibri"/>
            </a:endParaRPr>
          </a:p>
        </p:txBody>
      </p:sp>
    </p:spTree>
    <p:extLst>
      <p:ext uri="{BB962C8B-B14F-4D97-AF65-F5344CB8AC3E}">
        <p14:creationId xmlns:p14="http://schemas.microsoft.com/office/powerpoint/2010/main" val="337158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Strategy 2: Manual Walk-Through</a:t>
            </a:r>
          </a:p>
        </p:txBody>
      </p:sp>
      <p:sp>
        <p:nvSpPr>
          <p:cNvPr id="3" name="Content Placeholder 2"/>
          <p:cNvSpPr>
            <a:spLocks noGrp="1"/>
          </p:cNvSpPr>
          <p:nvPr>
            <p:ph idx="1"/>
          </p:nvPr>
        </p:nvSpPr>
        <p:spPr>
          <a:xfrm>
            <a:off x="457200" y="1775191"/>
            <a:ext cx="8229600" cy="4625609"/>
          </a:xfrm>
        </p:spPr>
        <p:txBody>
          <a:bodyPr>
            <a:normAutofit lnSpcReduction="10000"/>
          </a:bodyPr>
          <a:lstStyle/>
          <a:p>
            <a:r>
              <a:rPr lang="en-US" dirty="0"/>
              <a:t>Try simulating what the computer does as it processes your code, line by line. </a:t>
            </a:r>
          </a:p>
          <a:p>
            <a:endParaRPr lang="en-US" dirty="0"/>
          </a:p>
          <a:p>
            <a:r>
              <a:rPr lang="en-US" dirty="0"/>
              <a:t>Write down the changes to variables, test Boolean Conditions, etc.</a:t>
            </a:r>
          </a:p>
          <a:p>
            <a:endParaRPr lang="en-US" dirty="0"/>
          </a:p>
          <a:p>
            <a:r>
              <a:rPr lang="en-US" dirty="0"/>
              <a:t>Match this up to the output you got when you traced to make sure you’re simulating correctly.</a:t>
            </a:r>
          </a:p>
        </p:txBody>
      </p:sp>
    </p:spTree>
    <p:extLst>
      <p:ext uri="{BB962C8B-B14F-4D97-AF65-F5344CB8AC3E}">
        <p14:creationId xmlns:p14="http://schemas.microsoft.com/office/powerpoint/2010/main" val="30434622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3: Pair Debugging</a:t>
            </a:r>
          </a:p>
        </p:txBody>
      </p:sp>
      <p:sp>
        <p:nvSpPr>
          <p:cNvPr id="3" name="Content Placeholder 2"/>
          <p:cNvSpPr>
            <a:spLocks noGrp="1"/>
          </p:cNvSpPr>
          <p:nvPr>
            <p:ph idx="1"/>
          </p:nvPr>
        </p:nvSpPr>
        <p:spPr>
          <a:xfrm>
            <a:off x="329514" y="1775191"/>
            <a:ext cx="8357286" cy="4625609"/>
          </a:xfrm>
        </p:spPr>
        <p:txBody>
          <a:bodyPr/>
          <a:lstStyle/>
          <a:p>
            <a:pPr marL="0" indent="0">
              <a:buNone/>
            </a:pPr>
            <a:r>
              <a:rPr lang="en-US" dirty="0"/>
              <a:t>Explain what your code does to someone else.</a:t>
            </a:r>
          </a:p>
          <a:p>
            <a:pPr marL="0" indent="0">
              <a:buNone/>
            </a:pPr>
            <a:endParaRPr lang="en-US" sz="2400" dirty="0"/>
          </a:p>
          <a:p>
            <a:pPr marL="0" indent="0">
              <a:buNone/>
            </a:pPr>
            <a:r>
              <a:rPr lang="en-US" sz="2400" i="1" dirty="0"/>
              <a:t>Voicing your thoughts out loud will help find places where your logic is incorrect, or where the code doesn’t do what you think it does. Our brains work differently when we read vs speak!</a:t>
            </a:r>
          </a:p>
        </p:txBody>
      </p:sp>
      <p:pic>
        <p:nvPicPr>
          <p:cNvPr id="2050" name="Picture 2" descr="http://upload.wikimedia.org/wikipedia/commons/d/d5/Rubber_duck_assisting_with_debugg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4222750"/>
            <a:ext cx="1905000" cy="1905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AutoShape 2" descr="Image result for brain activation while speaking"/>
          <p:cNvSpPr>
            <a:spLocks noChangeAspect="1" noChangeArrowheads="1"/>
          </p:cNvSpPr>
          <p:nvPr/>
        </p:nvSpPr>
        <p:spPr bwMode="auto">
          <a:xfrm>
            <a:off x="155575" y="-1927225"/>
            <a:ext cx="5048250" cy="4019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3921468" y="4222750"/>
            <a:ext cx="2400300" cy="1905000"/>
          </a:xfrm>
          <a:prstGeom prst="rect">
            <a:avLst/>
          </a:prstGeom>
        </p:spPr>
      </p:pic>
      <p:pic>
        <p:nvPicPr>
          <p:cNvPr id="2056" name="Picture 8" descr="Image result for brain activation while rea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4151312"/>
            <a:ext cx="3476625"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615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Techniques</a:t>
            </a:r>
          </a:p>
        </p:txBody>
      </p:sp>
      <p:sp>
        <p:nvSpPr>
          <p:cNvPr id="3" name="Content Placeholder 2"/>
          <p:cNvSpPr>
            <a:spLocks noGrp="1"/>
          </p:cNvSpPr>
          <p:nvPr>
            <p:ph idx="1"/>
          </p:nvPr>
        </p:nvSpPr>
        <p:spPr>
          <a:xfrm>
            <a:off x="457200" y="1600200"/>
            <a:ext cx="8229600" cy="5111487"/>
          </a:xfrm>
        </p:spPr>
        <p:txBody>
          <a:bodyPr>
            <a:normAutofit/>
          </a:bodyPr>
          <a:lstStyle/>
          <a:p>
            <a:pPr marL="0" indent="0">
              <a:buNone/>
            </a:pPr>
            <a:r>
              <a:rPr lang="en-US" b="1" dirty="0"/>
              <a:t>Multiple versions </a:t>
            </a:r>
            <a:r>
              <a:rPr lang="en-US" dirty="0"/>
              <a:t>– when you finish a significant step, save a copy! If you break things and can’t fix them, you can go back.</a:t>
            </a:r>
          </a:p>
          <a:p>
            <a:pPr marL="118872" indent="0">
              <a:buNone/>
            </a:pPr>
            <a:endParaRPr lang="en-US" dirty="0"/>
          </a:p>
          <a:p>
            <a:pPr marL="0" indent="0">
              <a:buNone/>
            </a:pPr>
            <a:r>
              <a:rPr lang="en-US" b="1" dirty="0"/>
              <a:t>Comment sections out </a:t>
            </a:r>
            <a:r>
              <a:rPr lang="en-US" dirty="0"/>
              <a:t>– Use IDLE’s ability to comment large blocks out to remove troublesome code. </a:t>
            </a:r>
            <a:r>
              <a:rPr lang="en-US" sz="2400" dirty="0"/>
              <a:t>(</a:t>
            </a:r>
            <a:r>
              <a:rPr lang="en-US" sz="2400" dirty="0">
                <a:solidFill>
                  <a:srgbClr val="7030A0"/>
                </a:solidFill>
              </a:rPr>
              <a:t>Format</a:t>
            </a:r>
            <a:r>
              <a:rPr lang="en-US" sz="2400" dirty="0"/>
              <a:t> -&gt; </a:t>
            </a:r>
            <a:r>
              <a:rPr lang="en-US" sz="2400" dirty="0">
                <a:solidFill>
                  <a:srgbClr val="7030A0"/>
                </a:solidFill>
              </a:rPr>
              <a:t>Comment Out Region</a:t>
            </a:r>
            <a:r>
              <a:rPr lang="en-US" sz="2400" dirty="0"/>
              <a:t>) </a:t>
            </a:r>
          </a:p>
          <a:p>
            <a:pPr lvl="1"/>
            <a:r>
              <a:rPr lang="en-US" dirty="0"/>
              <a:t>Add code back in slowly to find the place where the bug is occurring.</a:t>
            </a:r>
          </a:p>
        </p:txBody>
      </p:sp>
    </p:spTree>
    <p:extLst>
      <p:ext uri="{BB962C8B-B14F-4D97-AF65-F5344CB8AC3E}">
        <p14:creationId xmlns:p14="http://schemas.microsoft.com/office/powerpoint/2010/main" val="319602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Nesting Review</a:t>
            </a:r>
          </a:p>
        </p:txBody>
      </p:sp>
      <p:sp>
        <p:nvSpPr>
          <p:cNvPr id="3" name="Content Placeholder 2"/>
          <p:cNvSpPr>
            <a:spLocks noGrp="1"/>
          </p:cNvSpPr>
          <p:nvPr>
            <p:ph idx="1"/>
          </p:nvPr>
        </p:nvSpPr>
        <p:spPr>
          <a:xfrm>
            <a:off x="457200" y="1600200"/>
            <a:ext cx="3914823" cy="5111487"/>
          </a:xfrm>
        </p:spPr>
        <p:txBody>
          <a:bodyPr>
            <a:normAutofit fontScale="85000" lnSpcReduction="10000"/>
          </a:bodyPr>
          <a:lstStyle/>
          <a:p>
            <a:pPr>
              <a:buNone/>
            </a:pPr>
            <a:r>
              <a:rPr lang="en-US" b="1" dirty="0">
                <a:latin typeface="Calibri"/>
                <a:cs typeface="Calibri"/>
              </a:rPr>
              <a:t>for </a:t>
            </a:r>
            <a:r>
              <a:rPr lang="en-US" b="1" dirty="0" err="1">
                <a:solidFill>
                  <a:srgbClr val="FF0000"/>
                </a:solidFill>
                <a:latin typeface="Calibri"/>
                <a:cs typeface="Calibri"/>
              </a:rPr>
              <a:t>i</a:t>
            </a:r>
            <a:r>
              <a:rPr lang="en-US" b="1" dirty="0">
                <a:latin typeface="Calibri"/>
                <a:cs typeface="Calibri"/>
              </a:rPr>
              <a:t> in range(</a:t>
            </a:r>
            <a:r>
              <a:rPr lang="en-US" b="1" dirty="0">
                <a:solidFill>
                  <a:srgbClr val="3366FF"/>
                </a:solidFill>
                <a:latin typeface="Calibri"/>
                <a:cs typeface="Calibri"/>
              </a:rPr>
              <a:t>3</a:t>
            </a:r>
            <a:r>
              <a:rPr lang="en-US" b="1" dirty="0">
                <a:latin typeface="Calibri"/>
                <a:cs typeface="Calibri"/>
              </a:rPr>
              <a:t>):</a:t>
            </a:r>
          </a:p>
          <a:p>
            <a:pPr>
              <a:buNone/>
            </a:pPr>
            <a:r>
              <a:rPr lang="en-US" b="1" dirty="0">
                <a:latin typeface="Calibri"/>
                <a:cs typeface="Calibri"/>
              </a:rPr>
              <a:t>	  for </a:t>
            </a:r>
            <a:r>
              <a:rPr lang="en-US" b="1" dirty="0">
                <a:solidFill>
                  <a:srgbClr val="FF0000"/>
                </a:solidFill>
                <a:latin typeface="Calibri"/>
                <a:cs typeface="Calibri"/>
              </a:rPr>
              <a:t>j</a:t>
            </a:r>
            <a:r>
              <a:rPr lang="en-US" b="1" dirty="0">
                <a:latin typeface="Calibri"/>
                <a:cs typeface="Calibri"/>
              </a:rPr>
              <a:t> in range(</a:t>
            </a:r>
            <a:r>
              <a:rPr lang="en-US" b="1" dirty="0">
                <a:solidFill>
                  <a:srgbClr val="7030A0"/>
                </a:solidFill>
                <a:latin typeface="Calibri"/>
                <a:cs typeface="Calibri"/>
              </a:rPr>
              <a:t>5</a:t>
            </a:r>
            <a:r>
              <a:rPr lang="en-US" b="1" dirty="0">
                <a:latin typeface="Calibri"/>
                <a:cs typeface="Calibri"/>
              </a:rPr>
              <a:t>):</a:t>
            </a:r>
          </a:p>
          <a:p>
            <a:pPr>
              <a:buNone/>
            </a:pPr>
            <a:r>
              <a:rPr lang="en-US" dirty="0">
                <a:latin typeface="Calibri"/>
                <a:cs typeface="Calibri"/>
              </a:rPr>
              <a:t>		</a:t>
            </a:r>
            <a:r>
              <a:rPr lang="en-US" b="1" dirty="0">
                <a:latin typeface="Calibri"/>
                <a:cs typeface="Calibri"/>
              </a:rPr>
              <a:t>         print("*", end='')</a:t>
            </a:r>
          </a:p>
          <a:p>
            <a:pPr>
              <a:buNone/>
            </a:pPr>
            <a:r>
              <a:rPr lang="en-US" b="1" dirty="0">
                <a:latin typeface="Calibri"/>
                <a:cs typeface="Calibri"/>
              </a:rPr>
              <a:t>	  print()</a:t>
            </a:r>
          </a:p>
          <a:p>
            <a:pPr>
              <a:buNone/>
            </a:pPr>
            <a:endParaRPr lang="en-US" b="1" dirty="0">
              <a:solidFill>
                <a:schemeClr val="accent5"/>
              </a:solidFill>
              <a:latin typeface="Calibri"/>
              <a:cs typeface="Calibri"/>
            </a:endParaRPr>
          </a:p>
          <a:p>
            <a:pPr>
              <a:buNone/>
            </a:pPr>
            <a:r>
              <a:rPr lang="en-US" b="1" dirty="0">
                <a:solidFill>
                  <a:schemeClr val="accent5"/>
                </a:solidFill>
                <a:latin typeface="Calibri"/>
                <a:cs typeface="Calibri"/>
              </a:rPr>
              <a:t>&gt;&gt;&gt;</a:t>
            </a:r>
          </a:p>
          <a:p>
            <a:pPr>
              <a:buNone/>
            </a:pPr>
            <a:r>
              <a:rPr lang="en-US" b="1" dirty="0">
                <a:solidFill>
                  <a:schemeClr val="accent5"/>
                </a:solidFill>
                <a:latin typeface="Calibri"/>
                <a:cs typeface="Calibri"/>
              </a:rPr>
              <a:t>* * * * *</a:t>
            </a:r>
          </a:p>
          <a:p>
            <a:pPr>
              <a:buNone/>
            </a:pPr>
            <a:r>
              <a:rPr lang="en-US" b="1" dirty="0">
                <a:solidFill>
                  <a:schemeClr val="accent5"/>
                </a:solidFill>
                <a:latin typeface="Calibri"/>
                <a:cs typeface="Calibri"/>
              </a:rPr>
              <a:t>* * * * *</a:t>
            </a:r>
          </a:p>
          <a:p>
            <a:pPr>
              <a:buNone/>
            </a:pPr>
            <a:r>
              <a:rPr lang="en-US" b="1" dirty="0">
                <a:solidFill>
                  <a:schemeClr val="accent5"/>
                </a:solidFill>
                <a:latin typeface="Calibri"/>
                <a:cs typeface="Calibri"/>
              </a:rPr>
              <a:t>* * * * *</a:t>
            </a:r>
          </a:p>
          <a:p>
            <a:pPr>
              <a:buNone/>
            </a:pPr>
            <a:endParaRPr lang="en-US" dirty="0"/>
          </a:p>
          <a:p>
            <a:pPr>
              <a:buNone/>
            </a:pPr>
            <a:r>
              <a:rPr lang="en-US" i="1" dirty="0">
                <a:solidFill>
                  <a:srgbClr val="3366FF"/>
                </a:solidFill>
              </a:rPr>
              <a:t>3 rows </a:t>
            </a:r>
            <a:r>
              <a:rPr lang="en-US" i="1" dirty="0"/>
              <a:t>and</a:t>
            </a:r>
            <a:r>
              <a:rPr lang="en-US" i="1" dirty="0">
                <a:solidFill>
                  <a:srgbClr val="3366FF"/>
                </a:solidFill>
              </a:rPr>
              <a:t> </a:t>
            </a:r>
            <a:r>
              <a:rPr lang="en-US" i="1" dirty="0">
                <a:solidFill>
                  <a:srgbClr val="7030A0"/>
                </a:solidFill>
              </a:rPr>
              <a:t>5</a:t>
            </a:r>
            <a:r>
              <a:rPr lang="en-US" i="1" dirty="0">
                <a:solidFill>
                  <a:srgbClr val="3366FF"/>
                </a:solidFill>
              </a:rPr>
              <a:t> </a:t>
            </a:r>
            <a:r>
              <a:rPr lang="en-US" i="1" dirty="0">
                <a:solidFill>
                  <a:srgbClr val="7030A0"/>
                </a:solidFill>
              </a:rPr>
              <a:t>columns</a:t>
            </a:r>
            <a:r>
              <a:rPr lang="en-US" i="1" dirty="0"/>
              <a:t>!</a:t>
            </a:r>
          </a:p>
        </p:txBody>
      </p:sp>
      <p:sp>
        <p:nvSpPr>
          <p:cNvPr id="4" name="Content Placeholder 3"/>
          <p:cNvSpPr>
            <a:spLocks noGrp="1"/>
          </p:cNvSpPr>
          <p:nvPr>
            <p:ph sz="half" idx="4294967295"/>
          </p:nvPr>
        </p:nvSpPr>
        <p:spPr>
          <a:xfrm>
            <a:off x="4648200" y="1600200"/>
            <a:ext cx="4038600" cy="4525963"/>
          </a:xfrm>
        </p:spPr>
        <p:txBody>
          <a:bodyPr>
            <a:normAutofit/>
          </a:bodyPr>
          <a:lstStyle/>
          <a:p>
            <a:pPr marL="0" indent="0">
              <a:buNone/>
            </a:pPr>
            <a:r>
              <a:rPr lang="en-US" sz="2800" dirty="0"/>
              <a:t>Remember, </a:t>
            </a:r>
            <a:r>
              <a:rPr lang="en-US" sz="2800" b="1" dirty="0" err="1">
                <a:solidFill>
                  <a:srgbClr val="FF0000"/>
                </a:solidFill>
              </a:rPr>
              <a:t>i</a:t>
            </a:r>
            <a:r>
              <a:rPr lang="en-US" sz="2800" dirty="0"/>
              <a:t> and </a:t>
            </a:r>
            <a:r>
              <a:rPr lang="en-US" sz="2800" b="1" dirty="0">
                <a:solidFill>
                  <a:srgbClr val="FF0000"/>
                </a:solidFill>
              </a:rPr>
              <a:t>j</a:t>
            </a:r>
            <a:r>
              <a:rPr lang="en-US" sz="2800" dirty="0"/>
              <a:t> are traditionally used as counters for nested loops, followed by </a:t>
            </a:r>
            <a:r>
              <a:rPr lang="en-US" sz="2800" b="1" dirty="0">
                <a:solidFill>
                  <a:srgbClr val="FF0000"/>
                </a:solidFill>
              </a:rPr>
              <a:t>k</a:t>
            </a:r>
            <a:r>
              <a:rPr lang="en-US" sz="2800" dirty="0"/>
              <a:t>, etc.</a:t>
            </a:r>
          </a:p>
          <a:p>
            <a:endParaRPr lang="en-US" dirty="0"/>
          </a:p>
          <a:p>
            <a:pPr marL="0" indent="0">
              <a:buNone/>
            </a:pPr>
            <a:r>
              <a:rPr lang="en-US" b="1" dirty="0" err="1">
                <a:solidFill>
                  <a:srgbClr val="FF0000"/>
                </a:solidFill>
              </a:rPr>
              <a:t>i</a:t>
            </a:r>
            <a:r>
              <a:rPr lang="en-US" dirty="0">
                <a:solidFill>
                  <a:srgbClr val="FF0000"/>
                </a:solidFill>
              </a:rPr>
              <a:t> = row</a:t>
            </a:r>
          </a:p>
          <a:p>
            <a:pPr marL="0" indent="0">
              <a:buNone/>
            </a:pPr>
            <a:r>
              <a:rPr lang="en-US" b="1" dirty="0">
                <a:solidFill>
                  <a:srgbClr val="FF0000"/>
                </a:solidFill>
              </a:rPr>
              <a:t>j</a:t>
            </a:r>
            <a:r>
              <a:rPr lang="en-US" dirty="0">
                <a:solidFill>
                  <a:srgbClr val="FF0000"/>
                </a:solidFill>
              </a:rPr>
              <a:t> = column</a:t>
            </a:r>
          </a:p>
          <a:p>
            <a:endParaRPr lang="en-US" dirty="0"/>
          </a:p>
        </p:txBody>
      </p:sp>
    </p:spTree>
    <p:extLst>
      <p:ext uri="{BB962C8B-B14F-4D97-AF65-F5344CB8AC3E}">
        <p14:creationId xmlns:p14="http://schemas.microsoft.com/office/powerpoint/2010/main" val="2139289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User-defined Modules</a:t>
            </a:r>
          </a:p>
        </p:txBody>
      </p:sp>
      <p:pic>
        <p:nvPicPr>
          <p:cNvPr id="9" name="Picture 8"/>
          <p:cNvPicPr>
            <a:picLocks noChangeAspect="1"/>
          </p:cNvPicPr>
          <p:nvPr/>
        </p:nvPicPr>
        <p:blipFill>
          <a:blip r:embed="rId3"/>
          <a:stretch>
            <a:fillRect/>
          </a:stretch>
        </p:blipFill>
        <p:spPr>
          <a:xfrm>
            <a:off x="152400" y="3007310"/>
            <a:ext cx="4213968" cy="2645793"/>
          </a:xfrm>
          <a:prstGeom prst="rect">
            <a:avLst/>
          </a:prstGeom>
        </p:spPr>
      </p:pic>
      <p:pic>
        <p:nvPicPr>
          <p:cNvPr id="10" name="Picture 9"/>
          <p:cNvPicPr>
            <a:picLocks noChangeAspect="1"/>
          </p:cNvPicPr>
          <p:nvPr/>
        </p:nvPicPr>
        <p:blipFill>
          <a:blip r:embed="rId4"/>
          <a:stretch>
            <a:fillRect/>
          </a:stretch>
        </p:blipFill>
        <p:spPr>
          <a:xfrm>
            <a:off x="4572000" y="3007310"/>
            <a:ext cx="4459080" cy="2225090"/>
          </a:xfrm>
          <a:prstGeom prst="rect">
            <a:avLst/>
          </a:prstGeom>
        </p:spPr>
      </p:pic>
      <p:pic>
        <p:nvPicPr>
          <p:cNvPr id="11" name="Picture 10"/>
          <p:cNvPicPr>
            <a:picLocks noChangeAspect="1"/>
          </p:cNvPicPr>
          <p:nvPr/>
        </p:nvPicPr>
        <p:blipFill>
          <a:blip r:embed="rId5"/>
          <a:stretch>
            <a:fillRect/>
          </a:stretch>
        </p:blipFill>
        <p:spPr>
          <a:xfrm>
            <a:off x="4876800" y="5308600"/>
            <a:ext cx="3590925" cy="1343025"/>
          </a:xfrm>
          <a:prstGeom prst="rect">
            <a:avLst/>
          </a:prstGeom>
        </p:spPr>
      </p:pic>
      <p:cxnSp>
        <p:nvCxnSpPr>
          <p:cNvPr id="12" name="Straight Arrow Connector 11"/>
          <p:cNvCxnSpPr/>
          <p:nvPr/>
        </p:nvCxnSpPr>
        <p:spPr>
          <a:xfrm flipH="1" flipV="1">
            <a:off x="2743200" y="3251200"/>
            <a:ext cx="1881052" cy="3129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57200" y="1630859"/>
            <a:ext cx="8229600" cy="1138773"/>
          </a:xfrm>
          <a:prstGeom prst="rect">
            <a:avLst/>
          </a:prstGeom>
        </p:spPr>
        <p:txBody>
          <a:bodyPr wrap="square">
            <a:spAutoFit/>
          </a:bodyPr>
          <a:lstStyle/>
          <a:p>
            <a:pPr algn="ctr"/>
            <a:r>
              <a:rPr lang="en-US" sz="2600" dirty="0">
                <a:latin typeface="Cambria"/>
                <a:cs typeface="Cambria"/>
              </a:rPr>
              <a:t>Let’s say we’ve written </a:t>
            </a:r>
            <a:r>
              <a:rPr lang="en-US" sz="2600" b="1" dirty="0" err="1">
                <a:solidFill>
                  <a:srgbClr val="002060"/>
                </a:solidFill>
                <a:latin typeface="Cambria"/>
                <a:cs typeface="Cambria"/>
              </a:rPr>
              <a:t>mathFunc</a:t>
            </a:r>
            <a:r>
              <a:rPr lang="en-US" sz="2600" dirty="0" err="1">
                <a:latin typeface="Cambria"/>
                <a:cs typeface="Cambria"/>
              </a:rPr>
              <a:t>.py</a:t>
            </a:r>
            <a:r>
              <a:rPr lang="en-US" sz="2600" dirty="0">
                <a:latin typeface="Cambria"/>
                <a:cs typeface="Cambria"/>
              </a:rPr>
              <a:t> . </a:t>
            </a:r>
          </a:p>
          <a:p>
            <a:pPr algn="ctr"/>
            <a:r>
              <a:rPr lang="en-US" sz="2200" dirty="0">
                <a:latin typeface="Cambria"/>
                <a:cs typeface="Cambria"/>
              </a:rPr>
              <a:t>Now we can use these functions in </a:t>
            </a:r>
            <a:r>
              <a:rPr lang="en-US" sz="2200" b="1" dirty="0" err="1">
                <a:solidFill>
                  <a:schemeClr val="accent1">
                    <a:lumMod val="75000"/>
                  </a:schemeClr>
                </a:solidFill>
                <a:latin typeface="Cambria"/>
                <a:cs typeface="Cambria"/>
              </a:rPr>
              <a:t>calc</a:t>
            </a:r>
            <a:r>
              <a:rPr lang="en-US" sz="2200" dirty="0" err="1">
                <a:latin typeface="Cambria"/>
                <a:cs typeface="Cambria"/>
              </a:rPr>
              <a:t>.py</a:t>
            </a:r>
            <a:r>
              <a:rPr lang="en-US" sz="2200" dirty="0">
                <a:latin typeface="Cambria"/>
                <a:cs typeface="Cambria"/>
              </a:rPr>
              <a:t> by importing them!</a:t>
            </a:r>
          </a:p>
          <a:p>
            <a:pPr algn="ctr"/>
            <a:r>
              <a:rPr lang="en-US" sz="2000" dirty="0">
                <a:solidFill>
                  <a:srgbClr val="0070C0"/>
                </a:solidFill>
                <a:latin typeface="Cambria"/>
                <a:cs typeface="Cambria"/>
              </a:rPr>
              <a:t>(This works because they’re in the same directory)</a:t>
            </a:r>
          </a:p>
        </p:txBody>
      </p:sp>
    </p:spTree>
    <p:extLst>
      <p:ext uri="{BB962C8B-B14F-4D97-AF65-F5344CB8AC3E}">
        <p14:creationId xmlns:p14="http://schemas.microsoft.com/office/powerpoint/2010/main" val="19983864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93642" y="3847899"/>
            <a:ext cx="5950358" cy="3010101"/>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600" dirty="0"/>
              <a:t>Debugging A Nested Loop (Group Work)</a:t>
            </a:r>
          </a:p>
        </p:txBody>
      </p:sp>
      <p:sp>
        <p:nvSpPr>
          <p:cNvPr id="3" name="Content Placeholder 2"/>
          <p:cNvSpPr>
            <a:spLocks noGrp="1"/>
          </p:cNvSpPr>
          <p:nvPr>
            <p:ph idx="1"/>
          </p:nvPr>
        </p:nvSpPr>
        <p:spPr>
          <a:xfrm>
            <a:off x="271849" y="1600200"/>
            <a:ext cx="8414951" cy="5086583"/>
          </a:xfrm>
        </p:spPr>
        <p:txBody>
          <a:bodyPr>
            <a:normAutofit/>
          </a:bodyPr>
          <a:lstStyle/>
          <a:p>
            <a:pPr marL="0" indent="0" algn="ctr">
              <a:buNone/>
            </a:pPr>
            <a:r>
              <a:rPr lang="en-US" b="1" dirty="0"/>
              <a:t>Someone wrote this code without testing it! </a:t>
            </a:r>
            <a:endParaRPr lang="en-US" sz="2400" b="1" dirty="0"/>
          </a:p>
          <a:p>
            <a:pPr marL="0" indent="0" algn="r">
              <a:buNone/>
            </a:pPr>
            <a:r>
              <a:rPr lang="en-US" sz="2400" dirty="0"/>
              <a:t>We want the code to do this:		</a:t>
            </a:r>
            <a:r>
              <a:rPr lang="en-US" sz="2400" b="1" dirty="0"/>
              <a:t> 			Debug the code!</a:t>
            </a:r>
          </a:p>
          <a:p>
            <a:pPr marL="118872" indent="0">
              <a:buNone/>
            </a:pPr>
            <a:r>
              <a:rPr lang="en-US" sz="2000" b="1" dirty="0">
                <a:solidFill>
                  <a:schemeClr val="accent5"/>
                </a:solidFill>
                <a:latin typeface="Calibri"/>
                <a:cs typeface="Calibri"/>
              </a:rPr>
              <a:t>&gt;&gt;&gt; </a:t>
            </a:r>
          </a:p>
          <a:p>
            <a:pPr marL="118872" indent="0">
              <a:buNone/>
            </a:pPr>
            <a:r>
              <a:rPr lang="en-US" sz="2000" b="1" dirty="0">
                <a:solidFill>
                  <a:schemeClr val="accent5"/>
                </a:solidFill>
                <a:latin typeface="Calibri"/>
                <a:cs typeface="Calibri"/>
              </a:rPr>
              <a:t>How many rows should we have?</a:t>
            </a:r>
            <a:r>
              <a:rPr lang="en-US" sz="2000" b="1" dirty="0">
                <a:solidFill>
                  <a:srgbClr val="3366FF"/>
                </a:solidFill>
                <a:latin typeface="Calibri"/>
                <a:cs typeface="Calibri"/>
              </a:rPr>
              <a:t> 5</a:t>
            </a:r>
          </a:p>
          <a:p>
            <a:pPr marL="118872" indent="0">
              <a:buNone/>
            </a:pPr>
            <a:r>
              <a:rPr lang="en-US" sz="2000" b="1" dirty="0">
                <a:solidFill>
                  <a:schemeClr val="accent5"/>
                </a:solidFill>
                <a:latin typeface="Calibri"/>
                <a:cs typeface="Calibri"/>
              </a:rPr>
              <a:t>How many columns should we have? </a:t>
            </a:r>
            <a:r>
              <a:rPr lang="en-US" sz="2000" b="1" dirty="0">
                <a:solidFill>
                  <a:srgbClr val="3366FF"/>
                </a:solidFill>
                <a:latin typeface="Calibri"/>
                <a:cs typeface="Calibri"/>
              </a:rPr>
              <a:t>6</a:t>
            </a:r>
          </a:p>
          <a:p>
            <a:pPr marL="118872" indent="0">
              <a:buNone/>
            </a:pPr>
            <a:r>
              <a:rPr lang="en-US" sz="2000" b="1" dirty="0">
                <a:solidFill>
                  <a:schemeClr val="accent5"/>
                </a:solidFill>
                <a:latin typeface="Calibri"/>
                <a:cs typeface="Calibri"/>
              </a:rPr>
              <a:t>Row 0 : 0 1 2 3 4 5</a:t>
            </a:r>
          </a:p>
          <a:p>
            <a:pPr marL="118872" indent="0">
              <a:buNone/>
            </a:pPr>
            <a:r>
              <a:rPr lang="en-US" sz="2000" b="1" dirty="0">
                <a:solidFill>
                  <a:schemeClr val="accent5"/>
                </a:solidFill>
                <a:latin typeface="Calibri"/>
                <a:cs typeface="Calibri"/>
              </a:rPr>
              <a:t>Row 1 : 0 1 2 3 4 5</a:t>
            </a:r>
          </a:p>
          <a:p>
            <a:pPr marL="118872" indent="0">
              <a:buNone/>
            </a:pPr>
            <a:r>
              <a:rPr lang="en-US" sz="2000" b="1" dirty="0">
                <a:solidFill>
                  <a:schemeClr val="accent5"/>
                </a:solidFill>
                <a:latin typeface="Calibri"/>
                <a:cs typeface="Calibri"/>
              </a:rPr>
              <a:t>Row 2 : 0 1 2 3 4 5</a:t>
            </a:r>
          </a:p>
          <a:p>
            <a:pPr marL="118872" indent="0">
              <a:buNone/>
            </a:pPr>
            <a:r>
              <a:rPr lang="en-US" sz="2000" b="1" dirty="0">
                <a:solidFill>
                  <a:schemeClr val="accent5"/>
                </a:solidFill>
                <a:latin typeface="Calibri"/>
                <a:cs typeface="Calibri"/>
              </a:rPr>
              <a:t>Row 3 : 0 1 2 3 4 5</a:t>
            </a:r>
          </a:p>
          <a:p>
            <a:pPr marL="118872" indent="0">
              <a:buNone/>
            </a:pPr>
            <a:r>
              <a:rPr lang="en-US" sz="2000" b="1" dirty="0">
                <a:solidFill>
                  <a:schemeClr val="accent5"/>
                </a:solidFill>
                <a:latin typeface="Calibri"/>
                <a:cs typeface="Calibri"/>
              </a:rPr>
              <a:t>Row 4 : 0 1 2 3 4 5</a:t>
            </a:r>
          </a:p>
          <a:p>
            <a:pPr marL="118872" indent="0">
              <a:buNone/>
            </a:pPr>
            <a:endParaRPr lang="en-US" sz="2000" b="1" dirty="0">
              <a:solidFill>
                <a:srgbClr val="0070C0"/>
              </a:solidFill>
            </a:endParaRPr>
          </a:p>
          <a:p>
            <a:pPr marL="118872" indent="0">
              <a:buNone/>
            </a:pPr>
            <a:endParaRPr lang="en-US" sz="2000" b="1" dirty="0">
              <a:solidFill>
                <a:srgbClr val="FF0000"/>
              </a:solidFill>
            </a:endParaRPr>
          </a:p>
          <a:p>
            <a:pPr marL="118872" indent="0">
              <a:buNone/>
            </a:pPr>
            <a:endParaRPr lang="en-US" sz="2000" b="1" dirty="0">
              <a:solidFill>
                <a:srgbClr val="FF0000"/>
              </a:solidFill>
            </a:endParaRPr>
          </a:p>
        </p:txBody>
      </p:sp>
      <p:sp>
        <p:nvSpPr>
          <p:cNvPr id="4" name="TextBox 3"/>
          <p:cNvSpPr txBox="1"/>
          <p:nvPr/>
        </p:nvSpPr>
        <p:spPr>
          <a:xfrm>
            <a:off x="3352800" y="4009127"/>
            <a:ext cx="5791200" cy="2677656"/>
          </a:xfrm>
          <a:prstGeom prst="rect">
            <a:avLst/>
          </a:prstGeom>
          <a:noFill/>
        </p:spPr>
        <p:txBody>
          <a:bodyPr wrap="square" rtlCol="0">
            <a:spAutoFit/>
          </a:bodyPr>
          <a:lstStyle/>
          <a:p>
            <a:r>
              <a:rPr lang="en-US" b="1" dirty="0">
                <a:latin typeface="Cambria"/>
                <a:cs typeface="Cambria"/>
              </a:rPr>
              <a:t>This is the current code:</a:t>
            </a:r>
            <a:br>
              <a:rPr lang="en-US" b="1" dirty="0">
                <a:latin typeface="Cambria"/>
                <a:cs typeface="Cambria"/>
              </a:rPr>
            </a:br>
            <a:r>
              <a:rPr lang="en-US" dirty="0">
                <a:latin typeface="Cambria"/>
                <a:cs typeface="Cambria"/>
              </a:rPr>
              <a:t>(</a:t>
            </a:r>
            <a:r>
              <a:rPr lang="en-US" b="1" dirty="0">
                <a:solidFill>
                  <a:srgbClr val="0070C0"/>
                </a:solidFill>
                <a:latin typeface="Cambria"/>
                <a:cs typeface="Cambria"/>
              </a:rPr>
              <a:t>bad_loops.py</a:t>
            </a:r>
            <a:r>
              <a:rPr lang="en-US" dirty="0">
                <a:latin typeface="Cambria"/>
                <a:cs typeface="Cambria"/>
              </a:rPr>
              <a:t> on Canvas)</a:t>
            </a:r>
          </a:p>
          <a:p>
            <a:br>
              <a:rPr lang="en-US" b="1" dirty="0">
                <a:solidFill>
                  <a:srgbClr val="7030A0"/>
                </a:solidFill>
                <a:latin typeface="Calibri"/>
                <a:cs typeface="Calibri"/>
              </a:rPr>
            </a:br>
            <a:r>
              <a:rPr lang="en-US" sz="1600" b="1" dirty="0">
                <a:solidFill>
                  <a:srgbClr val="7030A0"/>
                </a:solidFill>
                <a:latin typeface="Calibri"/>
                <a:cs typeface="Calibri"/>
              </a:rPr>
              <a:t>cols = input("How many rows should we have?")</a:t>
            </a:r>
          </a:p>
          <a:p>
            <a:r>
              <a:rPr lang="en-US" sz="1600" b="1" dirty="0">
                <a:solidFill>
                  <a:srgbClr val="7030A0"/>
                </a:solidFill>
                <a:latin typeface="Calibri"/>
                <a:cs typeface="Calibri"/>
              </a:rPr>
              <a:t>rows = input("How many columns should we have?"</a:t>
            </a:r>
          </a:p>
          <a:p>
            <a:endParaRPr lang="en-US" sz="1600" b="1" dirty="0">
              <a:solidFill>
                <a:srgbClr val="7030A0"/>
              </a:solidFill>
              <a:latin typeface="Calibri"/>
              <a:cs typeface="Calibri"/>
            </a:endParaRPr>
          </a:p>
          <a:p>
            <a:r>
              <a:rPr lang="en-US" sz="1600" b="1" dirty="0">
                <a:solidFill>
                  <a:srgbClr val="7030A0"/>
                </a:solidFill>
                <a:latin typeface="Calibri"/>
                <a:cs typeface="Calibri"/>
              </a:rPr>
              <a:t>for </a:t>
            </a:r>
            <a:r>
              <a:rPr lang="en-US" sz="1600" b="1" dirty="0" err="1">
                <a:solidFill>
                  <a:srgbClr val="7030A0"/>
                </a:solidFill>
                <a:latin typeface="Calibri"/>
                <a:cs typeface="Calibri"/>
              </a:rPr>
              <a:t>i</a:t>
            </a:r>
            <a:r>
              <a:rPr lang="en-US" sz="1600" b="1" dirty="0">
                <a:solidFill>
                  <a:srgbClr val="7030A0"/>
                </a:solidFill>
                <a:latin typeface="Calibri"/>
                <a:cs typeface="Calibri"/>
              </a:rPr>
              <a:t> in range(rows)):</a:t>
            </a:r>
          </a:p>
          <a:p>
            <a:r>
              <a:rPr lang="en-US" sz="1600" b="1" dirty="0">
                <a:solidFill>
                  <a:srgbClr val="7030A0"/>
                </a:solidFill>
                <a:latin typeface="Calibri"/>
                <a:cs typeface="Calibri"/>
              </a:rPr>
              <a:t>    	print("Row", j, ":", end = '')</a:t>
            </a:r>
          </a:p>
          <a:p>
            <a:r>
              <a:rPr lang="en-US" sz="1600" b="1" dirty="0">
                <a:solidFill>
                  <a:srgbClr val="7030A0"/>
                </a:solidFill>
                <a:latin typeface="Calibri"/>
                <a:cs typeface="Calibri"/>
              </a:rPr>
              <a:t>    for j in range(cols):</a:t>
            </a:r>
          </a:p>
          <a:p>
            <a:r>
              <a:rPr lang="en-US" sz="1600" b="1" dirty="0">
                <a:solidFill>
                  <a:srgbClr val="7030A0"/>
                </a:solidFill>
                <a:latin typeface="Calibri"/>
                <a:cs typeface="Calibri"/>
              </a:rPr>
              <a:t>           print(j)</a:t>
            </a:r>
          </a:p>
        </p:txBody>
      </p:sp>
    </p:spTree>
    <p:extLst>
      <p:ext uri="{BB962C8B-B14F-4D97-AF65-F5344CB8AC3E}">
        <p14:creationId xmlns:p14="http://schemas.microsoft.com/office/powerpoint/2010/main" val="413258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Debugging A Nested Loop (Solution)</a:t>
            </a:r>
          </a:p>
        </p:txBody>
      </p:sp>
      <p:pic>
        <p:nvPicPr>
          <p:cNvPr id="5" name="Picture 4"/>
          <p:cNvPicPr>
            <a:picLocks noChangeAspect="1"/>
          </p:cNvPicPr>
          <p:nvPr/>
        </p:nvPicPr>
        <p:blipFill>
          <a:blip r:embed="rId2"/>
          <a:stretch>
            <a:fillRect/>
          </a:stretch>
        </p:blipFill>
        <p:spPr>
          <a:xfrm>
            <a:off x="609600" y="1752600"/>
            <a:ext cx="7886700" cy="3886200"/>
          </a:xfrm>
          <a:prstGeom prst="rect">
            <a:avLst/>
          </a:prstGeom>
        </p:spPr>
      </p:pic>
      <p:cxnSp>
        <p:nvCxnSpPr>
          <p:cNvPr id="4" name="Straight Connector 3"/>
          <p:cNvCxnSpPr/>
          <p:nvPr/>
        </p:nvCxnSpPr>
        <p:spPr>
          <a:xfrm flipV="1">
            <a:off x="767751" y="2562045"/>
            <a:ext cx="526211"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7" name="Straight Connector 6"/>
          <p:cNvCxnSpPr/>
          <p:nvPr/>
        </p:nvCxnSpPr>
        <p:spPr>
          <a:xfrm flipV="1">
            <a:off x="767751" y="2800709"/>
            <a:ext cx="526211"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8" name="Straight Connector 7"/>
          <p:cNvCxnSpPr/>
          <p:nvPr/>
        </p:nvCxnSpPr>
        <p:spPr>
          <a:xfrm flipV="1">
            <a:off x="1627517" y="2559169"/>
            <a:ext cx="526211"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9" name="Straight Connector 8"/>
          <p:cNvCxnSpPr/>
          <p:nvPr/>
        </p:nvCxnSpPr>
        <p:spPr>
          <a:xfrm flipV="1">
            <a:off x="1627517" y="2800709"/>
            <a:ext cx="526211"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flipV="1">
            <a:off x="7398589" y="2800711"/>
            <a:ext cx="140898"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12" name="Straight Connector 11"/>
          <p:cNvCxnSpPr/>
          <p:nvPr/>
        </p:nvCxnSpPr>
        <p:spPr>
          <a:xfrm>
            <a:off x="2863970" y="3763994"/>
            <a:ext cx="163901"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4" name="Straight Connector 13"/>
          <p:cNvCxnSpPr/>
          <p:nvPr/>
        </p:nvCxnSpPr>
        <p:spPr>
          <a:xfrm flipV="1">
            <a:off x="2863970" y="4701397"/>
            <a:ext cx="1138687" cy="2"/>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flipV="1">
            <a:off x="1293962" y="5026324"/>
            <a:ext cx="859766" cy="2"/>
          </a:xfrm>
          <a:prstGeom prst="line">
            <a:avLst/>
          </a:prstGeom>
        </p:spPr>
        <p:style>
          <a:lnRef idx="2">
            <a:schemeClr val="accent3"/>
          </a:lnRef>
          <a:fillRef idx="0">
            <a:schemeClr val="accent3"/>
          </a:fillRef>
          <a:effectRef idx="1">
            <a:schemeClr val="accent3"/>
          </a:effectRef>
          <a:fontRef idx="minor">
            <a:schemeClr val="tx1"/>
          </a:fontRef>
        </p:style>
      </p:cxnSp>
      <p:cxnSp>
        <p:nvCxnSpPr>
          <p:cNvPr id="19" name="Straight Arrow Connector 18"/>
          <p:cNvCxnSpPr/>
          <p:nvPr/>
        </p:nvCxnSpPr>
        <p:spPr>
          <a:xfrm flipH="1">
            <a:off x="1104181" y="3674853"/>
            <a:ext cx="189781" cy="0"/>
          </a:xfrm>
          <a:prstGeom prst="straightConnector1">
            <a:avLst/>
          </a:prstGeom>
          <a:ln w="38100">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2427430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Multiplication Table v1 (Group Work)</a:t>
            </a:r>
          </a:p>
        </p:txBody>
      </p:sp>
      <p:sp>
        <p:nvSpPr>
          <p:cNvPr id="3" name="Content Placeholder 2"/>
          <p:cNvSpPr>
            <a:spLocks noGrp="1"/>
          </p:cNvSpPr>
          <p:nvPr>
            <p:ph idx="1"/>
          </p:nvPr>
        </p:nvSpPr>
        <p:spPr>
          <a:xfrm>
            <a:off x="457200" y="1540476"/>
            <a:ext cx="8229600" cy="5146307"/>
          </a:xfrm>
        </p:spPr>
        <p:txBody>
          <a:bodyPr>
            <a:normAutofit fontScale="55000" lnSpcReduction="20000"/>
          </a:bodyPr>
          <a:lstStyle/>
          <a:p>
            <a:pPr marL="118872" indent="0">
              <a:lnSpc>
                <a:spcPct val="120000"/>
              </a:lnSpc>
              <a:buNone/>
            </a:pPr>
            <a:r>
              <a:rPr lang="en-US" sz="5800" dirty="0"/>
              <a:t>Print out a multiplication table (10 x 10).</a:t>
            </a:r>
            <a:endParaRPr lang="en-US" sz="2500" b="1" dirty="0">
              <a:solidFill>
                <a:srgbClr val="FF0000"/>
              </a:solidFill>
            </a:endParaRPr>
          </a:p>
          <a:p>
            <a:pPr marL="118872" indent="0">
              <a:buNone/>
            </a:pPr>
            <a:endParaRPr lang="en-US" b="1" dirty="0">
              <a:solidFill>
                <a:schemeClr val="accent5"/>
              </a:solidFill>
              <a:latin typeface="Calibri"/>
              <a:cs typeface="Calibri"/>
            </a:endParaRPr>
          </a:p>
          <a:p>
            <a:pPr marL="118872" indent="0">
              <a:buNone/>
            </a:pPr>
            <a:endParaRPr lang="en-US" sz="5100" b="1" dirty="0">
              <a:solidFill>
                <a:schemeClr val="accent5"/>
              </a:solidFill>
              <a:latin typeface="Calibri"/>
              <a:cs typeface="Calibri"/>
            </a:endParaRPr>
          </a:p>
          <a:p>
            <a:pPr marL="118872" indent="0">
              <a:lnSpc>
                <a:spcPct val="120000"/>
              </a:lnSpc>
              <a:buNone/>
            </a:pPr>
            <a:endParaRPr lang="en-US" sz="5100" b="1" dirty="0">
              <a:solidFill>
                <a:schemeClr val="accent5"/>
              </a:solidFill>
              <a:latin typeface="Calibri"/>
            </a:endParaRPr>
          </a:p>
          <a:p>
            <a:pPr marL="118872" indent="0">
              <a:lnSpc>
                <a:spcPct val="120000"/>
              </a:lnSpc>
              <a:buNone/>
            </a:pPr>
            <a:endParaRPr lang="en-US" sz="5100" b="1" dirty="0">
              <a:solidFill>
                <a:schemeClr val="accent5"/>
              </a:solidFill>
              <a:latin typeface="Calibri"/>
            </a:endParaRPr>
          </a:p>
          <a:p>
            <a:pPr marL="118872" indent="0">
              <a:lnSpc>
                <a:spcPct val="120000"/>
              </a:lnSpc>
              <a:buNone/>
            </a:pPr>
            <a:endParaRPr lang="en-US" sz="2400" dirty="0"/>
          </a:p>
          <a:p>
            <a:pPr marL="118872" indent="0">
              <a:lnSpc>
                <a:spcPct val="120000"/>
              </a:lnSpc>
              <a:buNone/>
            </a:pPr>
            <a:endParaRPr lang="en-US" sz="2400" dirty="0"/>
          </a:p>
          <a:p>
            <a:pPr marL="118872" indent="0">
              <a:lnSpc>
                <a:spcPct val="120000"/>
              </a:lnSpc>
              <a:buNone/>
            </a:pPr>
            <a:endParaRPr lang="en-US" sz="2400" dirty="0"/>
          </a:p>
          <a:p>
            <a:pPr marL="118872" indent="0">
              <a:lnSpc>
                <a:spcPct val="120000"/>
              </a:lnSpc>
              <a:buNone/>
            </a:pPr>
            <a:r>
              <a:rPr lang="en-US" sz="4600" dirty="0"/>
              <a:t>You’ll need </a:t>
            </a:r>
            <a:r>
              <a:rPr lang="en-US" sz="4600" b="1" dirty="0"/>
              <a:t>nested for loops</a:t>
            </a:r>
            <a:r>
              <a:rPr lang="en-US" sz="4600" dirty="0"/>
              <a:t> for this problem, but think about how to produce the </a:t>
            </a:r>
            <a:r>
              <a:rPr lang="en-US" sz="4600" b="1" i="1" dirty="0"/>
              <a:t>first row </a:t>
            </a:r>
            <a:r>
              <a:rPr lang="en-US" sz="4600" dirty="0"/>
              <a:t>before moving on. </a:t>
            </a:r>
          </a:p>
          <a:p>
            <a:pPr marL="118872" indent="0">
              <a:buNone/>
            </a:pPr>
            <a:endParaRPr lang="en-US" sz="4600" dirty="0"/>
          </a:p>
          <a:p>
            <a:pPr marL="118872" indent="0">
              <a:buNone/>
            </a:pPr>
            <a:r>
              <a:rPr lang="en-US" sz="4600" dirty="0"/>
              <a:t>Bugs? </a:t>
            </a:r>
            <a:r>
              <a:rPr lang="en-US" sz="4600" b="1" dirty="0"/>
              <a:t>Use the techniques we’ve talked about today.</a:t>
            </a:r>
          </a:p>
          <a:p>
            <a:pPr marL="118872" indent="0" algn="ctr">
              <a:lnSpc>
                <a:spcPct val="120000"/>
              </a:lnSpc>
              <a:buNone/>
            </a:pPr>
            <a:r>
              <a:rPr lang="en-US" sz="4600" b="1" dirty="0">
                <a:solidFill>
                  <a:srgbClr val="3366FF"/>
                </a:solidFill>
              </a:rPr>
              <a:t>You may need to widen IDLE’s window!</a:t>
            </a: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1086785" y="2117124"/>
            <a:ext cx="6970430" cy="2284714"/>
          </a:xfrm>
          <a:prstGeom prst="rect">
            <a:avLst/>
          </a:prstGeom>
        </p:spPr>
      </p:pic>
    </p:spTree>
    <p:extLst>
      <p:ext uri="{BB962C8B-B14F-4D97-AF65-F5344CB8AC3E}">
        <p14:creationId xmlns:p14="http://schemas.microsoft.com/office/powerpoint/2010/main" val="21851015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Multiplication Table v1 (Solution)</a:t>
            </a:r>
          </a:p>
        </p:txBody>
      </p:sp>
      <p:pic>
        <p:nvPicPr>
          <p:cNvPr id="4" name="Picture 3"/>
          <p:cNvPicPr>
            <a:picLocks noChangeAspect="1"/>
          </p:cNvPicPr>
          <p:nvPr/>
        </p:nvPicPr>
        <p:blipFill>
          <a:blip r:embed="rId2"/>
          <a:stretch>
            <a:fillRect/>
          </a:stretch>
        </p:blipFill>
        <p:spPr>
          <a:xfrm>
            <a:off x="1489207" y="2031140"/>
            <a:ext cx="6165585" cy="3422307"/>
          </a:xfrm>
          <a:prstGeom prst="rect">
            <a:avLst/>
          </a:prstGeom>
        </p:spPr>
      </p:pic>
    </p:spTree>
    <p:extLst>
      <p:ext uri="{BB962C8B-B14F-4D97-AF65-F5344CB8AC3E}">
        <p14:creationId xmlns:p14="http://schemas.microsoft.com/office/powerpoint/2010/main" val="17075966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9210" y="2688800"/>
            <a:ext cx="8259499" cy="2900105"/>
          </a:xfrm>
          <a:prstGeom prst="rect">
            <a:avLst/>
          </a:prstGeom>
        </p:spPr>
      </p:pic>
      <p:sp>
        <p:nvSpPr>
          <p:cNvPr id="2" name="Title 1"/>
          <p:cNvSpPr>
            <a:spLocks noGrp="1"/>
          </p:cNvSpPr>
          <p:nvPr>
            <p:ph type="title"/>
          </p:nvPr>
        </p:nvSpPr>
        <p:spPr/>
        <p:txBody>
          <a:bodyPr>
            <a:normAutofit/>
          </a:bodyPr>
          <a:lstStyle/>
          <a:p>
            <a:r>
              <a:rPr lang="en-US" sz="4000" dirty="0"/>
              <a:t>Multiplication Table v2</a:t>
            </a:r>
          </a:p>
        </p:txBody>
      </p:sp>
      <p:sp>
        <p:nvSpPr>
          <p:cNvPr id="3" name="Content Placeholder 2"/>
          <p:cNvSpPr>
            <a:spLocks noGrp="1"/>
          </p:cNvSpPr>
          <p:nvPr>
            <p:ph idx="1"/>
          </p:nvPr>
        </p:nvSpPr>
        <p:spPr/>
        <p:txBody>
          <a:bodyPr>
            <a:normAutofit/>
          </a:bodyPr>
          <a:lstStyle/>
          <a:p>
            <a:pPr marL="118872" indent="0">
              <a:lnSpc>
                <a:spcPct val="120000"/>
              </a:lnSpc>
              <a:buNone/>
            </a:pPr>
            <a:r>
              <a:rPr lang="en-US" sz="4300" dirty="0"/>
              <a:t>It’s a better table with labels:</a:t>
            </a:r>
          </a:p>
          <a:p>
            <a:pPr marL="118872" indent="0">
              <a:lnSpc>
                <a:spcPct val="120000"/>
              </a:lnSpc>
              <a:buNone/>
            </a:pPr>
            <a:endParaRPr lang="en-US" sz="4300" dirty="0"/>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sz="2800" b="1" dirty="0">
              <a:solidFill>
                <a:srgbClr val="FF0000"/>
              </a:solidFill>
            </a:endParaRPr>
          </a:p>
          <a:p>
            <a:pPr marL="576072" indent="-457200"/>
            <a:endParaRPr lang="en-US" sz="3100" dirty="0"/>
          </a:p>
          <a:p>
            <a:pPr marL="576072" indent="-457200"/>
            <a:endParaRPr lang="en-US" sz="3100" dirty="0"/>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p:txBody>
      </p:sp>
      <p:cxnSp>
        <p:nvCxnSpPr>
          <p:cNvPr id="6" name="Straight Connector 5"/>
          <p:cNvCxnSpPr/>
          <p:nvPr/>
        </p:nvCxnSpPr>
        <p:spPr>
          <a:xfrm>
            <a:off x="1095632" y="3558746"/>
            <a:ext cx="721634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a:off x="1515761" y="3389870"/>
            <a:ext cx="0" cy="1799968"/>
          </a:xfrm>
          <a:prstGeom prst="line">
            <a:avLst/>
          </a:prstGeom>
        </p:spPr>
        <p:style>
          <a:lnRef idx="2">
            <a:schemeClr val="accent3"/>
          </a:lnRef>
          <a:fillRef idx="0">
            <a:schemeClr val="accent3"/>
          </a:fillRef>
          <a:effectRef idx="1">
            <a:schemeClr val="accent3"/>
          </a:effectRef>
          <a:fontRef idx="minor">
            <a:schemeClr val="tx1"/>
          </a:fontRef>
        </p:style>
      </p:cxnSp>
      <p:cxnSp>
        <p:nvCxnSpPr>
          <p:cNvPr id="13" name="Straight Arrow Connector 12"/>
          <p:cNvCxnSpPr/>
          <p:nvPr/>
        </p:nvCxnSpPr>
        <p:spPr>
          <a:xfrm>
            <a:off x="1293341" y="4621427"/>
            <a:ext cx="39541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247502" y="3468130"/>
            <a:ext cx="1" cy="1153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14301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5156" y="2408714"/>
            <a:ext cx="8259499" cy="2900105"/>
          </a:xfrm>
          <a:prstGeom prst="rect">
            <a:avLst/>
          </a:prstGeom>
        </p:spPr>
      </p:pic>
      <p:sp>
        <p:nvSpPr>
          <p:cNvPr id="2" name="Title 1"/>
          <p:cNvSpPr>
            <a:spLocks noGrp="1"/>
          </p:cNvSpPr>
          <p:nvPr>
            <p:ph type="title"/>
          </p:nvPr>
        </p:nvSpPr>
        <p:spPr/>
        <p:txBody>
          <a:bodyPr>
            <a:normAutofit fontScale="90000"/>
          </a:bodyPr>
          <a:lstStyle/>
          <a:p>
            <a:r>
              <a:rPr lang="en-US" sz="4000" dirty="0"/>
              <a:t>Multiplication Table v2 (Group Work)</a:t>
            </a:r>
          </a:p>
        </p:txBody>
      </p:sp>
      <p:sp>
        <p:nvSpPr>
          <p:cNvPr id="3" name="Content Placeholder 2"/>
          <p:cNvSpPr>
            <a:spLocks noGrp="1"/>
          </p:cNvSpPr>
          <p:nvPr>
            <p:ph idx="1"/>
          </p:nvPr>
        </p:nvSpPr>
        <p:spPr>
          <a:xfrm>
            <a:off x="457200" y="1600200"/>
            <a:ext cx="8229600" cy="5257800"/>
          </a:xfrm>
        </p:spPr>
        <p:txBody>
          <a:bodyPr>
            <a:normAutofit fontScale="70000" lnSpcReduction="20000"/>
          </a:bodyPr>
          <a:lstStyle/>
          <a:p>
            <a:pPr marL="118872" indent="0">
              <a:lnSpc>
                <a:spcPct val="120000"/>
              </a:lnSpc>
              <a:buNone/>
            </a:pPr>
            <a:r>
              <a:rPr lang="en-US" sz="4300" dirty="0"/>
              <a:t>Print your table with a label row and column.</a:t>
            </a:r>
          </a:p>
          <a:p>
            <a:pPr marL="118872" indent="0">
              <a:lnSpc>
                <a:spcPct val="120000"/>
              </a:lnSpc>
              <a:buNone/>
            </a:pPr>
            <a:endParaRPr lang="en-US" sz="4300" dirty="0"/>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sz="2800" b="1" dirty="0">
              <a:solidFill>
                <a:srgbClr val="FF0000"/>
              </a:solidFill>
            </a:endParaRPr>
          </a:p>
          <a:p>
            <a:pPr marL="576072" indent="-457200"/>
            <a:endParaRPr lang="en-US" sz="3100" dirty="0"/>
          </a:p>
          <a:p>
            <a:pPr marL="576072" indent="-457200"/>
            <a:endParaRPr lang="en-US" sz="3100" dirty="0"/>
          </a:p>
          <a:p>
            <a:pPr marL="576072" indent="-457200"/>
            <a:r>
              <a:rPr lang="en-US" sz="3100" dirty="0"/>
              <a:t>Work on </a:t>
            </a:r>
            <a:r>
              <a:rPr lang="en-US" sz="3100" b="1" dirty="0">
                <a:solidFill>
                  <a:srgbClr val="FF0000"/>
                </a:solidFill>
              </a:rPr>
              <a:t>one new part </a:t>
            </a:r>
            <a:r>
              <a:rPr lang="en-US" sz="3100" dirty="0"/>
              <a:t>(area bounded by a red box) at a time.</a:t>
            </a:r>
          </a:p>
          <a:p>
            <a:pPr marL="576072" indent="-457200"/>
            <a:r>
              <a:rPr lang="en-US" sz="3100" dirty="0"/>
              <a:t>You will need to add an additional row and column!!</a:t>
            </a:r>
          </a:p>
          <a:p>
            <a:pPr marL="576072" indent="-457200"/>
            <a:r>
              <a:rPr lang="en-US" sz="3100" dirty="0"/>
              <a:t>Bugs? </a:t>
            </a:r>
            <a:r>
              <a:rPr lang="en-US" sz="3100" b="1" dirty="0"/>
              <a:t>Use the techniques we’ve talked about today.</a:t>
            </a: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p:txBody>
      </p:sp>
      <p:sp>
        <p:nvSpPr>
          <p:cNvPr id="7" name="Rectangle 6"/>
          <p:cNvSpPr/>
          <p:nvPr/>
        </p:nvSpPr>
        <p:spPr>
          <a:xfrm>
            <a:off x="1306724" y="3056238"/>
            <a:ext cx="7194726" cy="21951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306722" y="3056238"/>
            <a:ext cx="332607" cy="18677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2"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18254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Multiplication Table v2 (Solution 1)</a:t>
            </a:r>
          </a:p>
        </p:txBody>
      </p:sp>
      <p:pic>
        <p:nvPicPr>
          <p:cNvPr id="4" name="Picture 2"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252833" y="1524299"/>
            <a:ext cx="4638334" cy="5195948"/>
          </a:xfrm>
          <a:prstGeom prst="rect">
            <a:avLst/>
          </a:prstGeom>
        </p:spPr>
      </p:pic>
    </p:spTree>
    <p:extLst>
      <p:ext uri="{BB962C8B-B14F-4D97-AF65-F5344CB8AC3E}">
        <p14:creationId xmlns:p14="http://schemas.microsoft.com/office/powerpoint/2010/main" val="38561461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Multiplication Table v2 (Solution 2)</a:t>
            </a:r>
          </a:p>
        </p:txBody>
      </p:sp>
      <p:pic>
        <p:nvPicPr>
          <p:cNvPr id="4" name="Picture 2"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609725" y="1618531"/>
            <a:ext cx="5924550" cy="4914900"/>
          </a:xfrm>
          <a:prstGeom prst="rect">
            <a:avLst/>
          </a:prstGeom>
        </p:spPr>
      </p:pic>
    </p:spTree>
    <p:extLst>
      <p:ext uri="{BB962C8B-B14F-4D97-AF65-F5344CB8AC3E}">
        <p14:creationId xmlns:p14="http://schemas.microsoft.com/office/powerpoint/2010/main" val="21075000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4083311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15</a:t>
            </a:r>
          </a:p>
        </p:txBody>
      </p:sp>
    </p:spTree>
    <p:extLst>
      <p:ext uri="{BB962C8B-B14F-4D97-AF65-F5344CB8AC3E}">
        <p14:creationId xmlns:p14="http://schemas.microsoft.com/office/powerpoint/2010/main" val="316482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Content Placeholder 2"/>
          <p:cNvSpPr>
            <a:spLocks noGrp="1"/>
          </p:cNvSpPr>
          <p:nvPr>
            <p:ph idx="1"/>
          </p:nvPr>
        </p:nvSpPr>
        <p:spPr>
          <a:xfrm>
            <a:off x="457200" y="1775191"/>
            <a:ext cx="8229600" cy="4625609"/>
          </a:xfrm>
        </p:spPr>
        <p:txBody>
          <a:bodyPr>
            <a:normAutofit/>
          </a:bodyPr>
          <a:lstStyle/>
          <a:p>
            <a:pPr marL="0" indent="0">
              <a:buNone/>
            </a:pPr>
            <a:r>
              <a:rPr lang="en-US" dirty="0"/>
              <a:t>Modules contain groups of related functions:</a:t>
            </a:r>
          </a:p>
          <a:p>
            <a:pPr lvl="1"/>
            <a:r>
              <a:rPr lang="en-US" b="1" dirty="0">
                <a:solidFill>
                  <a:srgbClr val="FF0000"/>
                </a:solidFill>
              </a:rPr>
              <a:t>math </a:t>
            </a:r>
            <a:r>
              <a:rPr lang="en-US" dirty="0"/>
              <a:t>contains a lot of useful mathematical code</a:t>
            </a:r>
          </a:p>
          <a:p>
            <a:pPr lvl="1"/>
            <a:r>
              <a:rPr lang="en-US" dirty="0"/>
              <a:t>Modules can also contain classes or constants</a:t>
            </a:r>
          </a:p>
          <a:p>
            <a:pPr lvl="2"/>
            <a:r>
              <a:rPr lang="en-US" b="1" dirty="0" err="1">
                <a:solidFill>
                  <a:srgbClr val="FF0000"/>
                </a:solidFill>
              </a:rPr>
              <a:t>math.pi</a:t>
            </a:r>
            <a:endParaRPr lang="en-US" b="1" dirty="0">
              <a:solidFill>
                <a:srgbClr val="FF0000"/>
              </a:solidFill>
            </a:endParaRPr>
          </a:p>
          <a:p>
            <a:endParaRPr lang="en-US" dirty="0"/>
          </a:p>
          <a:p>
            <a:r>
              <a:rPr lang="en-US" dirty="0"/>
              <a:t>When we import a module we then have to say </a:t>
            </a:r>
            <a:r>
              <a:rPr lang="en-US" b="1" dirty="0" err="1">
                <a:solidFill>
                  <a:srgbClr val="7030A0"/>
                </a:solidFill>
              </a:rPr>
              <a:t>modulename</a:t>
            </a:r>
            <a:r>
              <a:rPr lang="en-US" b="1" dirty="0" err="1">
                <a:solidFill>
                  <a:srgbClr val="FF0000"/>
                </a:solidFill>
              </a:rPr>
              <a:t>.methodname</a:t>
            </a:r>
            <a:r>
              <a:rPr lang="en-US" b="1" dirty="0">
                <a:solidFill>
                  <a:srgbClr val="FF0000"/>
                </a:solidFill>
              </a:rPr>
              <a:t>()</a:t>
            </a:r>
          </a:p>
          <a:p>
            <a:pPr lvl="1"/>
            <a:r>
              <a:rPr lang="en-US" dirty="0"/>
              <a:t>i.e. </a:t>
            </a:r>
            <a:r>
              <a:rPr lang="en-US" b="1" dirty="0" err="1">
                <a:solidFill>
                  <a:srgbClr val="7030A0"/>
                </a:solidFill>
              </a:rPr>
              <a:t>mathFunc.</a:t>
            </a:r>
            <a:r>
              <a:rPr lang="en-US" b="1" dirty="0" err="1">
                <a:solidFill>
                  <a:srgbClr val="FF0000"/>
                </a:solidFill>
              </a:rPr>
              <a:t>summation</a:t>
            </a:r>
            <a:r>
              <a:rPr lang="en-US" b="1" dirty="0">
                <a:solidFill>
                  <a:srgbClr val="FF0000"/>
                </a:solidFill>
              </a:rPr>
              <a:t>(numbers)</a:t>
            </a:r>
          </a:p>
        </p:txBody>
      </p:sp>
    </p:spTree>
    <p:extLst>
      <p:ext uri="{BB962C8B-B14F-4D97-AF65-F5344CB8AC3E}">
        <p14:creationId xmlns:p14="http://schemas.microsoft.com/office/powerpoint/2010/main" val="297771055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617523"/>
            <a:ext cx="7751285" cy="3046988"/>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Dictionaries!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Dictionary</a:t>
            </a:r>
            <a:br>
              <a:rPr lang="en-US" sz="3200" dirty="0">
                <a:latin typeface="Cambria"/>
                <a:cs typeface="Cambria"/>
              </a:rPr>
            </a:br>
            <a:r>
              <a:rPr lang="en-US" sz="3200" dirty="0">
                <a:latin typeface="Cambria"/>
                <a:cs typeface="Cambria"/>
              </a:rPr>
              <a:t>methods</a:t>
            </a:r>
          </a:p>
        </p:txBody>
      </p:sp>
      <p:pic>
        <p:nvPicPr>
          <p:cNvPr id="2" name="Picture 1"/>
          <p:cNvPicPr>
            <a:picLocks noChangeAspect="1"/>
          </p:cNvPicPr>
          <p:nvPr/>
        </p:nvPicPr>
        <p:blipFill>
          <a:blip r:embed="rId2"/>
          <a:stretch>
            <a:fillRect/>
          </a:stretch>
        </p:blipFill>
        <p:spPr>
          <a:xfrm>
            <a:off x="4561101" y="274638"/>
            <a:ext cx="4329472" cy="3431802"/>
          </a:xfrm>
          <a:prstGeom prst="rect">
            <a:avLst/>
          </a:prstGeom>
        </p:spPr>
      </p:pic>
    </p:spTree>
    <p:extLst>
      <p:ext uri="{BB962C8B-B14F-4D97-AF65-F5344CB8AC3E}">
        <p14:creationId xmlns:p14="http://schemas.microsoft.com/office/powerpoint/2010/main" val="1735358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grades.py</a:t>
            </a:r>
          </a:p>
        </p:txBody>
      </p:sp>
      <p:sp>
        <p:nvSpPr>
          <p:cNvPr id="3" name="Content Placeholder 2"/>
          <p:cNvSpPr>
            <a:spLocks noGrp="1"/>
          </p:cNvSpPr>
          <p:nvPr>
            <p:ph idx="1"/>
          </p:nvPr>
        </p:nvSpPr>
        <p:spPr>
          <a:xfrm>
            <a:off x="152400" y="1524000"/>
            <a:ext cx="8915400" cy="5181599"/>
          </a:xfrm>
        </p:spPr>
        <p:txBody>
          <a:bodyPr>
            <a:normAutofit/>
          </a:bodyPr>
          <a:lstStyle/>
          <a:p>
            <a:r>
              <a:rPr lang="en-US" dirty="0"/>
              <a:t>Consider this program for grades:</a:t>
            </a:r>
          </a:p>
          <a:p>
            <a:endParaRPr lang="en-US" dirty="0"/>
          </a:p>
        </p:txBody>
      </p:sp>
      <p:pic>
        <p:nvPicPr>
          <p:cNvPr id="4" name="Picture 3"/>
          <p:cNvPicPr>
            <a:picLocks noChangeAspect="1"/>
          </p:cNvPicPr>
          <p:nvPr/>
        </p:nvPicPr>
        <p:blipFill>
          <a:blip r:embed="rId2"/>
          <a:stretch>
            <a:fillRect/>
          </a:stretch>
        </p:blipFill>
        <p:spPr>
          <a:xfrm>
            <a:off x="838200" y="2362200"/>
            <a:ext cx="7181850" cy="3781425"/>
          </a:xfrm>
          <a:prstGeom prst="rect">
            <a:avLst/>
          </a:prstGeom>
        </p:spPr>
      </p:pic>
    </p:spTree>
    <p:extLst>
      <p:ext uri="{BB962C8B-B14F-4D97-AF65-F5344CB8AC3E}">
        <p14:creationId xmlns:p14="http://schemas.microsoft.com/office/powerpoint/2010/main" val="13785503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grades.py</a:t>
            </a:r>
          </a:p>
        </p:txBody>
      </p:sp>
      <p:sp>
        <p:nvSpPr>
          <p:cNvPr id="3" name="Content Placeholder 2"/>
          <p:cNvSpPr>
            <a:spLocks noGrp="1"/>
          </p:cNvSpPr>
          <p:nvPr>
            <p:ph idx="1"/>
          </p:nvPr>
        </p:nvSpPr>
        <p:spPr>
          <a:xfrm>
            <a:off x="457200" y="1583350"/>
            <a:ext cx="8229600" cy="5181599"/>
          </a:xfrm>
        </p:spPr>
        <p:txBody>
          <a:bodyPr>
            <a:normAutofit fontScale="92500" lnSpcReduction="20000"/>
          </a:bodyPr>
          <a:lstStyle/>
          <a:p>
            <a:pPr marL="0" indent="0">
              <a:buNone/>
            </a:pPr>
            <a:r>
              <a:rPr lang="en-US" dirty="0"/>
              <a:t>Consider this program for grades:</a:t>
            </a:r>
          </a:p>
          <a:p>
            <a:endParaRPr lang="en-US" dirty="0"/>
          </a:p>
          <a:p>
            <a:pPr marL="118872" indent="0">
              <a:buNone/>
            </a:pPr>
            <a:r>
              <a:rPr lang="pt-BR" sz="2000" b="1" dirty="0">
                <a:solidFill>
                  <a:srgbClr val="000000"/>
                </a:solidFill>
                <a:latin typeface="Calibri"/>
                <a:cs typeface="Calibri"/>
              </a:rPr>
              <a:t>grades = [("Sam", 90), ("Ali", 92), ("Dave", 85), ("Pat", 81)]</a:t>
            </a:r>
          </a:p>
          <a:p>
            <a:pPr marL="118872" indent="0">
              <a:buNone/>
            </a:pPr>
            <a:endParaRPr lang="en-US" dirty="0">
              <a:solidFill>
                <a:srgbClr val="000000"/>
              </a:solidFill>
              <a:latin typeface="Calibri"/>
              <a:cs typeface="Calibri"/>
            </a:endParaRPr>
          </a:p>
          <a:p>
            <a:pPr marL="118872" indent="0">
              <a:buNone/>
            </a:pPr>
            <a:r>
              <a:rPr lang="en-US" sz="2000" b="1" dirty="0">
                <a:solidFill>
                  <a:srgbClr val="000000"/>
                </a:solidFill>
                <a:latin typeface="Calibri"/>
                <a:cs typeface="Calibri"/>
              </a:rPr>
              <a:t>person = input("Whose grade do you want to know? ")</a:t>
            </a:r>
          </a:p>
          <a:p>
            <a:pPr marL="118872" indent="0">
              <a:buNone/>
            </a:pPr>
            <a:endParaRPr lang="en-US" sz="2000" b="1" dirty="0">
              <a:solidFill>
                <a:srgbClr val="FF0000"/>
              </a:solidFill>
              <a:latin typeface="Calibri"/>
              <a:cs typeface="Calibri"/>
            </a:endParaRPr>
          </a:p>
          <a:p>
            <a:pPr marL="118872" indent="0">
              <a:buNone/>
            </a:pPr>
            <a:r>
              <a:rPr lang="en-US" sz="2000" b="1" dirty="0">
                <a:solidFill>
                  <a:srgbClr val="FF0000"/>
                </a:solidFill>
                <a:latin typeface="Calibri"/>
                <a:cs typeface="Calibri"/>
              </a:rPr>
              <a:t>found = False</a:t>
            </a:r>
          </a:p>
          <a:p>
            <a:pPr marL="118872" indent="0">
              <a:buNone/>
            </a:pPr>
            <a:endParaRPr lang="en-US" sz="2000" b="1" dirty="0">
              <a:solidFill>
                <a:srgbClr val="FF0000"/>
              </a:solidFill>
              <a:latin typeface="Calibri"/>
              <a:cs typeface="Calibri"/>
            </a:endParaRPr>
          </a:p>
          <a:p>
            <a:pPr marL="118872" indent="0">
              <a:buNone/>
            </a:pPr>
            <a:r>
              <a:rPr lang="en-US" sz="2000" b="1" dirty="0">
                <a:solidFill>
                  <a:srgbClr val="000000"/>
                </a:solidFill>
                <a:latin typeface="Calibri"/>
                <a:cs typeface="Calibri"/>
              </a:rPr>
              <a:t>for</a:t>
            </a:r>
            <a:r>
              <a:rPr lang="en-US" sz="2000" b="1" dirty="0">
                <a:solidFill>
                  <a:srgbClr val="FF0000"/>
                </a:solidFill>
                <a:latin typeface="Calibri"/>
                <a:cs typeface="Calibri"/>
              </a:rPr>
              <a:t> </a:t>
            </a:r>
            <a:r>
              <a:rPr lang="en-US" sz="2000" b="1" dirty="0">
                <a:solidFill>
                  <a:srgbClr val="7030A0"/>
                </a:solidFill>
                <a:latin typeface="Calibri"/>
                <a:cs typeface="Calibri"/>
              </a:rPr>
              <a:t>(</a:t>
            </a:r>
            <a:r>
              <a:rPr lang="en-US" sz="2000" b="1" dirty="0">
                <a:solidFill>
                  <a:srgbClr val="3366FF"/>
                </a:solidFill>
                <a:latin typeface="Calibri"/>
                <a:cs typeface="Calibri"/>
              </a:rPr>
              <a:t>student, grade</a:t>
            </a:r>
            <a:r>
              <a:rPr lang="en-US" sz="2000" b="1" dirty="0">
                <a:solidFill>
                  <a:srgbClr val="000000"/>
                </a:solidFill>
                <a:latin typeface="Calibri"/>
                <a:cs typeface="Calibri"/>
              </a:rPr>
              <a:t>) in grades:</a:t>
            </a:r>
          </a:p>
          <a:p>
            <a:pPr marL="118872" indent="0">
              <a:buNone/>
            </a:pPr>
            <a:r>
              <a:rPr lang="en-US" sz="2000" b="1" dirty="0">
                <a:solidFill>
                  <a:srgbClr val="000000"/>
                </a:solidFill>
                <a:latin typeface="Calibri"/>
                <a:cs typeface="Calibri"/>
              </a:rPr>
              <a:t>    if student == person:</a:t>
            </a:r>
          </a:p>
          <a:p>
            <a:pPr marL="118872" indent="0">
              <a:buNone/>
            </a:pPr>
            <a:r>
              <a:rPr lang="en-US" sz="2000" b="1" dirty="0">
                <a:solidFill>
                  <a:srgbClr val="000000"/>
                </a:solidFill>
                <a:latin typeface="Calibri"/>
                <a:cs typeface="Calibri"/>
              </a:rPr>
              <a:t>        print("Their grade was:", grade)</a:t>
            </a:r>
          </a:p>
          <a:p>
            <a:pPr marL="118872" indent="0">
              <a:buNone/>
            </a:pPr>
            <a:r>
              <a:rPr lang="en-US" sz="2000" b="1" dirty="0">
                <a:solidFill>
                  <a:srgbClr val="FF0000"/>
                </a:solidFill>
                <a:latin typeface="Calibri"/>
                <a:cs typeface="Calibri"/>
              </a:rPr>
              <a:t>        found = True</a:t>
            </a:r>
          </a:p>
          <a:p>
            <a:pPr marL="118872" indent="0">
              <a:buNone/>
            </a:pPr>
            <a:endParaRPr lang="en-US" sz="2000" b="1" dirty="0">
              <a:solidFill>
                <a:srgbClr val="FF0000"/>
              </a:solidFill>
              <a:latin typeface="Calibri"/>
              <a:cs typeface="Calibri"/>
            </a:endParaRPr>
          </a:p>
          <a:p>
            <a:pPr marL="118872" indent="0">
              <a:buNone/>
            </a:pPr>
            <a:r>
              <a:rPr lang="en-US" sz="2000" b="1" dirty="0">
                <a:solidFill>
                  <a:srgbClr val="FF0000"/>
                </a:solidFill>
                <a:latin typeface="Calibri"/>
                <a:cs typeface="Calibri"/>
              </a:rPr>
              <a:t>if not found:</a:t>
            </a:r>
          </a:p>
          <a:p>
            <a:pPr marL="118872" indent="0">
              <a:buNone/>
            </a:pPr>
            <a:r>
              <a:rPr lang="en-US" sz="2000" b="1" dirty="0">
                <a:solidFill>
                  <a:srgbClr val="FF0000"/>
                </a:solidFill>
                <a:latin typeface="Calibri"/>
                <a:cs typeface="Calibri"/>
              </a:rPr>
              <a:t>    </a:t>
            </a:r>
            <a:r>
              <a:rPr lang="en-US" sz="2000" b="1" dirty="0">
                <a:solidFill>
                  <a:srgbClr val="000000"/>
                </a:solidFill>
                <a:latin typeface="Calibri"/>
                <a:cs typeface="Calibri"/>
              </a:rPr>
              <a:t>print("They got a 0 for not turning in their work.")</a:t>
            </a:r>
          </a:p>
        </p:txBody>
      </p:sp>
      <p:grpSp>
        <p:nvGrpSpPr>
          <p:cNvPr id="16" name="Group 15"/>
          <p:cNvGrpSpPr/>
          <p:nvPr/>
        </p:nvGrpSpPr>
        <p:grpSpPr>
          <a:xfrm>
            <a:off x="1970344" y="3821870"/>
            <a:ext cx="6635276" cy="2089483"/>
            <a:chOff x="1970344" y="3821870"/>
            <a:chExt cx="6635276" cy="2089483"/>
          </a:xfrm>
        </p:grpSpPr>
        <p:sp>
          <p:nvSpPr>
            <p:cNvPr id="4" name="TextBox 3"/>
            <p:cNvSpPr txBox="1"/>
            <p:nvPr/>
          </p:nvSpPr>
          <p:spPr>
            <a:xfrm>
              <a:off x="6014820" y="3821870"/>
              <a:ext cx="2590800" cy="1754327"/>
            </a:xfrm>
            <a:prstGeom prst="rect">
              <a:avLst/>
            </a:prstGeom>
            <a:noFill/>
            <a:ln>
              <a:noFill/>
            </a:ln>
          </p:spPr>
          <p:txBody>
            <a:bodyPr wrap="square" rtlCol="0">
              <a:spAutoFit/>
            </a:bodyPr>
            <a:lstStyle/>
            <a:p>
              <a:r>
                <a:rPr lang="en-US" dirty="0"/>
                <a:t>A Boolean variable like </a:t>
              </a:r>
              <a:r>
                <a:rPr lang="en-US" b="1" dirty="0">
                  <a:solidFill>
                    <a:srgbClr val="FF0000"/>
                  </a:solidFill>
                </a:rPr>
                <a:t>found</a:t>
              </a:r>
              <a:r>
                <a:rPr lang="en-US" dirty="0"/>
                <a:t>, whose value changes in order to allow us to make a decision later, is called a </a:t>
              </a:r>
              <a:r>
                <a:rPr lang="en-US" b="1" dirty="0"/>
                <a:t>flag</a:t>
              </a:r>
              <a:r>
                <a:rPr lang="en-US" dirty="0"/>
                <a:t>.</a:t>
              </a:r>
            </a:p>
          </p:txBody>
        </p:sp>
        <p:cxnSp>
          <p:nvCxnSpPr>
            <p:cNvPr id="6" name="Straight Arrow Connector 5"/>
            <p:cNvCxnSpPr/>
            <p:nvPr/>
          </p:nvCxnSpPr>
          <p:spPr>
            <a:xfrm flipH="1" flipV="1">
              <a:off x="2057400" y="3886200"/>
              <a:ext cx="3886200" cy="3810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421387" y="5080439"/>
              <a:ext cx="3522213" cy="27810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970344" y="5175401"/>
              <a:ext cx="3973256" cy="7359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a:off x="5943600" y="3886200"/>
            <a:ext cx="0" cy="1615499"/>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698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grades.py</a:t>
            </a:r>
          </a:p>
        </p:txBody>
      </p:sp>
      <p:sp>
        <p:nvSpPr>
          <p:cNvPr id="3" name="Content Placeholder 2"/>
          <p:cNvSpPr>
            <a:spLocks noGrp="1"/>
          </p:cNvSpPr>
          <p:nvPr>
            <p:ph idx="1"/>
          </p:nvPr>
        </p:nvSpPr>
        <p:spPr>
          <a:xfrm>
            <a:off x="457200" y="1654570"/>
            <a:ext cx="8229600" cy="5181599"/>
          </a:xfrm>
        </p:spPr>
        <p:txBody>
          <a:bodyPr>
            <a:normAutofit fontScale="92500" lnSpcReduction="20000"/>
          </a:bodyPr>
          <a:lstStyle/>
          <a:p>
            <a:pPr marL="0" indent="0">
              <a:buNone/>
            </a:pPr>
            <a:r>
              <a:rPr lang="en-US" dirty="0"/>
              <a:t>Consider this program for grades:</a:t>
            </a:r>
          </a:p>
          <a:p>
            <a:endParaRPr lang="en-US" dirty="0"/>
          </a:p>
          <a:p>
            <a:pPr marL="118872" indent="0">
              <a:buNone/>
            </a:pPr>
            <a:r>
              <a:rPr lang="pt-BR" sz="2000" b="1" dirty="0">
                <a:latin typeface="Calibri"/>
                <a:cs typeface="Calibri"/>
              </a:rPr>
              <a:t>grades = [("Sam", 90), ("Ali", 92), ("Dave", 85), ("Pat", 81)]</a:t>
            </a:r>
          </a:p>
          <a:p>
            <a:pPr marL="118872" indent="0">
              <a:buNone/>
            </a:pPr>
            <a:endParaRPr lang="en-US" dirty="0">
              <a:latin typeface="Calibri"/>
              <a:cs typeface="Calibri"/>
            </a:endParaRPr>
          </a:p>
          <a:p>
            <a:pPr marL="118872" indent="0">
              <a:buNone/>
            </a:pPr>
            <a:r>
              <a:rPr lang="en-US" sz="2000" b="1" dirty="0">
                <a:latin typeface="Calibri"/>
                <a:cs typeface="Calibri"/>
              </a:rPr>
              <a:t>person = input("Whose grade do you want to know? ")</a:t>
            </a:r>
          </a:p>
          <a:p>
            <a:pPr marL="118872" indent="0">
              <a:buNone/>
            </a:pPr>
            <a:endParaRPr lang="en-US" sz="2000" b="1" dirty="0">
              <a:solidFill>
                <a:srgbClr val="FF0000"/>
              </a:solidFill>
              <a:latin typeface="Calibri"/>
              <a:cs typeface="Calibri"/>
            </a:endParaRPr>
          </a:p>
          <a:p>
            <a:pPr marL="118872" indent="0">
              <a:buNone/>
            </a:pPr>
            <a:r>
              <a:rPr lang="en-US" sz="2000" b="1" dirty="0">
                <a:solidFill>
                  <a:srgbClr val="3366FF"/>
                </a:solidFill>
                <a:latin typeface="Calibri"/>
                <a:cs typeface="Calibri"/>
              </a:rPr>
              <a:t>found = False</a:t>
            </a:r>
          </a:p>
          <a:p>
            <a:pPr marL="118872" indent="0">
              <a:buNone/>
            </a:pPr>
            <a:endParaRPr lang="en-US" sz="2000" b="1" dirty="0">
              <a:solidFill>
                <a:srgbClr val="3366FF"/>
              </a:solidFill>
              <a:latin typeface="Calibri"/>
              <a:cs typeface="Calibri"/>
            </a:endParaRPr>
          </a:p>
          <a:p>
            <a:pPr marL="118872" indent="0">
              <a:buNone/>
            </a:pPr>
            <a:r>
              <a:rPr lang="en-US" sz="2000" b="1" dirty="0">
                <a:solidFill>
                  <a:srgbClr val="3366FF"/>
                </a:solidFill>
                <a:latin typeface="Calibri"/>
                <a:cs typeface="Calibri"/>
              </a:rPr>
              <a:t>for (student, grade) in grades:</a:t>
            </a:r>
          </a:p>
          <a:p>
            <a:pPr marL="118872" indent="0">
              <a:buNone/>
            </a:pPr>
            <a:r>
              <a:rPr lang="en-US" sz="2000" b="1" dirty="0">
                <a:solidFill>
                  <a:srgbClr val="3366FF"/>
                </a:solidFill>
                <a:latin typeface="Calibri"/>
                <a:cs typeface="Calibri"/>
              </a:rPr>
              <a:t>    if student == person:</a:t>
            </a:r>
          </a:p>
          <a:p>
            <a:pPr marL="118872" indent="0">
              <a:buNone/>
            </a:pPr>
            <a:r>
              <a:rPr lang="en-US" sz="2000" b="1" dirty="0">
                <a:solidFill>
                  <a:srgbClr val="3366FF"/>
                </a:solidFill>
                <a:latin typeface="Calibri"/>
                <a:cs typeface="Calibri"/>
              </a:rPr>
              <a:t>        print("Their grade was:", grade)</a:t>
            </a:r>
          </a:p>
          <a:p>
            <a:pPr marL="118872" indent="0">
              <a:buNone/>
            </a:pPr>
            <a:r>
              <a:rPr lang="en-US" sz="2000" b="1" dirty="0">
                <a:solidFill>
                  <a:srgbClr val="3366FF"/>
                </a:solidFill>
                <a:latin typeface="Calibri"/>
                <a:cs typeface="Calibri"/>
              </a:rPr>
              <a:t>        found = True</a:t>
            </a:r>
          </a:p>
          <a:p>
            <a:pPr marL="118872" indent="0">
              <a:buNone/>
            </a:pPr>
            <a:endParaRPr lang="en-US" sz="2000" b="1" dirty="0">
              <a:solidFill>
                <a:srgbClr val="FF0000"/>
              </a:solidFill>
              <a:latin typeface="Calibri"/>
              <a:cs typeface="Calibri"/>
            </a:endParaRPr>
          </a:p>
          <a:p>
            <a:pPr marL="118872" indent="0">
              <a:buNone/>
            </a:pPr>
            <a:r>
              <a:rPr lang="en-US" sz="2000" b="1" dirty="0">
                <a:solidFill>
                  <a:srgbClr val="000000"/>
                </a:solidFill>
                <a:latin typeface="Calibri"/>
                <a:cs typeface="Calibri"/>
              </a:rPr>
              <a:t>if not found:</a:t>
            </a:r>
          </a:p>
          <a:p>
            <a:pPr marL="118872" indent="0">
              <a:buNone/>
            </a:pPr>
            <a:r>
              <a:rPr lang="en-US" sz="2000" b="1" dirty="0">
                <a:solidFill>
                  <a:srgbClr val="000000"/>
                </a:solidFill>
                <a:latin typeface="Calibri"/>
                <a:cs typeface="Calibri"/>
              </a:rPr>
              <a:t>    print("They got a 0 for not turning in their work.")</a:t>
            </a:r>
          </a:p>
        </p:txBody>
      </p:sp>
      <p:sp>
        <p:nvSpPr>
          <p:cNvPr id="4" name="TextBox 3"/>
          <p:cNvSpPr txBox="1"/>
          <p:nvPr/>
        </p:nvSpPr>
        <p:spPr>
          <a:xfrm>
            <a:off x="5317150" y="3795062"/>
            <a:ext cx="3429000" cy="2123658"/>
          </a:xfrm>
          <a:prstGeom prst="rect">
            <a:avLst/>
          </a:prstGeom>
          <a:noFill/>
        </p:spPr>
        <p:txBody>
          <a:bodyPr wrap="square" rtlCol="0">
            <a:spAutoFit/>
          </a:bodyPr>
          <a:lstStyle/>
          <a:p>
            <a:r>
              <a:rPr lang="en-US" sz="2200" dirty="0">
                <a:solidFill>
                  <a:srgbClr val="3366FF"/>
                </a:solidFill>
                <a:latin typeface="Cambria"/>
                <a:cs typeface="Cambria"/>
              </a:rPr>
              <a:t>Notice that we have to manually search the list, because the student’s name tells us </a:t>
            </a:r>
            <a:r>
              <a:rPr lang="en-US" sz="2200" i="1" dirty="0">
                <a:solidFill>
                  <a:srgbClr val="3366FF"/>
                </a:solidFill>
                <a:latin typeface="Cambria"/>
                <a:cs typeface="Cambria"/>
              </a:rPr>
              <a:t>nothing</a:t>
            </a:r>
            <a:r>
              <a:rPr lang="en-US" sz="2200" dirty="0">
                <a:solidFill>
                  <a:srgbClr val="3366FF"/>
                </a:solidFill>
                <a:latin typeface="Cambria"/>
                <a:cs typeface="Cambria"/>
              </a:rPr>
              <a:t> about where they occur in the list!!</a:t>
            </a:r>
          </a:p>
        </p:txBody>
      </p:sp>
      <p:cxnSp>
        <p:nvCxnSpPr>
          <p:cNvPr id="6" name="Straight Arrow Connector 5"/>
          <p:cNvCxnSpPr/>
          <p:nvPr/>
        </p:nvCxnSpPr>
        <p:spPr>
          <a:xfrm flipH="1">
            <a:off x="3608341" y="4274090"/>
            <a:ext cx="1649459" cy="604555"/>
          </a:xfrm>
          <a:prstGeom prst="straightConnector1">
            <a:avLst/>
          </a:prstGeom>
          <a:ln w="57150">
            <a:solidFill>
              <a:srgbClr val="3366FF"/>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42889" y="3847340"/>
            <a:ext cx="14911" cy="2071380"/>
          </a:xfrm>
          <a:prstGeom prst="line">
            <a:avLst/>
          </a:prstGeom>
          <a:ln w="57150" cmpd="sng">
            <a:solidFill>
              <a:srgbClr val="3366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96156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grades.py</a:t>
            </a:r>
          </a:p>
        </p:txBody>
      </p:sp>
      <p:sp>
        <p:nvSpPr>
          <p:cNvPr id="3" name="Content Placeholder 2"/>
          <p:cNvSpPr>
            <a:spLocks noGrp="1"/>
          </p:cNvSpPr>
          <p:nvPr>
            <p:ph idx="1"/>
          </p:nvPr>
        </p:nvSpPr>
        <p:spPr>
          <a:xfrm>
            <a:off x="469070" y="1666441"/>
            <a:ext cx="8229600" cy="4876800"/>
          </a:xfrm>
        </p:spPr>
        <p:txBody>
          <a:bodyPr>
            <a:normAutofit fontScale="85000" lnSpcReduction="20000"/>
          </a:bodyPr>
          <a:lstStyle/>
          <a:p>
            <a:pPr marL="0" indent="0">
              <a:buNone/>
            </a:pPr>
            <a:r>
              <a:rPr lang="en-US" dirty="0"/>
              <a:t>Wouldn’t it be nice if we could just say:</a:t>
            </a:r>
          </a:p>
          <a:p>
            <a:endParaRPr lang="en-US" sz="1500" dirty="0"/>
          </a:p>
          <a:p>
            <a:pPr marL="118872" indent="0">
              <a:buNone/>
            </a:pPr>
            <a:r>
              <a:rPr lang="en-US" sz="2400" b="1" dirty="0">
                <a:latin typeface="Calibri"/>
                <a:cs typeface="Calibri"/>
              </a:rPr>
              <a:t>grades = [("Sam", 90), ("Ali", 92), ("Dave", 85), ("Pat", 81)]</a:t>
            </a:r>
          </a:p>
          <a:p>
            <a:pPr marL="118872" indent="0">
              <a:buNone/>
            </a:pPr>
            <a:endParaRPr lang="en-US" sz="2400" b="1" dirty="0">
              <a:latin typeface="Calibri"/>
              <a:cs typeface="Calibri"/>
            </a:endParaRPr>
          </a:p>
          <a:p>
            <a:pPr marL="118872" indent="0">
              <a:buNone/>
            </a:pPr>
            <a:r>
              <a:rPr lang="en-US" sz="2400" b="1" dirty="0">
                <a:latin typeface="Calibri"/>
                <a:cs typeface="Calibri"/>
              </a:rPr>
              <a:t>person = input("Whose grade do you want to know? ")</a:t>
            </a:r>
          </a:p>
          <a:p>
            <a:pPr marL="118872" indent="0">
              <a:buNone/>
            </a:pPr>
            <a:endParaRPr lang="en-US" sz="2400" b="1" dirty="0">
              <a:solidFill>
                <a:srgbClr val="FF0000"/>
              </a:solidFill>
              <a:latin typeface="Calibri"/>
              <a:cs typeface="Calibri"/>
            </a:endParaRPr>
          </a:p>
          <a:p>
            <a:pPr marL="118872" indent="0">
              <a:buNone/>
            </a:pPr>
            <a:r>
              <a:rPr lang="en-US" sz="2400" b="1" dirty="0">
                <a:solidFill>
                  <a:srgbClr val="000000"/>
                </a:solidFill>
                <a:latin typeface="Calibri"/>
                <a:cs typeface="Calibri"/>
              </a:rPr>
              <a:t>print( </a:t>
            </a:r>
            <a:r>
              <a:rPr lang="en-US" sz="2400" b="1" dirty="0">
                <a:solidFill>
                  <a:srgbClr val="FF0000"/>
                </a:solidFill>
                <a:latin typeface="Calibri"/>
                <a:cs typeface="Calibri"/>
              </a:rPr>
              <a:t>grades[person] </a:t>
            </a:r>
            <a:r>
              <a:rPr lang="en-US" sz="2400" b="1" dirty="0">
                <a:solidFill>
                  <a:srgbClr val="000000"/>
                </a:solidFill>
                <a:latin typeface="Calibri"/>
                <a:cs typeface="Calibri"/>
              </a:rPr>
              <a:t>)</a:t>
            </a:r>
            <a:r>
              <a:rPr lang="en-US" sz="2400" b="1" dirty="0">
                <a:solidFill>
                  <a:srgbClr val="FF0000"/>
                </a:solidFill>
                <a:latin typeface="Calibri"/>
                <a:cs typeface="Calibri"/>
              </a:rPr>
              <a:t> </a:t>
            </a:r>
            <a:r>
              <a:rPr lang="en-US" sz="2400" b="1" dirty="0">
                <a:solidFill>
                  <a:srgbClr val="7030A0"/>
                </a:solidFill>
                <a:latin typeface="Calibri"/>
                <a:cs typeface="Calibri"/>
              </a:rPr>
              <a:t>	</a:t>
            </a:r>
            <a:r>
              <a:rPr lang="en-US" sz="2400" b="1" dirty="0">
                <a:solidFill>
                  <a:schemeClr val="accent3"/>
                </a:solidFill>
                <a:latin typeface="Calibri"/>
                <a:cs typeface="Calibri"/>
              </a:rPr>
              <a:t>#try to use the name as an index?</a:t>
            </a:r>
          </a:p>
          <a:p>
            <a:pPr marL="118872" indent="0">
              <a:buNone/>
            </a:pPr>
            <a:endParaRPr lang="en-US" sz="2400" b="1" dirty="0">
              <a:solidFill>
                <a:srgbClr val="7030A0"/>
              </a:solidFill>
              <a:latin typeface="Calibri"/>
              <a:cs typeface="Calibri"/>
            </a:endParaRPr>
          </a:p>
          <a:p>
            <a:pPr marL="118872" indent="0">
              <a:buNone/>
            </a:pPr>
            <a:r>
              <a:rPr lang="en-US" sz="2400" b="1" dirty="0">
                <a:solidFill>
                  <a:srgbClr val="00B050"/>
                </a:solidFill>
                <a:latin typeface="Calibri"/>
                <a:cs typeface="Calibri"/>
              </a:rPr>
              <a:t>&gt;&gt;&gt;</a:t>
            </a:r>
          </a:p>
          <a:p>
            <a:pPr marL="118872" indent="0">
              <a:buNone/>
            </a:pPr>
            <a:r>
              <a:rPr lang="en-US" sz="2400" b="1" dirty="0" err="1">
                <a:solidFill>
                  <a:srgbClr val="00B050"/>
                </a:solidFill>
                <a:latin typeface="Calibri"/>
                <a:cs typeface="Calibri"/>
              </a:rPr>
              <a:t>TypeError</a:t>
            </a:r>
            <a:r>
              <a:rPr lang="en-US" sz="2400" b="1" dirty="0">
                <a:solidFill>
                  <a:srgbClr val="00B050"/>
                </a:solidFill>
                <a:latin typeface="Calibri"/>
                <a:cs typeface="Calibri"/>
              </a:rPr>
              <a:t>: list indices must be integers, not </a:t>
            </a:r>
            <a:r>
              <a:rPr lang="en-US" sz="2400" b="1" dirty="0" err="1">
                <a:solidFill>
                  <a:srgbClr val="00B050"/>
                </a:solidFill>
                <a:latin typeface="Calibri"/>
                <a:cs typeface="Calibri"/>
              </a:rPr>
              <a:t>str</a:t>
            </a:r>
            <a:endParaRPr lang="en-US" sz="2400" b="1" dirty="0">
              <a:solidFill>
                <a:srgbClr val="00B050"/>
              </a:solidFill>
              <a:latin typeface="Calibri"/>
              <a:cs typeface="Calibri"/>
            </a:endParaRPr>
          </a:p>
          <a:p>
            <a:pPr marL="118872" indent="0">
              <a:buNone/>
            </a:pPr>
            <a:endParaRPr lang="en-US" dirty="0"/>
          </a:p>
          <a:p>
            <a:pPr>
              <a:lnSpc>
                <a:spcPct val="120000"/>
              </a:lnSpc>
            </a:pPr>
            <a:r>
              <a:rPr lang="en-US" dirty="0"/>
              <a:t>We </a:t>
            </a:r>
            <a:r>
              <a:rPr lang="en-US" i="1" dirty="0"/>
              <a:t>want</a:t>
            </a:r>
            <a:r>
              <a:rPr lang="en-US" dirty="0"/>
              <a:t> to be able to use strings as indices. ..</a:t>
            </a:r>
          </a:p>
          <a:p>
            <a:pPr>
              <a:lnSpc>
                <a:spcPct val="120000"/>
              </a:lnSpc>
            </a:pPr>
            <a:r>
              <a:rPr lang="en-US" dirty="0"/>
              <a:t>And we can, </a:t>
            </a:r>
            <a:r>
              <a:rPr lang="en-US" i="1" dirty="0"/>
              <a:t>with a different data structure - </a:t>
            </a:r>
            <a:r>
              <a:rPr lang="en-US" b="1" dirty="0"/>
              <a:t>dictionaries</a:t>
            </a:r>
            <a:r>
              <a:rPr lang="en-US" dirty="0"/>
              <a:t>! </a:t>
            </a:r>
          </a:p>
        </p:txBody>
      </p:sp>
    </p:spTree>
    <p:extLst>
      <p:ext uri="{BB962C8B-B14F-4D97-AF65-F5344CB8AC3E}">
        <p14:creationId xmlns:p14="http://schemas.microsoft.com/office/powerpoint/2010/main" val="8330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a:t>Like a real one, a </a:t>
            </a:r>
            <a:r>
              <a:rPr lang="en-US" b="1" dirty="0"/>
              <a:t>dictionary</a:t>
            </a:r>
            <a:r>
              <a:rPr lang="en-US" dirty="0"/>
              <a:t> in Python has this format:</a:t>
            </a:r>
            <a:br>
              <a:rPr lang="en-US" dirty="0"/>
            </a:br>
            <a:r>
              <a:rPr lang="en-US" dirty="0">
                <a:solidFill>
                  <a:srgbClr val="FF0000"/>
                </a:solidFill>
              </a:rPr>
              <a:t>word :  definition</a:t>
            </a:r>
          </a:p>
          <a:p>
            <a:endParaRPr lang="en-US" dirty="0"/>
          </a:p>
          <a:p>
            <a:r>
              <a:rPr lang="en-US" dirty="0"/>
              <a:t>When you look up the word (a </a:t>
            </a:r>
            <a:r>
              <a:rPr lang="en-US" b="1" dirty="0"/>
              <a:t>key</a:t>
            </a:r>
            <a:r>
              <a:rPr lang="en-US" dirty="0"/>
              <a:t>) you get its definition (a </a:t>
            </a:r>
            <a:r>
              <a:rPr lang="en-US" b="1" dirty="0"/>
              <a:t>value</a:t>
            </a:r>
            <a:r>
              <a:rPr lang="en-US" dirty="0"/>
              <a:t>).</a:t>
            </a:r>
          </a:p>
          <a:p>
            <a:endParaRPr lang="en-US" dirty="0"/>
          </a:p>
          <a:p>
            <a:r>
              <a:rPr lang="en-US" dirty="0"/>
              <a:t>This allows us to </a:t>
            </a:r>
            <a:r>
              <a:rPr lang="en-US" b="1" dirty="0">
                <a:solidFill>
                  <a:srgbClr val="7030A0"/>
                </a:solidFill>
              </a:rPr>
              <a:t>index</a:t>
            </a:r>
            <a:r>
              <a:rPr lang="en-US" dirty="0"/>
              <a:t> into something using a string instead of integers!!</a:t>
            </a:r>
          </a:p>
        </p:txBody>
      </p:sp>
    </p:spTree>
    <p:extLst>
      <p:ext uri="{BB962C8B-B14F-4D97-AF65-F5344CB8AC3E}">
        <p14:creationId xmlns:p14="http://schemas.microsoft.com/office/powerpoint/2010/main" val="207036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457200" y="1775191"/>
            <a:ext cx="8229600" cy="4625609"/>
          </a:xfrm>
        </p:spPr>
        <p:txBody>
          <a:bodyPr>
            <a:normAutofit fontScale="85000" lnSpcReduction="20000"/>
          </a:bodyPr>
          <a:lstStyle/>
          <a:p>
            <a:pPr marL="0" indent="0">
              <a:buNone/>
            </a:pPr>
            <a:r>
              <a:rPr lang="en-US" dirty="0"/>
              <a:t>Dictionaries use this format:</a:t>
            </a:r>
          </a:p>
          <a:p>
            <a:pPr marL="118872" indent="0">
              <a:buNone/>
            </a:pPr>
            <a:endParaRPr lang="en-US" dirty="0">
              <a:latin typeface="Calibri"/>
              <a:cs typeface="Calibri"/>
            </a:endParaRPr>
          </a:p>
          <a:p>
            <a:pPr marL="118872" indent="0">
              <a:buNone/>
            </a:pPr>
            <a:r>
              <a:rPr lang="en-US" sz="2800" b="1" dirty="0">
                <a:solidFill>
                  <a:schemeClr val="accent3"/>
                </a:solidFill>
                <a:latin typeface="Calibri"/>
                <a:cs typeface="Calibri"/>
              </a:rPr>
              <a:t># notice the { } here!</a:t>
            </a:r>
          </a:p>
          <a:p>
            <a:pPr marL="118872" indent="0">
              <a:buNone/>
            </a:pPr>
            <a:r>
              <a:rPr lang="en-US" sz="2800" b="1" dirty="0" err="1">
                <a:latin typeface="Calibri"/>
                <a:cs typeface="Calibri"/>
              </a:rPr>
              <a:t>indiana_terms</a:t>
            </a:r>
            <a:r>
              <a:rPr lang="en-US" sz="2800" b="1" dirty="0">
                <a:latin typeface="Calibri"/>
                <a:cs typeface="Calibri"/>
              </a:rPr>
              <a:t> = </a:t>
            </a:r>
            <a:r>
              <a:rPr lang="en-US" sz="2800" b="1" dirty="0">
                <a:solidFill>
                  <a:srgbClr val="FF0000"/>
                </a:solidFill>
                <a:latin typeface="Calibri"/>
                <a:cs typeface="Calibri"/>
              </a:rPr>
              <a:t>{</a:t>
            </a:r>
            <a:r>
              <a:rPr lang="en-US" sz="2800" b="1" dirty="0">
                <a:latin typeface="Calibri"/>
                <a:cs typeface="Calibri"/>
              </a:rPr>
              <a:t>"IU": "Indiana's flagship university",</a:t>
            </a:r>
          </a:p>
          <a:p>
            <a:pPr marL="118872" indent="0">
              <a:buNone/>
            </a:pPr>
            <a:r>
              <a:rPr lang="en-US" sz="2800" b="1" dirty="0">
                <a:latin typeface="Calibri"/>
                <a:cs typeface="Calibri"/>
              </a:rPr>
              <a:t>                     "Purdue": "Clearly not as good, right?",</a:t>
            </a:r>
          </a:p>
          <a:p>
            <a:pPr marL="118872" indent="0">
              <a:buNone/>
            </a:pPr>
            <a:r>
              <a:rPr lang="en-US" sz="2800" b="1" dirty="0">
                <a:latin typeface="Calibri"/>
                <a:cs typeface="Calibri"/>
              </a:rPr>
              <a:t>                     "cardinal": "Official state bird of Indiana",</a:t>
            </a:r>
          </a:p>
          <a:p>
            <a:pPr marL="118872" indent="0">
              <a:buNone/>
            </a:pPr>
            <a:r>
              <a:rPr lang="en-US" sz="2800" b="1" dirty="0">
                <a:latin typeface="Calibri"/>
                <a:cs typeface="Calibri"/>
              </a:rPr>
              <a:t>                     "</a:t>
            </a:r>
            <a:r>
              <a:rPr lang="en-US" sz="2800" b="1" dirty="0" err="1">
                <a:latin typeface="Calibri"/>
                <a:cs typeface="Calibri"/>
              </a:rPr>
              <a:t>hoosier</a:t>
            </a:r>
            <a:r>
              <a:rPr lang="en-US" sz="2800" b="1" dirty="0">
                <a:latin typeface="Calibri"/>
                <a:cs typeface="Calibri"/>
              </a:rPr>
              <a:t>": "Name for someone living in Indiana"</a:t>
            </a:r>
            <a:r>
              <a:rPr lang="en-US" sz="2800" b="1" dirty="0">
                <a:solidFill>
                  <a:srgbClr val="FF0000"/>
                </a:solidFill>
                <a:latin typeface="Calibri"/>
                <a:cs typeface="Calibri"/>
              </a:rPr>
              <a:t>}</a:t>
            </a:r>
          </a:p>
          <a:p>
            <a:pPr marL="118872" indent="0">
              <a:buNone/>
            </a:pPr>
            <a:endParaRPr lang="en-US" sz="2800" b="1" dirty="0">
              <a:latin typeface="Calibri"/>
              <a:cs typeface="Calibri"/>
            </a:endParaRPr>
          </a:p>
          <a:p>
            <a:pPr marL="118872" indent="0">
              <a:buNone/>
            </a:pPr>
            <a:r>
              <a:rPr lang="en-US" sz="2800" b="1" dirty="0">
                <a:latin typeface="Calibri"/>
                <a:cs typeface="Calibri"/>
              </a:rPr>
              <a:t>print(</a:t>
            </a:r>
            <a:r>
              <a:rPr lang="en-US" sz="2800" b="1" dirty="0" err="1">
                <a:latin typeface="Calibri"/>
                <a:cs typeface="Calibri"/>
              </a:rPr>
              <a:t>indiana_terms</a:t>
            </a:r>
            <a:r>
              <a:rPr lang="en-US" sz="2800" b="1" dirty="0">
                <a:latin typeface="Calibri"/>
                <a:cs typeface="Calibri"/>
              </a:rPr>
              <a:t>["cardinal"])</a:t>
            </a:r>
          </a:p>
          <a:p>
            <a:pPr marL="118872" indent="0">
              <a:buNone/>
            </a:pPr>
            <a:endParaRPr lang="en-US" sz="2800" b="1" dirty="0">
              <a:solidFill>
                <a:srgbClr val="FF0000"/>
              </a:solidFill>
              <a:latin typeface="Calibri"/>
              <a:cs typeface="Calibri"/>
            </a:endParaRPr>
          </a:p>
          <a:p>
            <a:pPr marL="118872" indent="0">
              <a:buNone/>
            </a:pPr>
            <a:r>
              <a:rPr lang="en-US" sz="2800" b="1" dirty="0">
                <a:solidFill>
                  <a:srgbClr val="00B050"/>
                </a:solidFill>
                <a:latin typeface="Calibri"/>
                <a:cs typeface="Calibri"/>
              </a:rPr>
              <a:t>&gt;&gt;&gt; </a:t>
            </a:r>
          </a:p>
          <a:p>
            <a:pPr marL="118872" indent="0">
              <a:buNone/>
            </a:pPr>
            <a:r>
              <a:rPr lang="en-US" sz="2800" b="1" dirty="0">
                <a:solidFill>
                  <a:srgbClr val="00B050"/>
                </a:solidFill>
                <a:latin typeface="Calibri"/>
                <a:cs typeface="Calibri"/>
              </a:rPr>
              <a:t>Official state bird of Indiana</a:t>
            </a:r>
          </a:p>
        </p:txBody>
      </p:sp>
    </p:spTree>
    <p:extLst>
      <p:ext uri="{BB962C8B-B14F-4D97-AF65-F5344CB8AC3E}">
        <p14:creationId xmlns:p14="http://schemas.microsoft.com/office/powerpoint/2010/main" val="4112540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457200" y="1649956"/>
            <a:ext cx="8229600" cy="5055643"/>
          </a:xfrm>
        </p:spPr>
        <p:txBody>
          <a:bodyPr>
            <a:normAutofit fontScale="77500" lnSpcReduction="20000"/>
          </a:bodyPr>
          <a:lstStyle/>
          <a:p>
            <a:pPr marL="0" indent="0">
              <a:buNone/>
            </a:pPr>
            <a:r>
              <a:rPr lang="en-US" dirty="0"/>
              <a:t>So the key works like an index…</a:t>
            </a:r>
          </a:p>
          <a:p>
            <a:pPr marL="0" indent="0">
              <a:buNone/>
            </a:pPr>
            <a:r>
              <a:rPr lang="en-US" sz="3800" dirty="0"/>
              <a:t>What if you try to access a key that doesn’t exist?</a:t>
            </a:r>
          </a:p>
          <a:p>
            <a:pPr marL="118872" indent="0">
              <a:buNone/>
            </a:pPr>
            <a:r>
              <a:rPr lang="en-US" b="1" dirty="0">
                <a:solidFill>
                  <a:srgbClr val="000000"/>
                </a:solidFill>
                <a:latin typeface="Calibri"/>
                <a:cs typeface="Calibri"/>
              </a:rPr>
              <a:t>print(</a:t>
            </a:r>
            <a:r>
              <a:rPr lang="en-US" b="1" dirty="0" err="1">
                <a:solidFill>
                  <a:srgbClr val="000000"/>
                </a:solidFill>
                <a:latin typeface="Calibri"/>
                <a:cs typeface="Calibri"/>
              </a:rPr>
              <a:t>indiana_terms</a:t>
            </a:r>
            <a:r>
              <a:rPr lang="en-US" b="1" dirty="0">
                <a:solidFill>
                  <a:srgbClr val="000000"/>
                </a:solidFill>
                <a:latin typeface="Calibri"/>
                <a:cs typeface="Calibri"/>
              </a:rPr>
              <a:t>["nope"])</a:t>
            </a:r>
          </a:p>
          <a:p>
            <a:pPr marL="118872" indent="0">
              <a:buNone/>
            </a:pPr>
            <a:endParaRPr lang="en-US" b="1" dirty="0">
              <a:solidFill>
                <a:srgbClr val="FF0000"/>
              </a:solidFill>
            </a:endParaRPr>
          </a:p>
          <a:p>
            <a:pPr marL="118872" indent="0">
              <a:buNone/>
            </a:pPr>
            <a:r>
              <a:rPr lang="en-US" sz="2600" b="1" dirty="0">
                <a:solidFill>
                  <a:srgbClr val="00B050"/>
                </a:solidFill>
                <a:latin typeface="Calibri"/>
                <a:cs typeface="Calibri"/>
              </a:rPr>
              <a:t>&gt;&gt;&gt; </a:t>
            </a:r>
          </a:p>
          <a:p>
            <a:pPr marL="118872" indent="0">
              <a:buNone/>
            </a:pPr>
            <a:r>
              <a:rPr lang="en-US" sz="2600" b="1" dirty="0" err="1">
                <a:solidFill>
                  <a:srgbClr val="00B050"/>
                </a:solidFill>
                <a:latin typeface="Calibri"/>
                <a:cs typeface="Calibri"/>
              </a:rPr>
              <a:t>Traceback</a:t>
            </a:r>
            <a:r>
              <a:rPr lang="en-US" sz="2600" b="1" dirty="0">
                <a:solidFill>
                  <a:srgbClr val="00B050"/>
                </a:solidFill>
                <a:latin typeface="Calibri"/>
                <a:cs typeface="Calibri"/>
              </a:rPr>
              <a:t> (most recent call last):</a:t>
            </a:r>
          </a:p>
          <a:p>
            <a:pPr marL="118872" indent="0">
              <a:buNone/>
            </a:pPr>
            <a:r>
              <a:rPr lang="en-US" sz="2600" b="1" dirty="0">
                <a:solidFill>
                  <a:srgbClr val="00B050"/>
                </a:solidFill>
                <a:latin typeface="Calibri"/>
                <a:cs typeface="Calibri"/>
              </a:rPr>
              <a:t>  File "C:/Users/J/Desktop/code.py", line 22, in &lt;module&gt;</a:t>
            </a:r>
          </a:p>
          <a:p>
            <a:pPr marL="118872" indent="0">
              <a:buNone/>
            </a:pPr>
            <a:r>
              <a:rPr lang="en-US" sz="2600" b="1" dirty="0">
                <a:solidFill>
                  <a:srgbClr val="00B050"/>
                </a:solidFill>
                <a:latin typeface="Calibri"/>
                <a:cs typeface="Calibri"/>
              </a:rPr>
              <a:t>    print(</a:t>
            </a:r>
            <a:r>
              <a:rPr lang="en-US" sz="2600" b="1" dirty="0" err="1">
                <a:solidFill>
                  <a:srgbClr val="00B050"/>
                </a:solidFill>
                <a:latin typeface="Calibri"/>
                <a:cs typeface="Calibri"/>
              </a:rPr>
              <a:t>indiana_terms</a:t>
            </a:r>
            <a:r>
              <a:rPr lang="en-US" sz="2600" b="1" dirty="0">
                <a:solidFill>
                  <a:srgbClr val="00B050"/>
                </a:solidFill>
                <a:latin typeface="Calibri"/>
                <a:cs typeface="Calibri"/>
              </a:rPr>
              <a:t>["nope"])</a:t>
            </a:r>
          </a:p>
          <a:p>
            <a:pPr marL="118872" indent="0">
              <a:buNone/>
            </a:pPr>
            <a:r>
              <a:rPr lang="en-US" sz="2600" b="1" dirty="0" err="1">
                <a:solidFill>
                  <a:srgbClr val="0070C0"/>
                </a:solidFill>
                <a:latin typeface="Calibri"/>
                <a:cs typeface="Calibri"/>
              </a:rPr>
              <a:t>KeyError</a:t>
            </a:r>
            <a:r>
              <a:rPr lang="en-US" sz="2600" b="1" dirty="0">
                <a:solidFill>
                  <a:srgbClr val="0070C0"/>
                </a:solidFill>
                <a:latin typeface="Calibri"/>
                <a:cs typeface="Calibri"/>
              </a:rPr>
              <a:t>: 'nope'</a:t>
            </a:r>
          </a:p>
          <a:p>
            <a:pPr marL="118872" indent="0">
              <a:buNone/>
            </a:pPr>
            <a:endParaRPr lang="en-US" dirty="0"/>
          </a:p>
          <a:p>
            <a:r>
              <a:rPr lang="en-US" dirty="0"/>
              <a:t>You can also use the </a:t>
            </a:r>
            <a:r>
              <a:rPr lang="en-US" b="1" dirty="0"/>
              <a:t>in</a:t>
            </a:r>
            <a:r>
              <a:rPr lang="en-US" dirty="0"/>
              <a:t> operator with dictionaries.</a:t>
            </a:r>
          </a:p>
          <a:p>
            <a:pPr marL="118872" indent="0">
              <a:buNone/>
            </a:pPr>
            <a:r>
              <a:rPr lang="en-US" b="1" dirty="0">
                <a:latin typeface="Calibri"/>
                <a:cs typeface="Calibri"/>
              </a:rPr>
              <a:t>if </a:t>
            </a:r>
            <a:r>
              <a:rPr lang="en-US" b="1" dirty="0" err="1">
                <a:latin typeface="Calibri"/>
                <a:cs typeface="Calibri"/>
              </a:rPr>
              <a:t>key_var</a:t>
            </a:r>
            <a:r>
              <a:rPr lang="en-US" b="1" dirty="0">
                <a:latin typeface="Calibri"/>
                <a:cs typeface="Calibri"/>
              </a:rPr>
              <a:t> </a:t>
            </a:r>
            <a:r>
              <a:rPr lang="en-US" b="1" dirty="0">
                <a:solidFill>
                  <a:srgbClr val="FF0000"/>
                </a:solidFill>
                <a:latin typeface="Calibri"/>
                <a:cs typeface="Calibri"/>
              </a:rPr>
              <a:t>in</a:t>
            </a:r>
            <a:r>
              <a:rPr lang="en-US" b="1" dirty="0">
                <a:latin typeface="Calibri"/>
                <a:cs typeface="Calibri"/>
              </a:rPr>
              <a:t> </a:t>
            </a:r>
            <a:r>
              <a:rPr lang="en-US" b="1" dirty="0" err="1">
                <a:latin typeface="Calibri"/>
                <a:cs typeface="Calibri"/>
              </a:rPr>
              <a:t>indiana_terms</a:t>
            </a:r>
            <a:r>
              <a:rPr lang="en-US" b="1" dirty="0">
                <a:latin typeface="Calibri"/>
                <a:cs typeface="Calibri"/>
              </a:rPr>
              <a:t> :</a:t>
            </a:r>
          </a:p>
          <a:p>
            <a:pPr marL="118872" indent="0">
              <a:buNone/>
            </a:pPr>
            <a:r>
              <a:rPr lang="en-US" b="1" dirty="0">
                <a:latin typeface="Calibri"/>
                <a:cs typeface="Calibri"/>
              </a:rPr>
              <a:t>    print(</a:t>
            </a:r>
            <a:r>
              <a:rPr lang="en-US" b="1" dirty="0" err="1">
                <a:latin typeface="Calibri"/>
                <a:cs typeface="Calibri"/>
              </a:rPr>
              <a:t>indiana_terms</a:t>
            </a:r>
            <a:r>
              <a:rPr lang="en-US" b="1" dirty="0">
                <a:latin typeface="Calibri"/>
                <a:cs typeface="Calibri"/>
              </a:rPr>
              <a:t>[</a:t>
            </a:r>
            <a:r>
              <a:rPr lang="en-US" b="1" dirty="0" err="1">
                <a:latin typeface="Calibri"/>
                <a:cs typeface="Calibri"/>
              </a:rPr>
              <a:t>key_var</a:t>
            </a:r>
            <a:r>
              <a:rPr lang="en-US" b="1" dirty="0">
                <a:latin typeface="Calibri"/>
                <a:cs typeface="Calibri"/>
              </a:rPr>
              <a:t>])</a:t>
            </a:r>
          </a:p>
        </p:txBody>
      </p:sp>
    </p:spTree>
    <p:extLst>
      <p:ext uri="{BB962C8B-B14F-4D97-AF65-F5344CB8AC3E}">
        <p14:creationId xmlns:p14="http://schemas.microsoft.com/office/powerpoint/2010/main" val="238873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grades.py</a:t>
            </a:r>
          </a:p>
        </p:txBody>
      </p:sp>
      <p:sp>
        <p:nvSpPr>
          <p:cNvPr id="3" name="Content Placeholder 2"/>
          <p:cNvSpPr>
            <a:spLocks noGrp="1"/>
          </p:cNvSpPr>
          <p:nvPr>
            <p:ph idx="1"/>
          </p:nvPr>
        </p:nvSpPr>
        <p:spPr>
          <a:xfrm>
            <a:off x="457200" y="1673696"/>
            <a:ext cx="8229600" cy="4879503"/>
          </a:xfrm>
        </p:spPr>
        <p:txBody>
          <a:bodyPr>
            <a:normAutofit fontScale="92500" lnSpcReduction="20000"/>
          </a:bodyPr>
          <a:lstStyle/>
          <a:p>
            <a:pPr marL="0" indent="0">
              <a:spcAft>
                <a:spcPts val="600"/>
              </a:spcAft>
              <a:buNone/>
            </a:pPr>
            <a:r>
              <a:rPr lang="en-US" dirty="0"/>
              <a:t>Now we can say:</a:t>
            </a:r>
          </a:p>
          <a:p>
            <a:pPr marL="118872" indent="0">
              <a:buNone/>
            </a:pPr>
            <a:r>
              <a:rPr lang="en-US" sz="2400" b="1" dirty="0">
                <a:solidFill>
                  <a:srgbClr val="000000"/>
                </a:solidFill>
                <a:latin typeface="Calibri"/>
                <a:cs typeface="Calibri"/>
              </a:rPr>
              <a:t>grades = </a:t>
            </a:r>
            <a:r>
              <a:rPr lang="en-US" sz="2400" b="1" dirty="0">
                <a:solidFill>
                  <a:srgbClr val="7030A0"/>
                </a:solidFill>
                <a:latin typeface="Calibri"/>
                <a:cs typeface="Calibri"/>
              </a:rPr>
              <a:t>{</a:t>
            </a:r>
            <a:r>
              <a:rPr lang="en-US" sz="2400" b="1" dirty="0">
                <a:solidFill>
                  <a:srgbClr val="3366FF"/>
                </a:solidFill>
                <a:latin typeface="Calibri"/>
                <a:cs typeface="Calibri"/>
              </a:rPr>
              <a:t>"Sam": 90, "Ali": 92, "Dave": 85, "Pat": 81</a:t>
            </a:r>
            <a:r>
              <a:rPr lang="en-US" sz="2400" b="1" dirty="0">
                <a:solidFill>
                  <a:srgbClr val="7030A0"/>
                </a:solidFill>
                <a:latin typeface="Calibri"/>
                <a:cs typeface="Calibri"/>
              </a:rPr>
              <a:t>}</a:t>
            </a:r>
          </a:p>
          <a:p>
            <a:pPr marL="118872" indent="0">
              <a:buNone/>
            </a:pPr>
            <a:endParaRPr lang="en-US" sz="2400" b="1" dirty="0">
              <a:solidFill>
                <a:srgbClr val="FF0000"/>
              </a:solidFill>
              <a:latin typeface="Calibri"/>
              <a:cs typeface="Calibri"/>
            </a:endParaRPr>
          </a:p>
          <a:p>
            <a:pPr marL="118872" indent="0">
              <a:buNone/>
            </a:pPr>
            <a:r>
              <a:rPr lang="en-US" sz="2400" b="1" dirty="0">
                <a:latin typeface="Calibri"/>
                <a:cs typeface="Calibri"/>
              </a:rPr>
              <a:t>person = input("Whose grade do you want to know? ")</a:t>
            </a:r>
          </a:p>
          <a:p>
            <a:pPr marL="118872" indent="0">
              <a:buNone/>
            </a:pPr>
            <a:endParaRPr lang="en-US" sz="2400" b="1" dirty="0">
              <a:solidFill>
                <a:srgbClr val="FF0000"/>
              </a:solidFill>
              <a:latin typeface="Calibri"/>
              <a:cs typeface="Calibri"/>
            </a:endParaRPr>
          </a:p>
          <a:p>
            <a:pPr marL="118872" indent="0">
              <a:buNone/>
            </a:pPr>
            <a:r>
              <a:rPr lang="en-US" sz="2400" b="1" dirty="0">
                <a:solidFill>
                  <a:srgbClr val="000000"/>
                </a:solidFill>
                <a:latin typeface="Calibri"/>
                <a:cs typeface="Calibri"/>
              </a:rPr>
              <a:t>print(person, "got a", </a:t>
            </a:r>
            <a:r>
              <a:rPr lang="en-US" sz="2400" b="1" dirty="0">
                <a:solidFill>
                  <a:srgbClr val="3366FF"/>
                </a:solidFill>
                <a:latin typeface="Calibri"/>
                <a:cs typeface="Calibri"/>
              </a:rPr>
              <a:t>grades[person] </a:t>
            </a:r>
            <a:r>
              <a:rPr lang="en-US" sz="2400" b="1" dirty="0">
                <a:solidFill>
                  <a:srgbClr val="000000"/>
                </a:solidFill>
                <a:latin typeface="Calibri"/>
                <a:cs typeface="Calibri"/>
              </a:rPr>
              <a:t>)</a:t>
            </a:r>
            <a:r>
              <a:rPr lang="en-US" sz="2400" b="1" dirty="0">
                <a:solidFill>
                  <a:srgbClr val="7030A0"/>
                </a:solidFill>
                <a:latin typeface="Calibri"/>
                <a:cs typeface="Calibri"/>
              </a:rPr>
              <a:t>	</a:t>
            </a:r>
            <a:r>
              <a:rPr lang="en-US" sz="2400" b="1" dirty="0">
                <a:solidFill>
                  <a:schemeClr val="accent3"/>
                </a:solidFill>
                <a:latin typeface="Calibri"/>
                <a:cs typeface="Calibri"/>
              </a:rPr>
              <a:t>#use the name as an index!</a:t>
            </a:r>
            <a:endParaRPr lang="en-US" sz="2400" dirty="0">
              <a:solidFill>
                <a:schemeClr val="accent3"/>
              </a:solidFill>
              <a:latin typeface="Calibri"/>
              <a:cs typeface="Calibri"/>
            </a:endParaRPr>
          </a:p>
          <a:p>
            <a:pPr>
              <a:lnSpc>
                <a:spcPct val="120000"/>
              </a:lnSpc>
            </a:pPr>
            <a:endParaRPr lang="en-US" dirty="0"/>
          </a:p>
          <a:p>
            <a:pPr>
              <a:lnSpc>
                <a:spcPct val="120000"/>
              </a:lnSpc>
            </a:pPr>
            <a:r>
              <a:rPr lang="en-US" dirty="0"/>
              <a:t>But we will still get a </a:t>
            </a:r>
            <a:r>
              <a:rPr lang="en-US" dirty="0">
                <a:solidFill>
                  <a:srgbClr val="0070C0"/>
                </a:solidFill>
              </a:rPr>
              <a:t>Key Error </a:t>
            </a:r>
            <a:r>
              <a:rPr lang="en-US" dirty="0"/>
              <a:t>if they input an invalid key (a name that doesn’t exist).</a:t>
            </a:r>
          </a:p>
          <a:p>
            <a:pPr>
              <a:lnSpc>
                <a:spcPct val="120000"/>
              </a:lnSpc>
            </a:pPr>
            <a:r>
              <a:rPr lang="en-US" dirty="0"/>
              <a:t>We also aren’t handling the case where there’s no record.</a:t>
            </a:r>
          </a:p>
        </p:txBody>
      </p:sp>
    </p:spTree>
    <p:extLst>
      <p:ext uri="{BB962C8B-B14F-4D97-AF65-F5344CB8AC3E}">
        <p14:creationId xmlns:p14="http://schemas.microsoft.com/office/powerpoint/2010/main" val="350679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grades.py</a:t>
            </a:r>
          </a:p>
        </p:txBody>
      </p:sp>
      <p:sp>
        <p:nvSpPr>
          <p:cNvPr id="3" name="Content Placeholder 2"/>
          <p:cNvSpPr>
            <a:spLocks noGrp="1"/>
          </p:cNvSpPr>
          <p:nvPr>
            <p:ph idx="1"/>
          </p:nvPr>
        </p:nvSpPr>
        <p:spPr>
          <a:xfrm>
            <a:off x="457200" y="1775191"/>
            <a:ext cx="8229600" cy="4625609"/>
          </a:xfrm>
        </p:spPr>
        <p:txBody>
          <a:bodyPr>
            <a:normAutofit lnSpcReduction="10000"/>
          </a:bodyPr>
          <a:lstStyle/>
          <a:p>
            <a:pPr marL="0" indent="0">
              <a:buNone/>
            </a:pPr>
            <a:r>
              <a:rPr lang="en-US" dirty="0"/>
              <a:t>We can fix those problems by using </a:t>
            </a:r>
            <a:r>
              <a:rPr lang="en-US" b="1" dirty="0">
                <a:solidFill>
                  <a:srgbClr val="FF0000"/>
                </a:solidFill>
              </a:rPr>
              <a:t>in</a:t>
            </a:r>
            <a:r>
              <a:rPr lang="en-US" dirty="0"/>
              <a:t>:</a:t>
            </a:r>
          </a:p>
          <a:p>
            <a:endParaRPr lang="en-US" dirty="0">
              <a:latin typeface="Calibri"/>
              <a:cs typeface="Calibri"/>
            </a:endParaRPr>
          </a:p>
          <a:p>
            <a:pPr marL="118872" indent="0">
              <a:buNone/>
            </a:pPr>
            <a:r>
              <a:rPr lang="en-US" sz="2400" b="1" dirty="0">
                <a:latin typeface="Calibri"/>
                <a:cs typeface="Calibri"/>
              </a:rPr>
              <a:t>grades = {"Sam": 90, "Ali": 92, "Dave": 85, "Pat": 81}</a:t>
            </a:r>
          </a:p>
          <a:p>
            <a:pPr marL="118872" indent="0">
              <a:buNone/>
            </a:pPr>
            <a:endParaRPr lang="en-US" sz="2400" b="1" dirty="0">
              <a:latin typeface="Calibri"/>
              <a:cs typeface="Calibri"/>
            </a:endParaRPr>
          </a:p>
          <a:p>
            <a:pPr marL="118872" indent="0">
              <a:buNone/>
            </a:pPr>
            <a:r>
              <a:rPr lang="en-US" sz="2400" b="1" dirty="0">
                <a:latin typeface="Calibri"/>
                <a:cs typeface="Calibri"/>
              </a:rPr>
              <a:t>person = input("Whose grade do you want to know? ")</a:t>
            </a:r>
          </a:p>
          <a:p>
            <a:pPr marL="118872" indent="0">
              <a:buNone/>
            </a:pPr>
            <a:endParaRPr lang="en-US" sz="2400" b="1" dirty="0">
              <a:latin typeface="Calibri"/>
              <a:cs typeface="Calibri"/>
            </a:endParaRPr>
          </a:p>
          <a:p>
            <a:pPr marL="118872" indent="0">
              <a:buNone/>
            </a:pPr>
            <a:r>
              <a:rPr lang="en-US" sz="2400" b="1" dirty="0">
                <a:solidFill>
                  <a:srgbClr val="FF0000"/>
                </a:solidFill>
                <a:latin typeface="Calibri"/>
                <a:cs typeface="Calibri"/>
              </a:rPr>
              <a:t>if person in grades:</a:t>
            </a:r>
          </a:p>
          <a:p>
            <a:pPr marL="118872" indent="0">
              <a:buNone/>
            </a:pPr>
            <a:r>
              <a:rPr lang="en-US" sz="2400" b="1" dirty="0">
                <a:latin typeface="Calibri"/>
                <a:cs typeface="Calibri"/>
              </a:rPr>
              <a:t>    print(person, "got a", grades[person])</a:t>
            </a:r>
          </a:p>
          <a:p>
            <a:pPr marL="118872" indent="0">
              <a:buNone/>
            </a:pPr>
            <a:r>
              <a:rPr lang="en-US" sz="2400" b="1" dirty="0">
                <a:latin typeface="Calibri"/>
                <a:cs typeface="Calibri"/>
              </a:rPr>
              <a:t>else:</a:t>
            </a:r>
          </a:p>
          <a:p>
            <a:pPr marL="118872" indent="0">
              <a:buNone/>
            </a:pPr>
            <a:r>
              <a:rPr lang="en-US" sz="2400" b="1" dirty="0">
                <a:latin typeface="Calibri"/>
                <a:cs typeface="Calibri"/>
              </a:rPr>
              <a:t>    print("They got a 0 for not turning in their work.")</a:t>
            </a:r>
            <a:endParaRPr lang="en-US" dirty="0">
              <a:latin typeface="Calibri"/>
              <a:cs typeface="Calibri"/>
            </a:endParaRPr>
          </a:p>
        </p:txBody>
      </p:sp>
    </p:spTree>
    <p:extLst>
      <p:ext uri="{BB962C8B-B14F-4D97-AF65-F5344CB8AC3E}">
        <p14:creationId xmlns:p14="http://schemas.microsoft.com/office/powerpoint/2010/main" val="3365648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Ways to Import</a:t>
            </a:r>
          </a:p>
        </p:txBody>
      </p:sp>
      <p:sp>
        <p:nvSpPr>
          <p:cNvPr id="3" name="Content Placeholder 2"/>
          <p:cNvSpPr>
            <a:spLocks noGrp="1"/>
          </p:cNvSpPr>
          <p:nvPr>
            <p:ph idx="1"/>
          </p:nvPr>
        </p:nvSpPr>
        <p:spPr>
          <a:xfrm>
            <a:off x="457200" y="1775191"/>
            <a:ext cx="8229600" cy="4625609"/>
          </a:xfrm>
        </p:spPr>
        <p:txBody>
          <a:bodyPr>
            <a:normAutofit fontScale="77500" lnSpcReduction="20000"/>
          </a:bodyPr>
          <a:lstStyle/>
          <a:p>
            <a:pPr marL="118872" indent="0">
              <a:buNone/>
            </a:pPr>
            <a:r>
              <a:rPr lang="en-US" b="1" dirty="0">
                <a:latin typeface="Calibri"/>
                <a:cs typeface="Calibri"/>
              </a:rPr>
              <a:t>import </a:t>
            </a:r>
            <a:r>
              <a:rPr lang="en-US" b="1" dirty="0" err="1">
                <a:latin typeface="Calibri"/>
                <a:cs typeface="Calibri"/>
              </a:rPr>
              <a:t>mathFunc</a:t>
            </a:r>
            <a:r>
              <a:rPr lang="en-US" dirty="0">
                <a:latin typeface="Calibri"/>
                <a:cs typeface="Calibri"/>
              </a:rPr>
              <a:t>						</a:t>
            </a:r>
            <a:r>
              <a:rPr lang="en-US" dirty="0">
                <a:solidFill>
                  <a:schemeClr val="accent3"/>
                </a:solidFill>
                <a:latin typeface="Calibri"/>
                <a:cs typeface="Calibri"/>
              </a:rPr>
              <a:t>#standard import</a:t>
            </a:r>
          </a:p>
          <a:p>
            <a:pPr marL="118872" indent="0">
              <a:buNone/>
            </a:pPr>
            <a:r>
              <a:rPr lang="en-US" dirty="0" err="1">
                <a:latin typeface="Calibri"/>
                <a:cs typeface="Calibri"/>
              </a:rPr>
              <a:t>mathFunc.summation</a:t>
            </a:r>
            <a:r>
              <a:rPr lang="en-US" dirty="0">
                <a:latin typeface="Calibri"/>
                <a:cs typeface="Calibri"/>
              </a:rPr>
              <a:t>([1,2,3])</a:t>
            </a:r>
          </a:p>
          <a:p>
            <a:pPr marL="118872" indent="0">
              <a:buNone/>
            </a:pPr>
            <a:endParaRPr lang="en-US" dirty="0">
              <a:latin typeface="Calibri"/>
              <a:cs typeface="Calibri"/>
            </a:endParaRPr>
          </a:p>
          <a:p>
            <a:pPr marL="118872" indent="0">
              <a:buNone/>
            </a:pPr>
            <a:r>
              <a:rPr lang="en-US" b="1" dirty="0">
                <a:latin typeface="Calibri"/>
                <a:cs typeface="Calibri"/>
              </a:rPr>
              <a:t>import </a:t>
            </a:r>
            <a:r>
              <a:rPr lang="en-US" b="1" dirty="0" err="1">
                <a:latin typeface="Calibri"/>
                <a:cs typeface="Calibri"/>
              </a:rPr>
              <a:t>mathFunc</a:t>
            </a:r>
            <a:r>
              <a:rPr lang="en-US" b="1" dirty="0">
                <a:latin typeface="Calibri"/>
                <a:cs typeface="Calibri"/>
              </a:rPr>
              <a:t> as </a:t>
            </a:r>
            <a:r>
              <a:rPr lang="en-US" b="1" dirty="0" err="1">
                <a:latin typeface="Calibri"/>
                <a:cs typeface="Calibri"/>
              </a:rPr>
              <a:t>mfn</a:t>
            </a:r>
            <a:r>
              <a:rPr lang="en-US" dirty="0">
                <a:latin typeface="Calibri"/>
                <a:cs typeface="Calibri"/>
              </a:rPr>
              <a:t>				</a:t>
            </a:r>
            <a:r>
              <a:rPr lang="en-US" dirty="0">
                <a:solidFill>
                  <a:srgbClr val="B50B1B"/>
                </a:solidFill>
                <a:latin typeface="Calibri"/>
                <a:cs typeface="Calibri"/>
              </a:rPr>
              <a:t>#we can rename</a:t>
            </a:r>
          </a:p>
          <a:p>
            <a:pPr marL="118872" indent="0">
              <a:buNone/>
            </a:pPr>
            <a:r>
              <a:rPr lang="en-US" dirty="0" err="1">
                <a:latin typeface="Calibri"/>
                <a:cs typeface="Calibri"/>
              </a:rPr>
              <a:t>mfn.summation</a:t>
            </a:r>
            <a:r>
              <a:rPr lang="en-US" dirty="0">
                <a:latin typeface="Calibri"/>
                <a:cs typeface="Calibri"/>
              </a:rPr>
              <a:t>([1,2,3])				</a:t>
            </a:r>
            <a:r>
              <a:rPr lang="en-US" dirty="0">
                <a:solidFill>
                  <a:srgbClr val="B50B1B"/>
                </a:solidFill>
                <a:latin typeface="Calibri"/>
                <a:cs typeface="Calibri"/>
              </a:rPr>
              <a:t>#a module on import</a:t>
            </a:r>
          </a:p>
          <a:p>
            <a:pPr marL="118872" indent="0">
              <a:buNone/>
            </a:pPr>
            <a:endParaRPr lang="en-US" dirty="0">
              <a:latin typeface="Calibri"/>
              <a:cs typeface="Calibri"/>
            </a:endParaRPr>
          </a:p>
          <a:p>
            <a:pPr marL="118872" indent="0">
              <a:buNone/>
            </a:pPr>
            <a:r>
              <a:rPr lang="en-US" b="1" dirty="0">
                <a:latin typeface="Calibri"/>
                <a:cs typeface="Calibri"/>
              </a:rPr>
              <a:t>from </a:t>
            </a:r>
            <a:r>
              <a:rPr lang="en-US" b="1" dirty="0" err="1">
                <a:latin typeface="Calibri"/>
                <a:cs typeface="Calibri"/>
              </a:rPr>
              <a:t>mathFunc</a:t>
            </a:r>
            <a:r>
              <a:rPr lang="en-US" b="1" dirty="0">
                <a:latin typeface="Calibri"/>
                <a:cs typeface="Calibri"/>
              </a:rPr>
              <a:t> import *</a:t>
            </a:r>
            <a:r>
              <a:rPr lang="en-US" dirty="0">
                <a:latin typeface="Calibri"/>
                <a:cs typeface="Calibri"/>
              </a:rPr>
              <a:t>				</a:t>
            </a:r>
            <a:r>
              <a:rPr lang="en-US" dirty="0">
                <a:solidFill>
                  <a:srgbClr val="B50B1B"/>
                </a:solidFill>
                <a:latin typeface="Calibri"/>
                <a:cs typeface="Calibri"/>
              </a:rPr>
              <a:t>#global import!</a:t>
            </a:r>
          </a:p>
          <a:p>
            <a:pPr marL="118872" indent="0">
              <a:buNone/>
            </a:pPr>
            <a:r>
              <a:rPr lang="en-US" dirty="0">
                <a:latin typeface="Calibri"/>
                <a:cs typeface="Calibri"/>
              </a:rPr>
              <a:t>summation([1,2,3])			</a:t>
            </a:r>
            <a:r>
              <a:rPr lang="en-US" dirty="0">
                <a:solidFill>
                  <a:srgbClr val="B50B1B"/>
                </a:solidFill>
                <a:latin typeface="Calibri"/>
                <a:cs typeface="Calibri"/>
              </a:rPr>
              <a:t>#we don't need to use a prefix</a:t>
            </a:r>
          </a:p>
          <a:p>
            <a:pPr marL="118872" indent="0">
              <a:lnSpc>
                <a:spcPct val="120000"/>
              </a:lnSpc>
              <a:buNone/>
            </a:pPr>
            <a:endParaRPr lang="en-US" b="1" dirty="0">
              <a:solidFill>
                <a:srgbClr val="B50B1B"/>
              </a:solidFill>
            </a:endParaRPr>
          </a:p>
          <a:p>
            <a:pPr>
              <a:lnSpc>
                <a:spcPct val="120000"/>
              </a:lnSpc>
            </a:pPr>
            <a:r>
              <a:rPr lang="en-US" dirty="0"/>
              <a:t>The one downside to a </a:t>
            </a:r>
            <a:r>
              <a:rPr lang="en-US" b="1" dirty="0">
                <a:solidFill>
                  <a:srgbClr val="7030A0"/>
                </a:solidFill>
              </a:rPr>
              <a:t>global import </a:t>
            </a:r>
            <a:r>
              <a:rPr lang="en-US" dirty="0"/>
              <a:t>is that you can’t have functions in the current file with the same name!</a:t>
            </a:r>
          </a:p>
        </p:txBody>
      </p:sp>
    </p:spTree>
    <p:extLst>
      <p:ext uri="{BB962C8B-B14F-4D97-AF65-F5344CB8AC3E}">
        <p14:creationId xmlns:p14="http://schemas.microsoft.com/office/powerpoint/2010/main" val="680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normAutofit/>
          </a:bodyPr>
          <a:lstStyle/>
          <a:p>
            <a:r>
              <a:rPr lang="en-US" dirty="0"/>
              <a:t>Adding an entry:</a:t>
            </a:r>
          </a:p>
          <a:p>
            <a:pPr marL="118872" indent="0">
              <a:buNone/>
            </a:pPr>
            <a:r>
              <a:rPr lang="en-US" dirty="0"/>
              <a:t>	</a:t>
            </a:r>
            <a:r>
              <a:rPr lang="en-US" sz="2800" b="1" dirty="0">
                <a:solidFill>
                  <a:srgbClr val="FF0000"/>
                </a:solidFill>
                <a:latin typeface="Calibri"/>
                <a:cs typeface="Calibri"/>
              </a:rPr>
              <a:t>grades["Jim"] = 97</a:t>
            </a:r>
          </a:p>
          <a:p>
            <a:pPr marL="118872" indent="0">
              <a:buNone/>
            </a:pPr>
            <a:endParaRPr lang="en-US" sz="2800" b="1" dirty="0">
              <a:solidFill>
                <a:srgbClr val="FF0000"/>
              </a:solidFill>
            </a:endParaRPr>
          </a:p>
          <a:p>
            <a:r>
              <a:rPr lang="en-US" dirty="0"/>
              <a:t>Changing the value of an entry:</a:t>
            </a:r>
          </a:p>
          <a:p>
            <a:pPr marL="118872" indent="0">
              <a:buNone/>
            </a:pPr>
            <a:r>
              <a:rPr lang="en-US" dirty="0"/>
              <a:t>	</a:t>
            </a:r>
            <a:r>
              <a:rPr lang="en-US" sz="2800" b="1" dirty="0">
                <a:solidFill>
                  <a:srgbClr val="FF0000"/>
                </a:solidFill>
                <a:latin typeface="Calibri"/>
                <a:cs typeface="Calibri"/>
              </a:rPr>
              <a:t>grades["Pat"] = 88</a:t>
            </a:r>
          </a:p>
          <a:p>
            <a:pPr marL="118872" indent="0">
              <a:buNone/>
            </a:pPr>
            <a:endParaRPr lang="en-US" sz="2800" b="1" dirty="0">
              <a:solidFill>
                <a:srgbClr val="FF0000"/>
              </a:solidFill>
            </a:endParaRPr>
          </a:p>
          <a:p>
            <a:r>
              <a:rPr lang="en-US" dirty="0"/>
              <a:t>Deleting an entry:</a:t>
            </a:r>
          </a:p>
          <a:p>
            <a:pPr marL="118872" indent="0">
              <a:buNone/>
            </a:pPr>
            <a:r>
              <a:rPr lang="en-US" dirty="0">
                <a:latin typeface="Calibri"/>
                <a:cs typeface="Calibri"/>
              </a:rPr>
              <a:t>	</a:t>
            </a:r>
            <a:r>
              <a:rPr lang="en-US" sz="2800" b="1" dirty="0">
                <a:solidFill>
                  <a:srgbClr val="3366FF"/>
                </a:solidFill>
                <a:latin typeface="Calibri"/>
                <a:cs typeface="Calibri"/>
              </a:rPr>
              <a:t>del</a:t>
            </a:r>
            <a:r>
              <a:rPr lang="en-US" sz="2800" b="1" dirty="0">
                <a:solidFill>
                  <a:srgbClr val="FF0000"/>
                </a:solidFill>
                <a:latin typeface="Calibri"/>
                <a:cs typeface="Calibri"/>
              </a:rPr>
              <a:t> grades["Sam"]</a:t>
            </a:r>
          </a:p>
        </p:txBody>
      </p:sp>
    </p:spTree>
    <p:extLst>
      <p:ext uri="{BB962C8B-B14F-4D97-AF65-F5344CB8AC3E}">
        <p14:creationId xmlns:p14="http://schemas.microsoft.com/office/powerpoint/2010/main" val="110598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(Group Work)*</a:t>
            </a:r>
          </a:p>
        </p:txBody>
      </p:sp>
      <p:sp>
        <p:nvSpPr>
          <p:cNvPr id="3" name="Content Placeholder 2"/>
          <p:cNvSpPr>
            <a:spLocks noGrp="1"/>
          </p:cNvSpPr>
          <p:nvPr>
            <p:ph idx="1"/>
          </p:nvPr>
        </p:nvSpPr>
        <p:spPr>
          <a:xfrm>
            <a:off x="457200" y="1600200"/>
            <a:ext cx="8229600" cy="5086583"/>
          </a:xfrm>
        </p:spPr>
        <p:txBody>
          <a:bodyPr>
            <a:normAutofit fontScale="70000" lnSpcReduction="20000"/>
          </a:bodyPr>
          <a:lstStyle/>
          <a:p>
            <a:pPr marL="118872" indent="0">
              <a:buNone/>
            </a:pPr>
            <a:r>
              <a:rPr lang="en-US" b="1" dirty="0" err="1">
                <a:solidFill>
                  <a:srgbClr val="FF0000"/>
                </a:solidFill>
                <a:latin typeface="Calibri"/>
                <a:cs typeface="Calibri"/>
              </a:rPr>
              <a:t>python_words</a:t>
            </a:r>
            <a:r>
              <a:rPr lang="en-US" b="1" dirty="0">
                <a:solidFill>
                  <a:srgbClr val="FF0000"/>
                </a:solidFill>
                <a:latin typeface="Calibri"/>
                <a:cs typeface="Calibri"/>
              </a:rPr>
              <a:t> = {"string": "a sequence of characters", \</a:t>
            </a:r>
          </a:p>
          <a:p>
            <a:pPr marL="118872" indent="0">
              <a:buNone/>
            </a:pPr>
            <a:r>
              <a:rPr lang="en-US" b="1" dirty="0">
                <a:solidFill>
                  <a:srgbClr val="FF0000"/>
                </a:solidFill>
                <a:latin typeface="Calibri"/>
                <a:cs typeface="Calibri"/>
              </a:rPr>
              <a:t>                   		     "</a:t>
            </a:r>
            <a:r>
              <a:rPr lang="en-US" b="1" dirty="0" err="1">
                <a:solidFill>
                  <a:srgbClr val="FF0000"/>
                </a:solidFill>
                <a:latin typeface="Calibri"/>
                <a:cs typeface="Calibri"/>
              </a:rPr>
              <a:t>int</a:t>
            </a:r>
            <a:r>
              <a:rPr lang="en-US" b="1" dirty="0">
                <a:solidFill>
                  <a:srgbClr val="FF0000"/>
                </a:solidFill>
                <a:latin typeface="Calibri"/>
                <a:cs typeface="Calibri"/>
              </a:rPr>
              <a:t>": "a whole number (integer) "}</a:t>
            </a:r>
            <a:endParaRPr lang="en-US" sz="2100" b="1" i="1" dirty="0">
              <a:solidFill>
                <a:srgbClr val="660066"/>
              </a:solidFill>
              <a:latin typeface="Calibri"/>
              <a:cs typeface="Calibri"/>
            </a:endParaRPr>
          </a:p>
          <a:p>
            <a:pPr marL="118872" indent="0" algn="ctr">
              <a:spcBef>
                <a:spcPts val="1560"/>
              </a:spcBef>
              <a:buNone/>
            </a:pPr>
            <a:r>
              <a:rPr lang="en-US" sz="2100" b="1" i="1" dirty="0">
                <a:solidFill>
                  <a:srgbClr val="660066"/>
                </a:solidFill>
              </a:rPr>
              <a:t>(remember that you can use "\" to split a Python statement into multiple lines)</a:t>
            </a:r>
          </a:p>
          <a:p>
            <a:pPr marL="118872" indent="0">
              <a:buNone/>
            </a:pPr>
            <a:endParaRPr lang="en-US" sz="2100" b="1" i="1" dirty="0">
              <a:solidFill>
                <a:srgbClr val="660066"/>
              </a:solidFill>
            </a:endParaRPr>
          </a:p>
          <a:p>
            <a:pPr marL="118872" indent="0">
              <a:lnSpc>
                <a:spcPct val="120000"/>
              </a:lnSpc>
              <a:buNone/>
            </a:pPr>
            <a:r>
              <a:rPr lang="en-US" dirty="0"/>
              <a:t>Download </a:t>
            </a:r>
            <a:r>
              <a:rPr lang="en-US" b="1" dirty="0">
                <a:solidFill>
                  <a:srgbClr val="002060"/>
                </a:solidFill>
              </a:rPr>
              <a:t>dictionary_starter.py</a:t>
            </a:r>
            <a:r>
              <a:rPr lang="en-US" dirty="0"/>
              <a:t> from Canvas. It contains the dictionary shown above. </a:t>
            </a:r>
          </a:p>
          <a:p>
            <a:pPr marL="633222" indent="-514350">
              <a:buFont typeface="+mj-lt"/>
              <a:buAutoNum type="arabicPeriod"/>
            </a:pPr>
            <a:endParaRPr lang="en-US" dirty="0"/>
          </a:p>
          <a:p>
            <a:pPr marL="633222" indent="-514350">
              <a:buFont typeface="+mj-lt"/>
              <a:buAutoNum type="arabicPeriod"/>
            </a:pPr>
            <a:r>
              <a:rPr lang="en-US" dirty="0"/>
              <a:t>Prompt the user for a key. </a:t>
            </a:r>
          </a:p>
          <a:p>
            <a:pPr marL="633222" indent="-514350">
              <a:buFont typeface="+mj-lt"/>
              <a:buAutoNum type="arabicPeriod"/>
            </a:pPr>
            <a:r>
              <a:rPr lang="en-US" dirty="0"/>
              <a:t>If the key doesn’t exist, print a </a:t>
            </a:r>
            <a:r>
              <a:rPr lang="en-US" dirty="0">
                <a:solidFill>
                  <a:srgbClr val="00B050"/>
                </a:solidFill>
              </a:rPr>
              <a:t>"</a:t>
            </a:r>
            <a:r>
              <a:rPr lang="en-US" b="1" dirty="0">
                <a:solidFill>
                  <a:srgbClr val="00B050"/>
                </a:solidFill>
              </a:rPr>
              <a:t>Not Found</a:t>
            </a:r>
            <a:r>
              <a:rPr lang="en-US" dirty="0">
                <a:solidFill>
                  <a:srgbClr val="00B050"/>
                </a:solidFill>
              </a:rPr>
              <a:t>" </a:t>
            </a:r>
            <a:r>
              <a:rPr lang="en-US" dirty="0"/>
              <a:t>message and prompt the user for a definition. Add it to the dictionary. </a:t>
            </a:r>
          </a:p>
          <a:p>
            <a:pPr marL="633222" indent="-514350">
              <a:buFont typeface="+mj-lt"/>
              <a:buAutoNum type="arabicPeriod"/>
            </a:pPr>
            <a:r>
              <a:rPr lang="en-US" dirty="0"/>
              <a:t>Whether the key was found or added, print the definition.</a:t>
            </a:r>
          </a:p>
          <a:p>
            <a:pPr marL="633222" indent="-514350">
              <a:buFont typeface="+mj-lt"/>
              <a:buAutoNum type="arabicPeriod"/>
            </a:pPr>
            <a:endParaRPr lang="en-US" dirty="0">
              <a:solidFill>
                <a:srgbClr val="0070C0"/>
              </a:solidFill>
            </a:endParaRPr>
          </a:p>
          <a:p>
            <a:pPr marL="633222" indent="-514350">
              <a:buFont typeface="+mj-lt"/>
              <a:buAutoNum type="arabicPeriod"/>
            </a:pPr>
            <a:r>
              <a:rPr lang="en-US" b="1" dirty="0">
                <a:solidFill>
                  <a:srgbClr val="3366FF"/>
                </a:solidFill>
              </a:rPr>
              <a:t>Bonus Point: </a:t>
            </a:r>
            <a:r>
              <a:rPr lang="en-US" dirty="0">
                <a:solidFill>
                  <a:srgbClr val="3366FF"/>
                </a:solidFill>
              </a:rPr>
              <a:t>Place everything inside a loop so that you can keep adding more information. Make sure the user can escape your loop when done!</a:t>
            </a:r>
          </a:p>
        </p:txBody>
      </p:sp>
    </p:spTree>
    <p:extLst>
      <p:ext uri="{BB962C8B-B14F-4D97-AF65-F5344CB8AC3E}">
        <p14:creationId xmlns:p14="http://schemas.microsoft.com/office/powerpoint/2010/main" val="17273843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(Algorithm)</a:t>
            </a:r>
          </a:p>
        </p:txBody>
      </p:sp>
      <p:sp>
        <p:nvSpPr>
          <p:cNvPr id="3" name="Content Placeholder 2"/>
          <p:cNvSpPr>
            <a:spLocks noGrp="1"/>
          </p:cNvSpPr>
          <p:nvPr>
            <p:ph idx="1"/>
          </p:nvPr>
        </p:nvSpPr>
        <p:spPr/>
        <p:txBody>
          <a:bodyPr>
            <a:normAutofit/>
          </a:bodyPr>
          <a:lstStyle/>
          <a:p>
            <a:pPr marL="118872" indent="0">
              <a:buNone/>
            </a:pPr>
            <a:r>
              <a:rPr lang="en-US" sz="2800" b="1" dirty="0">
                <a:solidFill>
                  <a:schemeClr val="accent1">
                    <a:lumMod val="75000"/>
                  </a:schemeClr>
                </a:solidFill>
              </a:rPr>
              <a:t>Get a key from the user</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If it wasn’t in the dictionary</a:t>
            </a:r>
          </a:p>
          <a:p>
            <a:pPr marL="118872" indent="0">
              <a:buNone/>
            </a:pPr>
            <a:r>
              <a:rPr lang="en-US" sz="2800" b="1" dirty="0">
                <a:solidFill>
                  <a:schemeClr val="accent1">
                    <a:lumMod val="75000"/>
                  </a:schemeClr>
                </a:solidFill>
              </a:rPr>
              <a:t>    Print a message saying it wasn’t found</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    Get a definition from the user and add the 	definition to the dictionary</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Print the definition from the dictionary, to verify 	that it was found or added</a:t>
            </a:r>
          </a:p>
        </p:txBody>
      </p:sp>
    </p:spTree>
    <p:extLst>
      <p:ext uri="{BB962C8B-B14F-4D97-AF65-F5344CB8AC3E}">
        <p14:creationId xmlns:p14="http://schemas.microsoft.com/office/powerpoint/2010/main" val="4941863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(Solution)</a:t>
            </a:r>
          </a:p>
        </p:txBody>
      </p:sp>
      <p:pic>
        <p:nvPicPr>
          <p:cNvPr id="5" name="Picture 4"/>
          <p:cNvPicPr>
            <a:picLocks noChangeAspect="1"/>
          </p:cNvPicPr>
          <p:nvPr/>
        </p:nvPicPr>
        <p:blipFill>
          <a:blip r:embed="rId2"/>
          <a:stretch>
            <a:fillRect/>
          </a:stretch>
        </p:blipFill>
        <p:spPr>
          <a:xfrm>
            <a:off x="1000125" y="1919287"/>
            <a:ext cx="7143750" cy="3019425"/>
          </a:xfrm>
          <a:prstGeom prst="rect">
            <a:avLst/>
          </a:prstGeom>
        </p:spPr>
      </p:pic>
    </p:spTree>
    <p:extLst>
      <p:ext uri="{BB962C8B-B14F-4D97-AF65-F5344CB8AC3E}">
        <p14:creationId xmlns:p14="http://schemas.microsoft.com/office/powerpoint/2010/main" val="20716530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with Bonus</a:t>
            </a:r>
          </a:p>
        </p:txBody>
      </p:sp>
      <p:pic>
        <p:nvPicPr>
          <p:cNvPr id="5" name="Picture 4"/>
          <p:cNvPicPr>
            <a:picLocks noChangeAspect="1"/>
          </p:cNvPicPr>
          <p:nvPr/>
        </p:nvPicPr>
        <p:blipFill>
          <a:blip r:embed="rId2"/>
          <a:stretch>
            <a:fillRect/>
          </a:stretch>
        </p:blipFill>
        <p:spPr>
          <a:xfrm>
            <a:off x="1000125" y="2209800"/>
            <a:ext cx="7143750" cy="3762375"/>
          </a:xfrm>
          <a:prstGeom prst="rect">
            <a:avLst/>
          </a:prstGeom>
        </p:spPr>
      </p:pic>
    </p:spTree>
    <p:extLst>
      <p:ext uri="{BB962C8B-B14F-4D97-AF65-F5344CB8AC3E}">
        <p14:creationId xmlns:p14="http://schemas.microsoft.com/office/powerpoint/2010/main" val="29548580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457200" y="1775191"/>
            <a:ext cx="8534400" cy="4625609"/>
          </a:xfrm>
        </p:spPr>
        <p:txBody>
          <a:bodyPr/>
          <a:lstStyle/>
          <a:p>
            <a:r>
              <a:rPr lang="en-US" dirty="0"/>
              <a:t>Dictionaries can’t contain multiple entries with the same key! (keys are unique)</a:t>
            </a:r>
          </a:p>
          <a:p>
            <a:endParaRPr lang="en-US" dirty="0"/>
          </a:p>
          <a:p>
            <a:r>
              <a:rPr lang="en-US" dirty="0"/>
              <a:t>Keys have to be immutable. </a:t>
            </a:r>
            <a:br>
              <a:rPr lang="en-US" dirty="0"/>
            </a:br>
            <a:r>
              <a:rPr lang="en-US" dirty="0"/>
              <a:t>(Strings, numbers, tuples)</a:t>
            </a:r>
          </a:p>
          <a:p>
            <a:endParaRPr lang="en-US" dirty="0"/>
          </a:p>
          <a:p>
            <a:r>
              <a:rPr lang="en-US" dirty="0"/>
              <a:t>Values don’t have to be unique.</a:t>
            </a:r>
          </a:p>
        </p:txBody>
      </p:sp>
    </p:spTree>
    <p:extLst>
      <p:ext uri="{BB962C8B-B14F-4D97-AF65-F5344CB8AC3E}">
        <p14:creationId xmlns:p14="http://schemas.microsoft.com/office/powerpoint/2010/main" val="22506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457200" y="1570008"/>
            <a:ext cx="8229600" cy="5287992"/>
          </a:xfrm>
        </p:spPr>
        <p:txBody>
          <a:bodyPr>
            <a:normAutofit fontScale="47500" lnSpcReduction="20000"/>
          </a:bodyPr>
          <a:lstStyle/>
          <a:p>
            <a:pPr marL="0" indent="0">
              <a:lnSpc>
                <a:spcPct val="120000"/>
              </a:lnSpc>
              <a:buNone/>
            </a:pPr>
            <a:r>
              <a:rPr lang="en-US" sz="4700" dirty="0"/>
              <a:t>The </a:t>
            </a:r>
            <a:r>
              <a:rPr lang="en-US" sz="4700" b="1" dirty="0">
                <a:solidFill>
                  <a:srgbClr val="FF0000"/>
                </a:solidFill>
              </a:rPr>
              <a:t>.get() </a:t>
            </a:r>
            <a:r>
              <a:rPr lang="en-US" sz="4700" dirty="0"/>
              <a:t>method allows us to return the value at an index, or an alternate message if that index doesn’t exist. </a:t>
            </a:r>
          </a:p>
          <a:p>
            <a:pPr marL="0" indent="0">
              <a:lnSpc>
                <a:spcPct val="120000"/>
              </a:lnSpc>
              <a:buNone/>
            </a:pPr>
            <a:r>
              <a:rPr lang="en-US" sz="4700" dirty="0">
                <a:solidFill>
                  <a:srgbClr val="0070C0"/>
                </a:solidFill>
              </a:rPr>
              <a:t>Anyone without a grade got a 0, right?</a:t>
            </a:r>
          </a:p>
          <a:p>
            <a:pPr marL="118872" indent="0">
              <a:buNone/>
            </a:pPr>
            <a:endParaRPr lang="en-US" dirty="0"/>
          </a:p>
          <a:p>
            <a:pPr marL="118872" indent="0">
              <a:buNone/>
            </a:pPr>
            <a:r>
              <a:rPr lang="en-US" sz="4600" b="1" dirty="0">
                <a:latin typeface="Calibri"/>
                <a:cs typeface="Calibri"/>
              </a:rPr>
              <a:t>person = "Sam"</a:t>
            </a:r>
          </a:p>
          <a:p>
            <a:pPr marL="118872" indent="0">
              <a:buNone/>
            </a:pPr>
            <a:r>
              <a:rPr lang="en-US" sz="4600" b="1" dirty="0">
                <a:latin typeface="Calibri"/>
                <a:cs typeface="Calibri"/>
              </a:rPr>
              <a:t>print(person, "got a", </a:t>
            </a:r>
            <a:r>
              <a:rPr lang="en-US" sz="4600" b="1" dirty="0" err="1">
                <a:latin typeface="Calibri"/>
                <a:cs typeface="Calibri"/>
              </a:rPr>
              <a:t>grades.</a:t>
            </a:r>
            <a:r>
              <a:rPr lang="en-US" sz="4600" b="1" dirty="0" err="1">
                <a:solidFill>
                  <a:srgbClr val="FF0000"/>
                </a:solidFill>
                <a:latin typeface="Calibri"/>
                <a:cs typeface="Calibri"/>
              </a:rPr>
              <a:t>get</a:t>
            </a:r>
            <a:r>
              <a:rPr lang="en-US" sz="4600" b="1" dirty="0">
                <a:solidFill>
                  <a:srgbClr val="FF0000"/>
                </a:solidFill>
                <a:latin typeface="Calibri"/>
                <a:cs typeface="Calibri"/>
              </a:rPr>
              <a:t>(</a:t>
            </a:r>
            <a:r>
              <a:rPr lang="en-US" sz="4600" b="1" dirty="0">
                <a:latin typeface="Calibri"/>
                <a:cs typeface="Calibri"/>
              </a:rPr>
              <a:t>person, "0"</a:t>
            </a:r>
            <a:r>
              <a:rPr lang="en-US" sz="4600" b="1" dirty="0">
                <a:solidFill>
                  <a:srgbClr val="FF0000"/>
                </a:solidFill>
                <a:latin typeface="Calibri"/>
                <a:cs typeface="Calibri"/>
              </a:rPr>
              <a:t>)</a:t>
            </a:r>
            <a:r>
              <a:rPr lang="en-US" sz="4600" b="1" dirty="0">
                <a:latin typeface="Calibri"/>
                <a:cs typeface="Calibri"/>
              </a:rPr>
              <a:t>)</a:t>
            </a:r>
          </a:p>
          <a:p>
            <a:pPr marL="118872" indent="0">
              <a:buNone/>
            </a:pPr>
            <a:r>
              <a:rPr lang="en-US" sz="4600" dirty="0">
                <a:solidFill>
                  <a:schemeClr val="accent5"/>
                </a:solidFill>
                <a:latin typeface="Calibri"/>
                <a:cs typeface="Calibri"/>
              </a:rPr>
              <a:t>&gt;&gt;&gt;</a:t>
            </a:r>
            <a:r>
              <a:rPr lang="en-US" sz="4600" b="1" dirty="0">
                <a:solidFill>
                  <a:schemeClr val="accent5"/>
                </a:solidFill>
                <a:latin typeface="Calibri"/>
                <a:cs typeface="Calibri"/>
              </a:rPr>
              <a:t> </a:t>
            </a:r>
          </a:p>
          <a:p>
            <a:pPr marL="118872" indent="0">
              <a:buNone/>
            </a:pPr>
            <a:r>
              <a:rPr lang="en-US" sz="4600" b="1" dirty="0">
                <a:solidFill>
                  <a:schemeClr val="accent5"/>
                </a:solidFill>
                <a:latin typeface="Calibri"/>
                <a:cs typeface="Calibri"/>
              </a:rPr>
              <a:t>"Sam got a 90"</a:t>
            </a:r>
          </a:p>
          <a:p>
            <a:pPr marL="118872" indent="0">
              <a:buNone/>
            </a:pPr>
            <a:endParaRPr lang="en-US" sz="4600" b="1" dirty="0">
              <a:solidFill>
                <a:srgbClr val="FF0000"/>
              </a:solidFill>
              <a:latin typeface="Calibri"/>
              <a:cs typeface="Calibri"/>
            </a:endParaRPr>
          </a:p>
          <a:p>
            <a:pPr marL="118872" indent="0">
              <a:buNone/>
            </a:pPr>
            <a:r>
              <a:rPr lang="en-US" sz="4600" b="1" dirty="0">
                <a:solidFill>
                  <a:srgbClr val="000000"/>
                </a:solidFill>
                <a:latin typeface="Calibri"/>
                <a:cs typeface="Calibri"/>
              </a:rPr>
              <a:t>person = "Alan"</a:t>
            </a:r>
          </a:p>
          <a:p>
            <a:pPr marL="118872" indent="0">
              <a:buNone/>
            </a:pPr>
            <a:r>
              <a:rPr lang="en-US" sz="4600" b="1" dirty="0">
                <a:solidFill>
                  <a:srgbClr val="000000"/>
                </a:solidFill>
                <a:latin typeface="Calibri"/>
                <a:cs typeface="Calibri"/>
              </a:rPr>
              <a:t>print(person, "got a", </a:t>
            </a:r>
            <a:r>
              <a:rPr lang="en-US" sz="4600" b="1" dirty="0" err="1">
                <a:solidFill>
                  <a:srgbClr val="000000"/>
                </a:solidFill>
                <a:latin typeface="Calibri"/>
                <a:cs typeface="Calibri"/>
              </a:rPr>
              <a:t>grades.</a:t>
            </a:r>
            <a:r>
              <a:rPr lang="en-US" sz="4600" b="1" dirty="0" err="1">
                <a:solidFill>
                  <a:srgbClr val="FF0000"/>
                </a:solidFill>
                <a:latin typeface="Calibri"/>
                <a:cs typeface="Calibri"/>
              </a:rPr>
              <a:t>get</a:t>
            </a:r>
            <a:r>
              <a:rPr lang="en-US" sz="4600" b="1" dirty="0">
                <a:solidFill>
                  <a:srgbClr val="FF0000"/>
                </a:solidFill>
                <a:latin typeface="Calibri"/>
                <a:cs typeface="Calibri"/>
              </a:rPr>
              <a:t>(</a:t>
            </a:r>
            <a:r>
              <a:rPr lang="en-US" sz="4600" b="1" dirty="0">
                <a:solidFill>
                  <a:srgbClr val="000000"/>
                </a:solidFill>
                <a:latin typeface="Calibri"/>
                <a:cs typeface="Calibri"/>
              </a:rPr>
              <a:t>person, "0"</a:t>
            </a:r>
            <a:r>
              <a:rPr lang="en-US" sz="4600" b="1" dirty="0">
                <a:solidFill>
                  <a:srgbClr val="FF0000"/>
                </a:solidFill>
                <a:latin typeface="Calibri"/>
                <a:cs typeface="Calibri"/>
              </a:rPr>
              <a:t>)</a:t>
            </a:r>
            <a:r>
              <a:rPr lang="en-US" sz="4600" b="1" dirty="0">
                <a:solidFill>
                  <a:srgbClr val="000000"/>
                </a:solidFill>
                <a:latin typeface="Calibri"/>
                <a:cs typeface="Calibri"/>
              </a:rPr>
              <a:t>)</a:t>
            </a:r>
          </a:p>
          <a:p>
            <a:pPr marL="118872" indent="0">
              <a:buNone/>
            </a:pPr>
            <a:r>
              <a:rPr lang="en-US" sz="4600" dirty="0">
                <a:solidFill>
                  <a:schemeClr val="accent5"/>
                </a:solidFill>
                <a:latin typeface="Calibri"/>
                <a:cs typeface="Calibri"/>
              </a:rPr>
              <a:t>&gt;&gt;&gt;</a:t>
            </a:r>
            <a:r>
              <a:rPr lang="en-US" sz="4600" b="1" dirty="0">
                <a:solidFill>
                  <a:schemeClr val="accent5"/>
                </a:solidFill>
                <a:latin typeface="Calibri"/>
                <a:cs typeface="Calibri"/>
              </a:rPr>
              <a:t> </a:t>
            </a:r>
          </a:p>
          <a:p>
            <a:pPr marL="118872" indent="0">
              <a:buNone/>
            </a:pPr>
            <a:r>
              <a:rPr lang="en-US" sz="4600" b="1" dirty="0">
                <a:solidFill>
                  <a:schemeClr val="accent5"/>
                </a:solidFill>
                <a:latin typeface="Calibri"/>
                <a:cs typeface="Calibri"/>
              </a:rPr>
              <a:t>"Alan got a 0"</a:t>
            </a:r>
          </a:p>
          <a:p>
            <a:pPr marL="118872" indent="0">
              <a:buNone/>
            </a:pPr>
            <a:endParaRPr lang="en-US" sz="4600" b="1" dirty="0">
              <a:solidFill>
                <a:srgbClr val="FF0000"/>
              </a:solidFill>
              <a:latin typeface="Calibri"/>
              <a:cs typeface="Calibri"/>
            </a:endParaRPr>
          </a:p>
          <a:p>
            <a:pPr marL="118872" indent="0">
              <a:buNone/>
            </a:pPr>
            <a:r>
              <a:rPr lang="en-US" sz="4600" dirty="0"/>
              <a:t>We can </a:t>
            </a:r>
            <a:r>
              <a:rPr lang="en-US" sz="4600" u="sng" dirty="0"/>
              <a:t>assign the result of .get() to a variable</a:t>
            </a:r>
            <a:r>
              <a:rPr lang="en-US" sz="4600" dirty="0"/>
              <a:t> or </a:t>
            </a:r>
            <a:r>
              <a:rPr lang="en-US" sz="4600" u="sng" dirty="0"/>
              <a:t>use it directly</a:t>
            </a:r>
            <a:r>
              <a:rPr lang="en-US" sz="4600" dirty="0"/>
              <a:t>!</a:t>
            </a:r>
          </a:p>
          <a:p>
            <a:pPr marL="118872" indent="0">
              <a:buNone/>
            </a:pPr>
            <a:endParaRPr lang="en-US" dirty="0"/>
          </a:p>
        </p:txBody>
      </p:sp>
    </p:spTree>
    <p:extLst>
      <p:ext uri="{BB962C8B-B14F-4D97-AF65-F5344CB8AC3E}">
        <p14:creationId xmlns:p14="http://schemas.microsoft.com/office/powerpoint/2010/main" val="131396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vs in</a:t>
            </a:r>
          </a:p>
        </p:txBody>
      </p:sp>
      <p:sp>
        <p:nvSpPr>
          <p:cNvPr id="3" name="Content Placeholder 2"/>
          <p:cNvSpPr>
            <a:spLocks noGrp="1"/>
          </p:cNvSpPr>
          <p:nvPr>
            <p:ph idx="1"/>
          </p:nvPr>
        </p:nvSpPr>
        <p:spPr/>
        <p:txBody>
          <a:bodyPr/>
          <a:lstStyle/>
          <a:p>
            <a:r>
              <a:rPr lang="en-US" dirty="0"/>
              <a:t>Do we need to handle the condition where a key is not in the dictionary separately? If so, we’ll be using the </a:t>
            </a:r>
            <a:r>
              <a:rPr lang="en-US" b="1" dirty="0">
                <a:solidFill>
                  <a:srgbClr val="FF0000"/>
                </a:solidFill>
                <a:latin typeface="Calibri" panose="020F0502020204030204" pitchFamily="34" charset="0"/>
                <a:cs typeface="Calibri" panose="020F0502020204030204" pitchFamily="34" charset="0"/>
              </a:rPr>
              <a:t>in</a:t>
            </a:r>
            <a:r>
              <a:rPr lang="en-US" dirty="0"/>
              <a:t> operator with an </a:t>
            </a:r>
            <a:r>
              <a:rPr lang="en-US" b="1" dirty="0">
                <a:solidFill>
                  <a:srgbClr val="FF0000"/>
                </a:solidFill>
                <a:latin typeface="Calibri" panose="020F0502020204030204" pitchFamily="34" charset="0"/>
                <a:cs typeface="Calibri" panose="020F0502020204030204" pitchFamily="34" charset="0"/>
              </a:rPr>
              <a:t>if</a:t>
            </a:r>
            <a:r>
              <a:rPr lang="en-US" dirty="0"/>
              <a:t>.</a:t>
            </a:r>
          </a:p>
          <a:p>
            <a:endParaRPr lang="en-US" dirty="0"/>
          </a:p>
          <a:p>
            <a:r>
              <a:rPr lang="en-US" dirty="0"/>
              <a:t>Do we need to handle both things (key in dictionary and what to send back if it’s not) in the same exact way, in the same place? We use </a:t>
            </a:r>
            <a:r>
              <a:rPr lang="en-US" b="1" dirty="0">
                <a:solidFill>
                  <a:srgbClr val="FF0000"/>
                </a:solidFill>
                <a:latin typeface="Calibri" panose="020F0502020204030204" pitchFamily="34" charset="0"/>
                <a:cs typeface="Calibri" panose="020F0502020204030204" pitchFamily="34" charset="0"/>
              </a:rPr>
              <a:t>.get() </a:t>
            </a:r>
            <a:r>
              <a:rPr lang="en-US" dirty="0"/>
              <a:t>for this.</a:t>
            </a:r>
          </a:p>
        </p:txBody>
      </p:sp>
    </p:spTree>
    <p:extLst>
      <p:ext uri="{BB962C8B-B14F-4D97-AF65-F5344CB8AC3E}">
        <p14:creationId xmlns:p14="http://schemas.microsoft.com/office/powerpoint/2010/main" val="10920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grades.py</a:t>
            </a:r>
          </a:p>
        </p:txBody>
      </p:sp>
      <p:sp>
        <p:nvSpPr>
          <p:cNvPr id="3" name="Content Placeholder 2"/>
          <p:cNvSpPr>
            <a:spLocks noGrp="1"/>
          </p:cNvSpPr>
          <p:nvPr>
            <p:ph idx="1"/>
          </p:nvPr>
        </p:nvSpPr>
        <p:spPr>
          <a:xfrm>
            <a:off x="457200" y="1721177"/>
            <a:ext cx="8229600" cy="4679624"/>
          </a:xfrm>
        </p:spPr>
        <p:txBody>
          <a:bodyPr>
            <a:normAutofit/>
          </a:bodyPr>
          <a:lstStyle/>
          <a:p>
            <a:pPr marL="118872" indent="0">
              <a:buNone/>
            </a:pPr>
            <a:r>
              <a:rPr lang="en-US" sz="2400" b="1" dirty="0">
                <a:solidFill>
                  <a:srgbClr val="000000"/>
                </a:solidFill>
                <a:latin typeface="Calibri"/>
                <a:cs typeface="Calibri"/>
              </a:rPr>
              <a:t>grades = {"Sam": 90, "Ali": 92, "Dave": 85, "Pat": 81}</a:t>
            </a:r>
          </a:p>
          <a:p>
            <a:pPr marL="118872" indent="0">
              <a:buNone/>
            </a:pPr>
            <a:r>
              <a:rPr lang="en-US" sz="2400" b="1" dirty="0">
                <a:solidFill>
                  <a:srgbClr val="000000"/>
                </a:solidFill>
                <a:latin typeface="Calibri"/>
                <a:cs typeface="Calibri"/>
              </a:rPr>
              <a:t>person = input("Whose grade do you want to know? ")</a:t>
            </a:r>
          </a:p>
          <a:p>
            <a:pPr marL="118872" indent="0">
              <a:buNone/>
            </a:pPr>
            <a:r>
              <a:rPr lang="en-US" sz="2400" b="1" dirty="0">
                <a:solidFill>
                  <a:srgbClr val="000000"/>
                </a:solidFill>
                <a:latin typeface="Calibri"/>
                <a:cs typeface="Calibri"/>
              </a:rPr>
              <a:t>print(person, "got a", </a:t>
            </a:r>
            <a:r>
              <a:rPr lang="en-US" sz="2400" b="1" dirty="0" err="1">
                <a:solidFill>
                  <a:srgbClr val="FF0000"/>
                </a:solidFill>
                <a:latin typeface="Calibri"/>
                <a:cs typeface="Calibri"/>
              </a:rPr>
              <a:t>grades.get</a:t>
            </a:r>
            <a:r>
              <a:rPr lang="en-US" sz="2400" b="1" dirty="0">
                <a:solidFill>
                  <a:srgbClr val="FF0000"/>
                </a:solidFill>
                <a:latin typeface="Calibri"/>
                <a:cs typeface="Calibri"/>
              </a:rPr>
              <a:t>(person, "0")</a:t>
            </a:r>
            <a:r>
              <a:rPr lang="en-US" sz="2400" b="1" dirty="0">
                <a:solidFill>
                  <a:srgbClr val="000000"/>
                </a:solidFill>
                <a:latin typeface="Calibri"/>
                <a:cs typeface="Calibri"/>
              </a:rPr>
              <a:t>)</a:t>
            </a:r>
            <a:endParaRPr lang="en-US" dirty="0"/>
          </a:p>
          <a:p>
            <a:pPr>
              <a:spcBef>
                <a:spcPts val="1872"/>
              </a:spcBef>
            </a:pPr>
            <a:r>
              <a:rPr lang="en-US" sz="2800" dirty="0"/>
              <a:t>Those 3 lines above do roughly the same thing as that 9 line program from before!</a:t>
            </a:r>
          </a:p>
        </p:txBody>
      </p:sp>
      <p:sp>
        <p:nvSpPr>
          <p:cNvPr id="4" name="Content Placeholder 2"/>
          <p:cNvSpPr txBox="1">
            <a:spLocks/>
          </p:cNvSpPr>
          <p:nvPr/>
        </p:nvSpPr>
        <p:spPr>
          <a:xfrm>
            <a:off x="878343" y="4273268"/>
            <a:ext cx="7276031" cy="2384852"/>
          </a:xfrm>
          <a:prstGeom prst="rect">
            <a:avLst/>
          </a:prstGeom>
          <a:solidFill>
            <a:schemeClr val="bg1"/>
          </a:solidFill>
          <a:ln>
            <a:solidFill>
              <a:schemeClr val="tx1"/>
            </a:solidFill>
          </a:ln>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Font typeface="Wingdings 2"/>
              <a:buNone/>
            </a:pPr>
            <a:r>
              <a:rPr lang="pt-BR" sz="1600" b="1" dirty="0">
                <a:latin typeface="Calibri"/>
                <a:cs typeface="Calibri"/>
              </a:rPr>
              <a:t>grades = [("Sam", 90), ("Ali", 92), ("Dave", 85), ("Pat", 81)]</a:t>
            </a:r>
          </a:p>
          <a:p>
            <a:pPr marL="118872" indent="0">
              <a:buFont typeface="Wingdings 2"/>
              <a:buNone/>
            </a:pPr>
            <a:r>
              <a:rPr lang="en-US" sz="1600" b="1" dirty="0">
                <a:latin typeface="Calibri"/>
                <a:cs typeface="Calibri"/>
              </a:rPr>
              <a:t>person = input("Whose grade do you want to know? ")</a:t>
            </a:r>
          </a:p>
          <a:p>
            <a:pPr marL="118872" indent="0">
              <a:buFont typeface="Wingdings 2"/>
              <a:buNone/>
            </a:pPr>
            <a:r>
              <a:rPr lang="en-US" sz="1600" b="1" dirty="0">
                <a:latin typeface="Calibri"/>
                <a:cs typeface="Calibri"/>
              </a:rPr>
              <a:t>found = False</a:t>
            </a:r>
          </a:p>
          <a:p>
            <a:pPr marL="118872" indent="0">
              <a:buFont typeface="Wingdings 2"/>
              <a:buNone/>
            </a:pPr>
            <a:r>
              <a:rPr lang="en-US" sz="1600" b="1" dirty="0">
                <a:latin typeface="Calibri"/>
                <a:cs typeface="Calibri"/>
              </a:rPr>
              <a:t>for (student, grade) in grades:</a:t>
            </a:r>
          </a:p>
          <a:p>
            <a:pPr marL="118872" indent="0">
              <a:buFont typeface="Wingdings 2"/>
              <a:buNone/>
            </a:pPr>
            <a:r>
              <a:rPr lang="en-US" sz="1600" b="1" dirty="0">
                <a:latin typeface="Calibri"/>
                <a:cs typeface="Calibri"/>
              </a:rPr>
              <a:t>    if student == person:</a:t>
            </a:r>
          </a:p>
          <a:p>
            <a:pPr marL="118872" indent="0">
              <a:buFont typeface="Wingdings 2"/>
              <a:buNone/>
            </a:pPr>
            <a:r>
              <a:rPr lang="en-US" sz="1600" b="1" dirty="0">
                <a:latin typeface="Calibri"/>
                <a:cs typeface="Calibri"/>
              </a:rPr>
              <a:t>        print("Their grade was:", grade)</a:t>
            </a:r>
          </a:p>
          <a:p>
            <a:pPr marL="118872" indent="0">
              <a:buFont typeface="Wingdings 2"/>
              <a:buNone/>
            </a:pPr>
            <a:r>
              <a:rPr lang="en-US" sz="1600" b="1" dirty="0">
                <a:latin typeface="Calibri"/>
                <a:cs typeface="Calibri"/>
              </a:rPr>
              <a:t>        found = True</a:t>
            </a:r>
          </a:p>
          <a:p>
            <a:pPr marL="118872" indent="0">
              <a:buNone/>
            </a:pPr>
            <a:r>
              <a:rPr lang="en-US" sz="1600" b="1" dirty="0">
                <a:latin typeface="Calibri"/>
                <a:cs typeface="Calibri"/>
              </a:rPr>
              <a:t>if not found:</a:t>
            </a:r>
          </a:p>
          <a:p>
            <a:pPr marL="118872" indent="0">
              <a:buNone/>
            </a:pPr>
            <a:r>
              <a:rPr lang="en-US" sz="1600" b="1" dirty="0">
                <a:latin typeface="Calibri"/>
                <a:cs typeface="Calibri"/>
              </a:rPr>
              <a:t>    print("They got a 0 for not turning in their work.")</a:t>
            </a:r>
          </a:p>
        </p:txBody>
      </p:sp>
    </p:spTree>
    <p:extLst>
      <p:ext uri="{BB962C8B-B14F-4D97-AF65-F5344CB8AC3E}">
        <p14:creationId xmlns:p14="http://schemas.microsoft.com/office/powerpoint/2010/main" val="40943140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t>Selected Dictionary Methods</a:t>
            </a:r>
          </a:p>
        </p:txBody>
      </p:sp>
      <p:sp>
        <p:nvSpPr>
          <p:cNvPr id="43010" name="Rectangle 3"/>
          <p:cNvSpPr>
            <a:spLocks noGrp="1" noChangeArrowheads="1"/>
          </p:cNvSpPr>
          <p:nvPr>
            <p:ph idx="1"/>
          </p:nvPr>
        </p:nvSpPr>
        <p:spPr/>
        <p:txBody>
          <a:bodyPr/>
          <a:lstStyle/>
          <a:p>
            <a:pPr eaLnBrk="1" hangingPunct="1">
              <a:lnSpc>
                <a:spcPct val="90000"/>
              </a:lnSpc>
              <a:buFontTx/>
              <a:buNone/>
            </a:pPr>
            <a:endParaRPr lang="en-US" sz="2200" dirty="0"/>
          </a:p>
          <a:p>
            <a:pPr eaLnBrk="1" hangingPunct="1">
              <a:lnSpc>
                <a:spcPct val="90000"/>
              </a:lnSpc>
              <a:buFontTx/>
              <a:buNone/>
            </a:pPr>
            <a:endParaRPr lang="en-US" dirty="0"/>
          </a:p>
          <a:p>
            <a:pPr eaLnBrk="1" hangingPunct="1">
              <a:lnSpc>
                <a:spcPct val="90000"/>
              </a:lnSpc>
              <a:buFontTx/>
              <a:buNone/>
            </a:pPr>
            <a:endParaRPr lang="en-US" sz="2200" dirty="0"/>
          </a:p>
          <a:p>
            <a:pPr eaLnBrk="1" hangingPunct="1">
              <a:lnSpc>
                <a:spcPct val="90000"/>
              </a:lnSpc>
              <a:buFontTx/>
              <a:buNone/>
            </a:pPr>
            <a:endParaRPr lang="en-US" sz="2200" dirty="0"/>
          </a:p>
          <a:p>
            <a:pPr eaLnBrk="1" hangingPunct="1">
              <a:lnSpc>
                <a:spcPct val="90000"/>
              </a:lnSpc>
              <a:buFontTx/>
              <a:buNone/>
            </a:pPr>
            <a:endParaRPr lang="en-US" sz="2200" dirty="0"/>
          </a:p>
          <a:p>
            <a:pPr eaLnBrk="1" hangingPunct="1">
              <a:lnSpc>
                <a:spcPct val="90000"/>
              </a:lnSpc>
              <a:buFontTx/>
              <a:buNone/>
            </a:pPr>
            <a:endParaRPr lang="en-US" sz="2200" dirty="0"/>
          </a:p>
          <a:p>
            <a:pPr eaLnBrk="1" hangingPunct="1">
              <a:lnSpc>
                <a:spcPct val="90000"/>
              </a:lnSpc>
              <a:buFontTx/>
              <a:buNone/>
            </a:pPr>
            <a:endParaRPr lang="en-US" sz="2200" dirty="0"/>
          </a:p>
          <a:p>
            <a:pPr eaLnBrk="1" hangingPunct="1">
              <a:lnSpc>
                <a:spcPct val="90000"/>
              </a:lnSpc>
              <a:buFontTx/>
              <a:buNone/>
            </a:pPr>
            <a:endParaRPr lang="en-US" sz="2200" dirty="0"/>
          </a:p>
          <a:p>
            <a:pPr eaLnBrk="1" hangingPunct="1">
              <a:lnSpc>
                <a:spcPct val="90000"/>
              </a:lnSpc>
              <a:buFontTx/>
              <a:buNone/>
            </a:pPr>
            <a:endParaRPr lang="en-US" sz="2200" dirty="0"/>
          </a:p>
          <a:p>
            <a:pPr eaLnBrk="1" hangingPunct="1">
              <a:lnSpc>
                <a:spcPct val="90000"/>
              </a:lnSpc>
              <a:buFontTx/>
              <a:buNone/>
            </a:pPr>
            <a:endParaRPr lang="en-US" sz="2200" dirty="0"/>
          </a:p>
          <a:p>
            <a:pPr eaLnBrk="1" hangingPunct="1">
              <a:lnSpc>
                <a:spcPct val="90000"/>
              </a:lnSpc>
              <a:buFontTx/>
              <a:buNone/>
            </a:pPr>
            <a:endParaRPr lang="en-US" sz="2200" dirty="0"/>
          </a:p>
        </p:txBody>
      </p:sp>
      <p:pic>
        <p:nvPicPr>
          <p:cNvPr id="3" name="Picture 2"/>
          <p:cNvPicPr>
            <a:picLocks noChangeAspect="1"/>
          </p:cNvPicPr>
          <p:nvPr/>
        </p:nvPicPr>
        <p:blipFill>
          <a:blip r:embed="rId2"/>
          <a:stretch>
            <a:fillRect/>
          </a:stretch>
        </p:blipFill>
        <p:spPr>
          <a:xfrm>
            <a:off x="1444925" y="1523999"/>
            <a:ext cx="5795469" cy="2746063"/>
          </a:xfrm>
          <a:prstGeom prst="rect">
            <a:avLst/>
          </a:prstGeom>
        </p:spPr>
      </p:pic>
      <p:pic>
        <p:nvPicPr>
          <p:cNvPr id="4" name="Picture 3"/>
          <p:cNvPicPr>
            <a:picLocks noChangeAspect="1"/>
          </p:cNvPicPr>
          <p:nvPr/>
        </p:nvPicPr>
        <p:blipFill>
          <a:blip r:embed="rId3"/>
          <a:stretch>
            <a:fillRect/>
          </a:stretch>
        </p:blipFill>
        <p:spPr>
          <a:xfrm>
            <a:off x="1442049" y="4325192"/>
            <a:ext cx="5801220" cy="2436876"/>
          </a:xfrm>
          <a:prstGeom prst="rect">
            <a:avLst/>
          </a:prstGeom>
        </p:spPr>
      </p:pic>
    </p:spTree>
    <p:extLst>
      <p:ext uri="{BB962C8B-B14F-4D97-AF65-F5344CB8AC3E}">
        <p14:creationId xmlns:p14="http://schemas.microsoft.com/office/powerpoint/2010/main" val="95758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617523"/>
            <a:ext cx="7751285" cy="4228850"/>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Default Arguments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Keyword Arguments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Modules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b="1" dirty="0">
                <a:latin typeface="Cambria"/>
                <a:cs typeface="Cambria"/>
              </a:rPr>
              <a:t>tools.py</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0545" y="489025"/>
            <a:ext cx="3011424" cy="2256996"/>
          </a:xfrm>
          <a:prstGeom prst="rect">
            <a:avLst/>
          </a:prstGeom>
        </p:spPr>
      </p:pic>
    </p:spTree>
    <p:extLst>
      <p:ext uri="{BB962C8B-B14F-4D97-AF65-F5344CB8AC3E}">
        <p14:creationId xmlns:p14="http://schemas.microsoft.com/office/powerpoint/2010/main" val="3731526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Not Found?</a:t>
            </a:r>
          </a:p>
        </p:txBody>
      </p:sp>
      <p:sp>
        <p:nvSpPr>
          <p:cNvPr id="3" name="Content Placeholder 2"/>
          <p:cNvSpPr>
            <a:spLocks noGrp="1"/>
          </p:cNvSpPr>
          <p:nvPr>
            <p:ph idx="1"/>
          </p:nvPr>
        </p:nvSpPr>
        <p:spPr>
          <a:xfrm>
            <a:off x="457200" y="1651000"/>
            <a:ext cx="8229600" cy="5130799"/>
          </a:xfrm>
        </p:spPr>
        <p:txBody>
          <a:bodyPr>
            <a:normAutofit/>
          </a:bodyPr>
          <a:lstStyle/>
          <a:p>
            <a:pPr marL="0" indent="0">
              <a:buNone/>
            </a:pPr>
            <a:r>
              <a:rPr lang="en-US" dirty="0"/>
              <a:t>When you tell python to import a module, the interpreter searches in a list of directories specified by </a:t>
            </a:r>
            <a:r>
              <a:rPr lang="en-US" sz="2800" b="1" dirty="0" err="1">
                <a:solidFill>
                  <a:srgbClr val="FF0000"/>
                </a:solidFill>
              </a:rPr>
              <a:t>sys.path</a:t>
            </a:r>
            <a:r>
              <a:rPr lang="en-US" sz="2800" dirty="0"/>
              <a:t> :</a:t>
            </a:r>
          </a:p>
          <a:p>
            <a:pPr>
              <a:buNone/>
            </a:pPr>
            <a:r>
              <a:rPr lang="en-US" dirty="0"/>
              <a:t>	</a:t>
            </a:r>
          </a:p>
        </p:txBody>
      </p:sp>
      <p:sp>
        <p:nvSpPr>
          <p:cNvPr id="5" name="TextBox 4"/>
          <p:cNvSpPr txBox="1"/>
          <p:nvPr/>
        </p:nvSpPr>
        <p:spPr>
          <a:xfrm>
            <a:off x="6096000" y="2929907"/>
            <a:ext cx="3200400" cy="369332"/>
          </a:xfrm>
          <a:prstGeom prst="rect">
            <a:avLst/>
          </a:prstGeom>
          <a:noFill/>
        </p:spPr>
        <p:txBody>
          <a:bodyPr wrap="square" rtlCol="0">
            <a:spAutoFit/>
          </a:bodyPr>
          <a:lstStyle/>
          <a:p>
            <a:r>
              <a:rPr lang="en-US" dirty="0">
                <a:solidFill>
                  <a:srgbClr val="0070C0"/>
                </a:solidFill>
              </a:rPr>
              <a:t>(Where the code is running!)</a:t>
            </a:r>
          </a:p>
        </p:txBody>
      </p:sp>
      <p:pic>
        <p:nvPicPr>
          <p:cNvPr id="6" name="Picture 5"/>
          <p:cNvPicPr>
            <a:picLocks noChangeAspect="1"/>
          </p:cNvPicPr>
          <p:nvPr/>
        </p:nvPicPr>
        <p:blipFill>
          <a:blip r:embed="rId2"/>
          <a:stretch>
            <a:fillRect/>
          </a:stretch>
        </p:blipFill>
        <p:spPr>
          <a:xfrm>
            <a:off x="4276725" y="3496049"/>
            <a:ext cx="3952875" cy="2543175"/>
          </a:xfrm>
          <a:prstGeom prst="rect">
            <a:avLst/>
          </a:prstGeom>
        </p:spPr>
      </p:pic>
      <p:cxnSp>
        <p:nvCxnSpPr>
          <p:cNvPr id="7" name="Straight Arrow Connector 6"/>
          <p:cNvCxnSpPr/>
          <p:nvPr/>
        </p:nvCxnSpPr>
        <p:spPr>
          <a:xfrm flipH="1">
            <a:off x="5862637" y="3114573"/>
            <a:ext cx="233363" cy="1000226"/>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454025" y="3489674"/>
            <a:ext cx="3333750" cy="1809750"/>
          </a:xfrm>
          <a:prstGeom prst="rect">
            <a:avLst/>
          </a:prstGeom>
        </p:spPr>
      </p:pic>
    </p:spTree>
    <p:extLst>
      <p:ext uri="{BB962C8B-B14F-4D97-AF65-F5344CB8AC3E}">
        <p14:creationId xmlns:p14="http://schemas.microsoft.com/office/powerpoint/2010/main" val="105574591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.keys()</a:t>
            </a:r>
          </a:p>
        </p:txBody>
      </p:sp>
      <p:pic>
        <p:nvPicPr>
          <p:cNvPr id="6" name="Picture 5"/>
          <p:cNvPicPr>
            <a:picLocks noChangeAspect="1"/>
          </p:cNvPicPr>
          <p:nvPr/>
        </p:nvPicPr>
        <p:blipFill>
          <a:blip r:embed="rId2"/>
          <a:stretch>
            <a:fillRect/>
          </a:stretch>
        </p:blipFill>
        <p:spPr>
          <a:xfrm>
            <a:off x="1114425" y="1600200"/>
            <a:ext cx="6915150" cy="2552700"/>
          </a:xfrm>
          <a:prstGeom prst="rect">
            <a:avLst/>
          </a:prstGeom>
        </p:spPr>
      </p:pic>
      <p:pic>
        <p:nvPicPr>
          <p:cNvPr id="7" name="Picture 6"/>
          <p:cNvPicPr>
            <a:picLocks noChangeAspect="1"/>
          </p:cNvPicPr>
          <p:nvPr/>
        </p:nvPicPr>
        <p:blipFill>
          <a:blip r:embed="rId3"/>
          <a:stretch>
            <a:fillRect/>
          </a:stretch>
        </p:blipFill>
        <p:spPr>
          <a:xfrm>
            <a:off x="1124489" y="4335462"/>
            <a:ext cx="6905086" cy="1435327"/>
          </a:xfrm>
          <a:prstGeom prst="rect">
            <a:avLst/>
          </a:prstGeom>
        </p:spPr>
      </p:pic>
    </p:spTree>
    <p:extLst>
      <p:ext uri="{BB962C8B-B14F-4D97-AF65-F5344CB8AC3E}">
        <p14:creationId xmlns:p14="http://schemas.microsoft.com/office/powerpoint/2010/main" val="32339109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Dictionary Scores (Group Work)*</a:t>
            </a:r>
          </a:p>
        </p:txBody>
      </p:sp>
      <p:sp>
        <p:nvSpPr>
          <p:cNvPr id="3" name="Content Placeholder 2"/>
          <p:cNvSpPr>
            <a:spLocks noGrp="1"/>
          </p:cNvSpPr>
          <p:nvPr>
            <p:ph idx="1"/>
          </p:nvPr>
        </p:nvSpPr>
        <p:spPr>
          <a:xfrm>
            <a:off x="457200" y="1554996"/>
            <a:ext cx="8229600" cy="5196174"/>
          </a:xfrm>
        </p:spPr>
        <p:txBody>
          <a:bodyPr>
            <a:normAutofit fontScale="55000" lnSpcReduction="20000"/>
          </a:bodyPr>
          <a:lstStyle/>
          <a:p>
            <a:pPr marL="118872" indent="0">
              <a:buNone/>
            </a:pPr>
            <a:r>
              <a:rPr lang="en-US" sz="4000" b="1" dirty="0">
                <a:solidFill>
                  <a:srgbClr val="000000"/>
                </a:solidFill>
                <a:latin typeface="Calibri"/>
                <a:cs typeface="Calibri"/>
              </a:rPr>
              <a:t>scores = {"Dan": 125, "Abby": 100, "Carrie": 275, "Ben": 150}</a:t>
            </a:r>
            <a:endParaRPr lang="en-US" sz="4000" dirty="0">
              <a:solidFill>
                <a:srgbClr val="000000"/>
              </a:solidFill>
              <a:latin typeface="Calibri"/>
              <a:cs typeface="Calibri"/>
            </a:endParaRPr>
          </a:p>
          <a:p>
            <a:pPr algn="ctr"/>
            <a:endParaRPr lang="en-US" dirty="0"/>
          </a:p>
          <a:p>
            <a:pPr marL="0" indent="0">
              <a:lnSpc>
                <a:spcPct val="120000"/>
              </a:lnSpc>
              <a:buNone/>
            </a:pPr>
            <a:r>
              <a:rPr lang="en-US" sz="4700" dirty="0"/>
              <a:t>Write a program that can reproduce this exchange, given the data above.  It should work if we add new entries to the scores dictionary. </a:t>
            </a:r>
            <a:r>
              <a:rPr lang="en-US" sz="4700" i="1" dirty="0">
                <a:solidFill>
                  <a:srgbClr val="7030A0"/>
                </a:solidFill>
              </a:rPr>
              <a:t>Hint: Use .keys()!</a:t>
            </a:r>
          </a:p>
          <a:p>
            <a:endParaRPr lang="en-US" dirty="0"/>
          </a:p>
          <a:p>
            <a:pPr marL="118872" indent="0">
              <a:buNone/>
            </a:pPr>
            <a:r>
              <a:rPr lang="en-US" b="1" dirty="0">
                <a:solidFill>
                  <a:schemeClr val="accent5"/>
                </a:solidFill>
                <a:latin typeface="Calibri"/>
                <a:cs typeface="Calibri"/>
              </a:rPr>
              <a:t>&gt;&gt;&gt; </a:t>
            </a:r>
          </a:p>
          <a:p>
            <a:pPr marL="118872" indent="0">
              <a:buNone/>
            </a:pPr>
            <a:r>
              <a:rPr lang="en-US" b="1" dirty="0">
                <a:solidFill>
                  <a:schemeClr val="accent5"/>
                </a:solidFill>
                <a:latin typeface="Calibri"/>
                <a:cs typeface="Calibri"/>
              </a:rPr>
              <a:t>Current Players:</a:t>
            </a:r>
          </a:p>
          <a:p>
            <a:pPr marL="118872" indent="0">
              <a:buNone/>
            </a:pPr>
            <a:r>
              <a:rPr lang="en-US" b="1" dirty="0">
                <a:solidFill>
                  <a:schemeClr val="accent5"/>
                </a:solidFill>
                <a:latin typeface="Calibri"/>
                <a:cs typeface="Calibri"/>
              </a:rPr>
              <a:t>Abby Ben Carrie Dan			</a:t>
            </a:r>
            <a:r>
              <a:rPr lang="en-US" b="1" dirty="0">
                <a:solidFill>
                  <a:schemeClr val="accent3"/>
                </a:solidFill>
                <a:latin typeface="Calibri"/>
                <a:cs typeface="Calibri"/>
                <a:sym typeface="Wingdings" panose="05000000000000000000" pitchFamily="2" charset="2"/>
              </a:rPr>
              <a:t></a:t>
            </a:r>
            <a:r>
              <a:rPr lang="en-US" b="1" dirty="0">
                <a:solidFill>
                  <a:schemeClr val="accent3"/>
                </a:solidFill>
                <a:latin typeface="Calibri"/>
                <a:cs typeface="Calibri"/>
              </a:rPr>
              <a:t>notice the names are sorted!!</a:t>
            </a:r>
          </a:p>
          <a:p>
            <a:pPr marL="118872" indent="0">
              <a:buNone/>
            </a:pPr>
            <a:r>
              <a:rPr lang="en-US" b="1" dirty="0">
                <a:solidFill>
                  <a:schemeClr val="accent5"/>
                </a:solidFill>
                <a:latin typeface="Calibri"/>
                <a:cs typeface="Calibri"/>
              </a:rPr>
              <a:t>Please enter a Player Name: </a:t>
            </a:r>
            <a:r>
              <a:rPr lang="en-US" b="1" dirty="0">
                <a:solidFill>
                  <a:srgbClr val="3366FF"/>
                </a:solidFill>
                <a:latin typeface="Calibri"/>
                <a:cs typeface="Calibri"/>
              </a:rPr>
              <a:t>Dan</a:t>
            </a:r>
          </a:p>
          <a:p>
            <a:pPr marL="118872" indent="0">
              <a:buNone/>
            </a:pPr>
            <a:r>
              <a:rPr lang="en-US" b="1" dirty="0">
                <a:solidFill>
                  <a:schemeClr val="accent5"/>
                </a:solidFill>
                <a:latin typeface="Calibri"/>
                <a:cs typeface="Calibri"/>
              </a:rPr>
              <a:t>The score for Dan is 125 .</a:t>
            </a:r>
          </a:p>
          <a:p>
            <a:pPr marL="118872" indent="0">
              <a:buNone/>
            </a:pPr>
            <a:endParaRPr lang="en-US" b="1" dirty="0">
              <a:solidFill>
                <a:schemeClr val="accent5"/>
              </a:solidFill>
              <a:latin typeface="Calibri"/>
              <a:cs typeface="Calibri"/>
            </a:endParaRPr>
          </a:p>
          <a:p>
            <a:pPr marL="118872" indent="0">
              <a:buNone/>
            </a:pPr>
            <a:r>
              <a:rPr lang="en-US" b="1" dirty="0">
                <a:solidFill>
                  <a:schemeClr val="accent5"/>
                </a:solidFill>
                <a:latin typeface="Calibri"/>
                <a:cs typeface="Calibri"/>
              </a:rPr>
              <a:t>&gt;&gt;&gt; </a:t>
            </a:r>
          </a:p>
          <a:p>
            <a:pPr marL="118872" indent="0">
              <a:buNone/>
            </a:pPr>
            <a:r>
              <a:rPr lang="en-US" b="1" dirty="0">
                <a:solidFill>
                  <a:schemeClr val="accent5"/>
                </a:solidFill>
                <a:latin typeface="Calibri"/>
                <a:cs typeface="Calibri"/>
              </a:rPr>
              <a:t>Current Players:</a:t>
            </a:r>
          </a:p>
          <a:p>
            <a:pPr marL="118872" indent="0">
              <a:buNone/>
            </a:pPr>
            <a:r>
              <a:rPr lang="en-US" b="1" dirty="0">
                <a:solidFill>
                  <a:schemeClr val="accent5"/>
                </a:solidFill>
                <a:latin typeface="Calibri"/>
                <a:cs typeface="Calibri"/>
              </a:rPr>
              <a:t>Abby Ben Carrie Dan</a:t>
            </a:r>
          </a:p>
          <a:p>
            <a:pPr marL="118872" indent="0">
              <a:buNone/>
            </a:pPr>
            <a:r>
              <a:rPr lang="en-US" b="1" dirty="0">
                <a:solidFill>
                  <a:schemeClr val="accent5"/>
                </a:solidFill>
                <a:latin typeface="Calibri"/>
                <a:cs typeface="Calibri"/>
              </a:rPr>
              <a:t>Please enter a Player Name: </a:t>
            </a:r>
            <a:r>
              <a:rPr lang="en-US" b="1" dirty="0">
                <a:solidFill>
                  <a:srgbClr val="3366FF"/>
                </a:solidFill>
                <a:latin typeface="Calibri"/>
                <a:cs typeface="Calibri"/>
              </a:rPr>
              <a:t>Jim</a:t>
            </a:r>
          </a:p>
          <a:p>
            <a:pPr marL="118872" indent="0">
              <a:buNone/>
            </a:pPr>
            <a:r>
              <a:rPr lang="en-US" b="1" dirty="0">
                <a:solidFill>
                  <a:schemeClr val="accent5"/>
                </a:solidFill>
                <a:latin typeface="Calibri"/>
                <a:cs typeface="Calibri"/>
              </a:rPr>
              <a:t>The score for Jim is not found .</a:t>
            </a:r>
          </a:p>
          <a:p>
            <a:pPr marL="118872" indent="0">
              <a:buNone/>
            </a:pPr>
            <a:endParaRPr lang="en-US" b="1" dirty="0">
              <a:solidFill>
                <a:schemeClr val="accent5"/>
              </a:solidFill>
              <a:latin typeface="Calibri"/>
              <a:cs typeface="Calibri"/>
            </a:endParaRPr>
          </a:p>
        </p:txBody>
      </p:sp>
      <p:pic>
        <p:nvPicPr>
          <p:cNvPr id="4" name="Picture 3"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90755" y="5233850"/>
            <a:ext cx="3261359" cy="1077218"/>
          </a:xfrm>
          <a:prstGeom prst="rect">
            <a:avLst/>
          </a:prstGeom>
          <a:noFill/>
        </p:spPr>
        <p:txBody>
          <a:bodyPr wrap="square" rtlCol="0">
            <a:spAutoFit/>
          </a:bodyPr>
          <a:lstStyle/>
          <a:p>
            <a:r>
              <a:rPr lang="en-US" sz="3200" b="1" dirty="0">
                <a:latin typeface="Calibri"/>
                <a:cs typeface="Calibri"/>
              </a:rPr>
              <a:t>Download </a:t>
            </a:r>
            <a:r>
              <a:rPr lang="en-US" sz="3200" b="1" dirty="0">
                <a:solidFill>
                  <a:srgbClr val="002060"/>
                </a:solidFill>
                <a:latin typeface="Calibri"/>
                <a:cs typeface="Calibri"/>
              </a:rPr>
              <a:t>players_starter.py</a:t>
            </a:r>
          </a:p>
        </p:txBody>
      </p:sp>
    </p:spTree>
    <p:extLst>
      <p:ext uri="{BB962C8B-B14F-4D97-AF65-F5344CB8AC3E}">
        <p14:creationId xmlns:p14="http://schemas.microsoft.com/office/powerpoint/2010/main" val="27192125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Dictionary Scores (Algorithm)</a:t>
            </a:r>
          </a:p>
        </p:txBody>
      </p:sp>
      <p:sp>
        <p:nvSpPr>
          <p:cNvPr id="3" name="Content Placeholder 2"/>
          <p:cNvSpPr>
            <a:spLocks noGrp="1"/>
          </p:cNvSpPr>
          <p:nvPr>
            <p:ph idx="1"/>
          </p:nvPr>
        </p:nvSpPr>
        <p:spPr>
          <a:xfrm>
            <a:off x="457199" y="1600200"/>
            <a:ext cx="8456141" cy="5086583"/>
          </a:xfrm>
        </p:spPr>
        <p:txBody>
          <a:bodyPr>
            <a:normAutofit fontScale="92500" lnSpcReduction="20000"/>
          </a:bodyPr>
          <a:lstStyle/>
          <a:p>
            <a:pPr marL="118872" indent="0">
              <a:buNone/>
            </a:pPr>
            <a:r>
              <a:rPr lang="en-US" sz="2600" b="1" dirty="0">
                <a:latin typeface="Calibri"/>
                <a:cs typeface="Calibri"/>
              </a:rPr>
              <a:t>scores = {"Dan": 125, "Abby": 100, "Carrie": 275, "Ben": 150}</a:t>
            </a:r>
          </a:p>
          <a:p>
            <a:pPr marL="118872" indent="0">
              <a:buNone/>
            </a:pPr>
            <a:endParaRPr lang="en-US" sz="2600" b="1" dirty="0">
              <a:solidFill>
                <a:srgbClr val="FF0000"/>
              </a:solidFill>
            </a:endParaRPr>
          </a:p>
          <a:p>
            <a:pPr marL="118872" indent="0">
              <a:buNone/>
            </a:pPr>
            <a:r>
              <a:rPr lang="en-US" sz="2600" b="1" dirty="0">
                <a:solidFill>
                  <a:schemeClr val="accent1">
                    <a:lumMod val="75000"/>
                  </a:schemeClr>
                </a:solidFill>
              </a:rPr>
              <a:t>Print the ‘Current Players’ header</a:t>
            </a:r>
          </a:p>
          <a:p>
            <a:pPr marL="118872" indent="0">
              <a:buNone/>
            </a:pPr>
            <a:endParaRPr lang="en-US" sz="2600" b="1" dirty="0">
              <a:solidFill>
                <a:schemeClr val="accent1">
                  <a:lumMod val="75000"/>
                </a:schemeClr>
              </a:solidFill>
            </a:endParaRPr>
          </a:p>
          <a:p>
            <a:pPr marL="118872" indent="0">
              <a:buNone/>
            </a:pPr>
            <a:r>
              <a:rPr lang="en-US" sz="2600" b="1" dirty="0">
                <a:solidFill>
                  <a:schemeClr val="accent1">
                    <a:lumMod val="75000"/>
                  </a:schemeClr>
                </a:solidFill>
              </a:rPr>
              <a:t>Walk through a sorted list of the players		</a:t>
            </a:r>
            <a:r>
              <a:rPr lang="en-US" sz="2600" b="1" dirty="0">
                <a:solidFill>
                  <a:srgbClr val="7030A0"/>
                </a:solidFill>
              </a:rPr>
              <a:t>#use .keys()</a:t>
            </a:r>
          </a:p>
          <a:p>
            <a:pPr marL="118872" indent="0">
              <a:buNone/>
            </a:pPr>
            <a:r>
              <a:rPr lang="en-US" sz="2600" b="1" dirty="0">
                <a:solidFill>
                  <a:schemeClr val="accent1">
                    <a:lumMod val="75000"/>
                  </a:schemeClr>
                </a:solidFill>
              </a:rPr>
              <a:t>    Print their names</a:t>
            </a:r>
          </a:p>
          <a:p>
            <a:pPr marL="118872" indent="0">
              <a:buNone/>
            </a:pPr>
            <a:endParaRPr lang="en-US" sz="2600" b="1" dirty="0">
              <a:solidFill>
                <a:schemeClr val="accent1">
                  <a:lumMod val="75000"/>
                </a:schemeClr>
              </a:solidFill>
            </a:endParaRPr>
          </a:p>
          <a:p>
            <a:pPr marL="118872" indent="0">
              <a:buNone/>
            </a:pPr>
            <a:r>
              <a:rPr lang="en-US" sz="2600" b="1" dirty="0">
                <a:solidFill>
                  <a:schemeClr val="accent1">
                    <a:lumMod val="75000"/>
                  </a:schemeClr>
                </a:solidFill>
              </a:rPr>
              <a:t>Ask the user for a name</a:t>
            </a:r>
          </a:p>
          <a:p>
            <a:pPr marL="118872" indent="0">
              <a:buNone/>
            </a:pPr>
            <a:endParaRPr lang="en-US" sz="2600" b="1" dirty="0">
              <a:solidFill>
                <a:schemeClr val="accent1">
                  <a:lumMod val="75000"/>
                </a:schemeClr>
              </a:solidFill>
            </a:endParaRPr>
          </a:p>
          <a:p>
            <a:pPr marL="118872" indent="0">
              <a:buNone/>
            </a:pPr>
            <a:r>
              <a:rPr lang="en-US" sz="2600" b="1" dirty="0">
                <a:solidFill>
                  <a:schemeClr val="accent1">
                    <a:lumMod val="75000"/>
                  </a:schemeClr>
                </a:solidFill>
              </a:rPr>
              <a:t>Is it not in the dictionary?</a:t>
            </a:r>
          </a:p>
          <a:p>
            <a:pPr marL="118872" indent="0">
              <a:buNone/>
            </a:pPr>
            <a:r>
              <a:rPr lang="en-US" sz="2600" b="1" dirty="0">
                <a:solidFill>
                  <a:schemeClr val="accent1">
                    <a:lumMod val="75000"/>
                  </a:schemeClr>
                </a:solidFill>
              </a:rPr>
              <a:t>    Print an error message</a:t>
            </a:r>
          </a:p>
          <a:p>
            <a:pPr marL="118872" indent="0">
              <a:buNone/>
            </a:pPr>
            <a:r>
              <a:rPr lang="en-US" sz="2600" b="1" dirty="0">
                <a:solidFill>
                  <a:schemeClr val="accent1">
                    <a:lumMod val="75000"/>
                  </a:schemeClr>
                </a:solidFill>
              </a:rPr>
              <a:t>Otherwise</a:t>
            </a:r>
          </a:p>
          <a:p>
            <a:pPr marL="118872" indent="0">
              <a:buNone/>
            </a:pPr>
            <a:r>
              <a:rPr lang="en-US" sz="2600" b="1" dirty="0">
                <a:solidFill>
                  <a:schemeClr val="accent1">
                    <a:lumMod val="75000"/>
                  </a:schemeClr>
                </a:solidFill>
              </a:rPr>
              <a:t>    Print the corresponding score</a:t>
            </a:r>
            <a:endParaRPr lang="en-US" b="1" dirty="0">
              <a:solidFill>
                <a:schemeClr val="accent1">
                  <a:lumMod val="75000"/>
                </a:schemeClr>
              </a:solidFill>
            </a:endParaRPr>
          </a:p>
        </p:txBody>
      </p:sp>
      <p:pic>
        <p:nvPicPr>
          <p:cNvPr id="4" name="Picture 3"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736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Dictionary Scores (Solution 1)</a:t>
            </a:r>
          </a:p>
        </p:txBody>
      </p:sp>
      <p:pic>
        <p:nvPicPr>
          <p:cNvPr id="5" name="Picture 4"/>
          <p:cNvPicPr>
            <a:picLocks noChangeAspect="1"/>
          </p:cNvPicPr>
          <p:nvPr/>
        </p:nvPicPr>
        <p:blipFill>
          <a:blip r:embed="rId2"/>
          <a:stretch>
            <a:fillRect/>
          </a:stretch>
        </p:blipFill>
        <p:spPr>
          <a:xfrm>
            <a:off x="1114425" y="1981200"/>
            <a:ext cx="6915150" cy="3762375"/>
          </a:xfrm>
          <a:prstGeom prst="rect">
            <a:avLst/>
          </a:prstGeom>
        </p:spPr>
      </p:pic>
      <p:pic>
        <p:nvPicPr>
          <p:cNvPr id="4" name="Picture 3"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4348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Dictionary Scores (Solution 2)</a:t>
            </a:r>
          </a:p>
        </p:txBody>
      </p:sp>
      <p:pic>
        <p:nvPicPr>
          <p:cNvPr id="5" name="Picture 4"/>
          <p:cNvPicPr>
            <a:picLocks noChangeAspect="1"/>
          </p:cNvPicPr>
          <p:nvPr/>
        </p:nvPicPr>
        <p:blipFill>
          <a:blip r:embed="rId2"/>
          <a:stretch>
            <a:fillRect/>
          </a:stretch>
        </p:blipFill>
        <p:spPr>
          <a:xfrm>
            <a:off x="409575" y="1905000"/>
            <a:ext cx="8324850" cy="3438525"/>
          </a:xfrm>
          <a:prstGeom prst="rect">
            <a:avLst/>
          </a:prstGeom>
        </p:spPr>
      </p:pic>
      <p:pic>
        <p:nvPicPr>
          <p:cNvPr id="4" name="Picture 3"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9477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Dictionary Scores (Solution 3)</a:t>
            </a:r>
          </a:p>
        </p:txBody>
      </p:sp>
      <p:pic>
        <p:nvPicPr>
          <p:cNvPr id="5" name="Picture 4"/>
          <p:cNvPicPr>
            <a:picLocks noChangeAspect="1"/>
          </p:cNvPicPr>
          <p:nvPr/>
        </p:nvPicPr>
        <p:blipFill>
          <a:blip r:embed="rId2"/>
          <a:stretch>
            <a:fillRect/>
          </a:stretch>
        </p:blipFill>
        <p:spPr>
          <a:xfrm>
            <a:off x="652462" y="2124075"/>
            <a:ext cx="7839075" cy="2609850"/>
          </a:xfrm>
          <a:prstGeom prst="rect">
            <a:avLst/>
          </a:prstGeom>
        </p:spPr>
      </p:pic>
      <p:pic>
        <p:nvPicPr>
          <p:cNvPr id="4" name="Picture 3"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55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 Courses (Group Work)*</a:t>
            </a:r>
          </a:p>
        </p:txBody>
      </p:sp>
      <p:sp>
        <p:nvSpPr>
          <p:cNvPr id="3" name="Content Placeholder 2"/>
          <p:cNvSpPr>
            <a:spLocks noGrp="1"/>
          </p:cNvSpPr>
          <p:nvPr>
            <p:ph idx="1"/>
          </p:nvPr>
        </p:nvSpPr>
        <p:spPr>
          <a:xfrm>
            <a:off x="457200" y="1600200"/>
            <a:ext cx="8229600" cy="5086583"/>
          </a:xfrm>
        </p:spPr>
        <p:txBody>
          <a:bodyPr>
            <a:normAutofit/>
          </a:bodyPr>
          <a:lstStyle/>
          <a:p>
            <a:pPr marL="118872" indent="0">
              <a:lnSpc>
                <a:spcPct val="120000"/>
              </a:lnSpc>
              <a:buNone/>
            </a:pPr>
            <a:r>
              <a:rPr lang="en-US" sz="2400" dirty="0"/>
              <a:t>Download </a:t>
            </a:r>
            <a:r>
              <a:rPr lang="en-US" sz="2400" b="1" dirty="0">
                <a:solidFill>
                  <a:srgbClr val="002060"/>
                </a:solidFill>
              </a:rPr>
              <a:t>INFOcourses.txt</a:t>
            </a:r>
            <a:r>
              <a:rPr lang="en-US" sz="2400" dirty="0"/>
              <a:t> from Canvas. It contains a listing of a number of undergraduate Informatics courses. Write a program that can replicate this exchange, using a dictionary:</a:t>
            </a:r>
          </a:p>
          <a:p>
            <a:pPr marL="118872" indent="0">
              <a:lnSpc>
                <a:spcPct val="120000"/>
              </a:lnSpc>
              <a:buNone/>
            </a:pPr>
            <a:endParaRPr lang="en-US" dirty="0"/>
          </a:p>
          <a:p>
            <a:pPr marL="633222" indent="-514350">
              <a:buFont typeface="+mj-lt"/>
              <a:buAutoNum type="arabicPeriod"/>
            </a:pPr>
            <a:endParaRPr lang="en-US" dirty="0"/>
          </a:p>
          <a:p>
            <a:pPr marL="118872" indent="0">
              <a:buNone/>
            </a:pPr>
            <a:endParaRPr lang="en-US" dirty="0">
              <a:solidFill>
                <a:srgbClr val="3366FF"/>
              </a:solidFill>
            </a:endParaRPr>
          </a:p>
        </p:txBody>
      </p:sp>
      <p:pic>
        <p:nvPicPr>
          <p:cNvPr id="4" name="Picture 3"/>
          <p:cNvPicPr>
            <a:picLocks noChangeAspect="1"/>
          </p:cNvPicPr>
          <p:nvPr/>
        </p:nvPicPr>
        <p:blipFill>
          <a:blip r:embed="rId2"/>
          <a:stretch>
            <a:fillRect/>
          </a:stretch>
        </p:blipFill>
        <p:spPr>
          <a:xfrm>
            <a:off x="1171575" y="3105383"/>
            <a:ext cx="6800850" cy="3581400"/>
          </a:xfrm>
          <a:prstGeom prst="rect">
            <a:avLst/>
          </a:prstGeom>
        </p:spPr>
      </p:pic>
    </p:spTree>
    <p:extLst>
      <p:ext uri="{BB962C8B-B14F-4D97-AF65-F5344CB8AC3E}">
        <p14:creationId xmlns:p14="http://schemas.microsoft.com/office/powerpoint/2010/main" val="13890822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 Courses (Algorithm)</a:t>
            </a:r>
          </a:p>
        </p:txBody>
      </p:sp>
      <p:sp>
        <p:nvSpPr>
          <p:cNvPr id="3" name="Content Placeholder 2"/>
          <p:cNvSpPr>
            <a:spLocks noGrp="1"/>
          </p:cNvSpPr>
          <p:nvPr>
            <p:ph idx="1"/>
          </p:nvPr>
        </p:nvSpPr>
        <p:spPr/>
        <p:txBody>
          <a:bodyPr>
            <a:normAutofit fontScale="62500" lnSpcReduction="20000"/>
          </a:bodyPr>
          <a:lstStyle/>
          <a:p>
            <a:pPr marL="118872" indent="0">
              <a:buNone/>
            </a:pPr>
            <a:r>
              <a:rPr lang="en-US" sz="2800" b="1" dirty="0">
                <a:solidFill>
                  <a:schemeClr val="accent1">
                    <a:lumMod val="75000"/>
                  </a:schemeClr>
                </a:solidFill>
              </a:rPr>
              <a:t>Open the INFOcourses.txt file in read mode</a:t>
            </a:r>
          </a:p>
          <a:p>
            <a:pPr marL="118872" indent="0">
              <a:buNone/>
            </a:pPr>
            <a:r>
              <a:rPr lang="en-US" sz="2800" b="1" dirty="0">
                <a:solidFill>
                  <a:schemeClr val="accent1">
                    <a:lumMod val="75000"/>
                  </a:schemeClr>
                </a:solidFill>
              </a:rPr>
              <a:t>    Read the contents in as a list</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Start a new dictionary</a:t>
            </a:r>
          </a:p>
          <a:p>
            <a:pPr marL="118872" indent="0">
              <a:buNone/>
            </a:pPr>
            <a:r>
              <a:rPr lang="en-US" sz="2800" b="1" dirty="0">
                <a:solidFill>
                  <a:schemeClr val="accent1">
                    <a:lumMod val="75000"/>
                  </a:schemeClr>
                </a:solidFill>
              </a:rPr>
              <a:t>Walk through the contents line by line</a:t>
            </a:r>
          </a:p>
          <a:p>
            <a:pPr marL="118872" indent="0">
              <a:buNone/>
            </a:pPr>
            <a:r>
              <a:rPr lang="en-US" sz="2800" b="1" dirty="0">
                <a:solidFill>
                  <a:schemeClr val="accent1">
                    <a:lumMod val="75000"/>
                  </a:schemeClr>
                </a:solidFill>
              </a:rPr>
              <a:t>    Break each line up into a course code and a course name</a:t>
            </a:r>
          </a:p>
          <a:p>
            <a:pPr marL="118872" indent="0">
              <a:buNone/>
            </a:pPr>
            <a:r>
              <a:rPr lang="en-US" sz="2800" b="1" dirty="0">
                <a:solidFill>
                  <a:schemeClr val="accent1">
                    <a:lumMod val="75000"/>
                  </a:schemeClr>
                </a:solidFill>
              </a:rPr>
              <a:t>    Add these to the dictionary</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Output information on how many courses were found</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Loop until the user tells us to stop</a:t>
            </a:r>
          </a:p>
          <a:p>
            <a:pPr marL="118872" indent="0">
              <a:buNone/>
            </a:pPr>
            <a:r>
              <a:rPr lang="en-US" sz="2800" b="1" dirty="0">
                <a:solidFill>
                  <a:schemeClr val="accent1">
                    <a:lumMod val="75000"/>
                  </a:schemeClr>
                </a:solidFill>
              </a:rPr>
              <a:t>    Get a course code from the user</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    Did they want to stop?</a:t>
            </a:r>
          </a:p>
          <a:p>
            <a:pPr marL="118872" indent="0">
              <a:buNone/>
            </a:pPr>
            <a:r>
              <a:rPr lang="en-US" sz="2800" b="1" dirty="0">
                <a:solidFill>
                  <a:schemeClr val="accent1">
                    <a:lumMod val="75000"/>
                  </a:schemeClr>
                </a:solidFill>
              </a:rPr>
              <a:t>        If so, leave the loop</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    Output the name of the course, or that there is no course by that name</a:t>
            </a:r>
          </a:p>
        </p:txBody>
      </p:sp>
    </p:spTree>
    <p:extLst>
      <p:ext uri="{BB962C8B-B14F-4D97-AF65-F5344CB8AC3E}">
        <p14:creationId xmlns:p14="http://schemas.microsoft.com/office/powerpoint/2010/main" val="695051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 Courses (Solution)</a:t>
            </a:r>
          </a:p>
        </p:txBody>
      </p:sp>
      <p:pic>
        <p:nvPicPr>
          <p:cNvPr id="3" name="Picture 2"/>
          <p:cNvPicPr>
            <a:picLocks noChangeAspect="1"/>
          </p:cNvPicPr>
          <p:nvPr/>
        </p:nvPicPr>
        <p:blipFill>
          <a:blip r:embed="rId2"/>
          <a:stretch>
            <a:fillRect/>
          </a:stretch>
        </p:blipFill>
        <p:spPr>
          <a:xfrm>
            <a:off x="166687" y="1759699"/>
            <a:ext cx="8810625" cy="4391025"/>
          </a:xfrm>
          <a:prstGeom prst="rect">
            <a:avLst/>
          </a:prstGeom>
        </p:spPr>
      </p:pic>
    </p:spTree>
    <p:extLst>
      <p:ext uri="{BB962C8B-B14F-4D97-AF65-F5344CB8AC3E}">
        <p14:creationId xmlns:p14="http://schemas.microsoft.com/office/powerpoint/2010/main" val="20037386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1423123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Not Found?</a:t>
            </a:r>
          </a:p>
        </p:txBody>
      </p:sp>
      <p:sp>
        <p:nvSpPr>
          <p:cNvPr id="3" name="Content Placeholder 2"/>
          <p:cNvSpPr>
            <a:spLocks noGrp="1"/>
          </p:cNvSpPr>
          <p:nvPr>
            <p:ph idx="1"/>
          </p:nvPr>
        </p:nvSpPr>
        <p:spPr>
          <a:xfrm>
            <a:off x="457200" y="1651000"/>
            <a:ext cx="8229600" cy="5130799"/>
          </a:xfrm>
        </p:spPr>
        <p:txBody>
          <a:bodyPr>
            <a:normAutofit/>
          </a:bodyPr>
          <a:lstStyle/>
          <a:p>
            <a:pPr marL="0" indent="0">
              <a:buNone/>
            </a:pPr>
            <a:r>
              <a:rPr lang="en-US" sz="3000" dirty="0"/>
              <a:t>You can also modify this list directly to tell python to look for modules in other directories:</a:t>
            </a:r>
          </a:p>
          <a:p>
            <a:endParaRPr lang="en-US" sz="2800" b="1" dirty="0">
              <a:solidFill>
                <a:srgbClr val="FF0000"/>
              </a:solidFill>
            </a:endParaRPr>
          </a:p>
          <a:p>
            <a:pPr>
              <a:buNone/>
            </a:pPr>
            <a:r>
              <a:rPr lang="en-US" dirty="0"/>
              <a:t>	</a:t>
            </a:r>
            <a:r>
              <a:rPr lang="en-US" b="1" dirty="0">
                <a:solidFill>
                  <a:srgbClr val="000090"/>
                </a:solidFill>
                <a:latin typeface="Calibri"/>
                <a:cs typeface="Calibri"/>
              </a:rPr>
              <a:t>import sys</a:t>
            </a:r>
          </a:p>
          <a:p>
            <a:pPr>
              <a:buNone/>
            </a:pPr>
            <a:r>
              <a:rPr lang="en-US" b="1" dirty="0">
                <a:solidFill>
                  <a:srgbClr val="000090"/>
                </a:solidFill>
                <a:latin typeface="Calibri"/>
                <a:cs typeface="Calibri"/>
              </a:rPr>
              <a:t>	</a:t>
            </a:r>
            <a:r>
              <a:rPr lang="en-US" b="1" dirty="0" err="1">
                <a:solidFill>
                  <a:srgbClr val="000090"/>
                </a:solidFill>
                <a:latin typeface="Calibri"/>
                <a:cs typeface="Calibri"/>
              </a:rPr>
              <a:t>sys.path.append</a:t>
            </a:r>
            <a:r>
              <a:rPr lang="en-US" b="1" dirty="0">
                <a:solidFill>
                  <a:srgbClr val="000090"/>
                </a:solidFill>
                <a:latin typeface="Calibri"/>
                <a:cs typeface="Calibri"/>
              </a:rPr>
              <a:t>(</a:t>
            </a:r>
            <a:r>
              <a:rPr lang="en-US" dirty="0">
                <a:solidFill>
                  <a:srgbClr val="000090"/>
                </a:solidFill>
                <a:latin typeface="Calibri"/>
                <a:cs typeface="Calibri"/>
              </a:rPr>
              <a:t>'/home/</a:t>
            </a:r>
            <a:r>
              <a:rPr lang="en-US" dirty="0" err="1">
                <a:solidFill>
                  <a:srgbClr val="000090"/>
                </a:solidFill>
                <a:latin typeface="Calibri"/>
                <a:cs typeface="Calibri"/>
              </a:rPr>
              <a:t>jd</a:t>
            </a:r>
            <a:r>
              <a:rPr lang="en-US" dirty="0">
                <a:solidFill>
                  <a:srgbClr val="000090"/>
                </a:solidFill>
                <a:latin typeface="Calibri"/>
                <a:cs typeface="Calibri"/>
              </a:rPr>
              <a:t>/lib/python'</a:t>
            </a:r>
            <a:r>
              <a:rPr lang="en-US" b="1" dirty="0">
                <a:solidFill>
                  <a:srgbClr val="000090"/>
                </a:solidFill>
                <a:latin typeface="Calibri"/>
                <a:cs typeface="Calibri"/>
              </a:rPr>
              <a:t>)</a:t>
            </a:r>
          </a:p>
          <a:p>
            <a:pPr>
              <a:buNone/>
            </a:pPr>
            <a:endParaRPr lang="en-US" sz="2200" b="1" dirty="0">
              <a:solidFill>
                <a:srgbClr val="000090"/>
              </a:solidFill>
              <a:latin typeface="Calibri"/>
              <a:cs typeface="Calibri"/>
            </a:endParaRPr>
          </a:p>
          <a:p>
            <a:pPr>
              <a:buNone/>
            </a:pPr>
            <a:r>
              <a:rPr lang="en-US" dirty="0"/>
              <a:t>OR</a:t>
            </a:r>
            <a:endParaRPr lang="en-US" sz="2400" b="1" dirty="0">
              <a:solidFill>
                <a:srgbClr val="000090"/>
              </a:solidFill>
              <a:latin typeface="Calibri"/>
              <a:cs typeface="Calibri"/>
            </a:endParaRPr>
          </a:p>
          <a:p>
            <a:pPr>
              <a:buNone/>
            </a:pPr>
            <a:r>
              <a:rPr lang="en-US" sz="2000" b="1" dirty="0">
                <a:solidFill>
                  <a:srgbClr val="000090"/>
                </a:solidFill>
                <a:latin typeface="Calibri"/>
                <a:cs typeface="Calibri"/>
              </a:rPr>
              <a:t>	</a:t>
            </a:r>
            <a:r>
              <a:rPr lang="en-US" b="1" dirty="0" err="1">
                <a:solidFill>
                  <a:srgbClr val="000090"/>
                </a:solidFill>
                <a:latin typeface="Calibri"/>
                <a:cs typeface="Calibri"/>
              </a:rPr>
              <a:t>sys.path.append</a:t>
            </a:r>
            <a:r>
              <a:rPr lang="en-US" b="1" dirty="0">
                <a:solidFill>
                  <a:srgbClr val="000090"/>
                </a:solidFill>
                <a:latin typeface="Calibri"/>
                <a:cs typeface="Calibri"/>
              </a:rPr>
              <a:t>(</a:t>
            </a:r>
            <a:r>
              <a:rPr lang="en-US" dirty="0">
                <a:solidFill>
                  <a:srgbClr val="000090"/>
                </a:solidFill>
                <a:latin typeface="Calibri"/>
                <a:cs typeface="Calibri"/>
              </a:rPr>
              <a:t>'c:/users/J/Desktop/I210/'</a:t>
            </a:r>
            <a:r>
              <a:rPr lang="en-US" b="1" dirty="0">
                <a:solidFill>
                  <a:srgbClr val="000090"/>
                </a:solidFill>
                <a:latin typeface="Calibri"/>
                <a:cs typeface="Calibri"/>
              </a:rPr>
              <a:t>)</a:t>
            </a:r>
          </a:p>
          <a:p>
            <a:endParaRPr lang="en-US" dirty="0">
              <a:solidFill>
                <a:srgbClr val="000090"/>
              </a:solidFill>
            </a:endParaRPr>
          </a:p>
        </p:txBody>
      </p:sp>
    </p:spTree>
    <p:extLst>
      <p:ext uri="{BB962C8B-B14F-4D97-AF65-F5344CB8AC3E}">
        <p14:creationId xmlns:p14="http://schemas.microsoft.com/office/powerpoint/2010/main" val="8861096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16</a:t>
            </a:r>
          </a:p>
        </p:txBody>
      </p:sp>
    </p:spTree>
    <p:extLst>
      <p:ext uri="{BB962C8B-B14F-4D97-AF65-F5344CB8AC3E}">
        <p14:creationId xmlns:p14="http://schemas.microsoft.com/office/powerpoint/2010/main" val="29009313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617523"/>
            <a:ext cx="7751285" cy="1219821"/>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Review for</a:t>
            </a:r>
            <a:br>
              <a:rPr lang="en-US" sz="3200" dirty="0">
                <a:latin typeface="Cambria"/>
                <a:cs typeface="Cambria"/>
              </a:rPr>
            </a:br>
            <a:r>
              <a:rPr lang="en-US" sz="3200" dirty="0">
                <a:latin typeface="Cambria"/>
                <a:cs typeface="Cambria"/>
              </a:rPr>
              <a:t>Lab Practical 2</a:t>
            </a:r>
          </a:p>
        </p:txBody>
      </p:sp>
      <p:pic>
        <p:nvPicPr>
          <p:cNvPr id="1028" name="Picture 4" descr="http://cdn.meme.am/instances/500x/532768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74638"/>
            <a:ext cx="3477464" cy="34774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03900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Practical</a:t>
            </a:r>
          </a:p>
        </p:txBody>
      </p:sp>
      <p:sp>
        <p:nvSpPr>
          <p:cNvPr id="3" name="Content Placeholder 2"/>
          <p:cNvSpPr>
            <a:spLocks noGrp="1"/>
          </p:cNvSpPr>
          <p:nvPr>
            <p:ph idx="1"/>
          </p:nvPr>
        </p:nvSpPr>
        <p:spPr>
          <a:xfrm>
            <a:off x="152400" y="1775191"/>
            <a:ext cx="8915400" cy="5082809"/>
          </a:xfrm>
        </p:spPr>
        <p:txBody>
          <a:bodyPr>
            <a:normAutofit fontScale="85000" lnSpcReduction="20000"/>
          </a:bodyPr>
          <a:lstStyle/>
          <a:p>
            <a:r>
              <a:rPr lang="en-US" dirty="0"/>
              <a:t>Coding problem</a:t>
            </a:r>
          </a:p>
          <a:p>
            <a:endParaRPr lang="en-US" dirty="0"/>
          </a:p>
          <a:p>
            <a:r>
              <a:rPr lang="en-US" dirty="0"/>
              <a:t>Open book, slides, notes, Canvas, IDLE</a:t>
            </a:r>
          </a:p>
          <a:p>
            <a:pPr lvl="1"/>
            <a:r>
              <a:rPr lang="en-US" dirty="0"/>
              <a:t>But: No help from the internet or other people</a:t>
            </a:r>
          </a:p>
          <a:p>
            <a:pPr lvl="1"/>
            <a:r>
              <a:rPr lang="en-US" dirty="0"/>
              <a:t>Sharing your lab practical code, or using someone else's code, is not allowed. Remember academic integrity!</a:t>
            </a:r>
          </a:p>
          <a:p>
            <a:endParaRPr lang="en-US" dirty="0"/>
          </a:p>
          <a:p>
            <a:r>
              <a:rPr lang="en-US" dirty="0"/>
              <a:t>You may use your own laptop or a lab PC</a:t>
            </a:r>
          </a:p>
          <a:p>
            <a:endParaRPr lang="en-US" dirty="0"/>
          </a:p>
          <a:p>
            <a:r>
              <a:rPr lang="en-US" dirty="0"/>
              <a:t>Covers CH 1 – CH 6</a:t>
            </a:r>
          </a:p>
          <a:p>
            <a:endParaRPr lang="en-US" dirty="0"/>
          </a:p>
          <a:p>
            <a:r>
              <a:rPr lang="en-US" dirty="0"/>
              <a:t>All lab period to complete it</a:t>
            </a:r>
          </a:p>
        </p:txBody>
      </p:sp>
    </p:spTree>
    <p:extLst>
      <p:ext uri="{BB962C8B-B14F-4D97-AF65-F5344CB8AC3E}">
        <p14:creationId xmlns:p14="http://schemas.microsoft.com/office/powerpoint/2010/main" val="4032510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Content Placeholder 2"/>
          <p:cNvSpPr>
            <a:spLocks noGrp="1"/>
          </p:cNvSpPr>
          <p:nvPr>
            <p:ph idx="1"/>
          </p:nvPr>
        </p:nvSpPr>
        <p:spPr>
          <a:xfrm>
            <a:off x="152400" y="1775191"/>
            <a:ext cx="8534400" cy="4625609"/>
          </a:xfrm>
        </p:spPr>
        <p:txBody>
          <a:bodyPr>
            <a:normAutofit fontScale="92500" lnSpcReduction="10000"/>
          </a:bodyPr>
          <a:lstStyle/>
          <a:p>
            <a:r>
              <a:rPr lang="en-US" dirty="0"/>
              <a:t>Get there early – use the time to open IDLE and log into Canvas</a:t>
            </a:r>
          </a:p>
          <a:p>
            <a:endParaRPr lang="en-US" dirty="0"/>
          </a:p>
          <a:p>
            <a:r>
              <a:rPr lang="en-US" dirty="0"/>
              <a:t>Bookmark places in the book that you use a lot</a:t>
            </a:r>
          </a:p>
          <a:p>
            <a:endParaRPr lang="en-US" dirty="0"/>
          </a:p>
          <a:p>
            <a:r>
              <a:rPr lang="en-US" dirty="0"/>
              <a:t>Organize the sample code we’ve seen so far</a:t>
            </a:r>
          </a:p>
          <a:p>
            <a:endParaRPr lang="en-US" dirty="0"/>
          </a:p>
          <a:p>
            <a:r>
              <a:rPr lang="en-US" dirty="0"/>
              <a:t>Don’t try to solve everything at once – work on 1 part at a time</a:t>
            </a:r>
          </a:p>
        </p:txBody>
      </p:sp>
    </p:spTree>
    <p:extLst>
      <p:ext uri="{BB962C8B-B14F-4D97-AF65-F5344CB8AC3E}">
        <p14:creationId xmlns:p14="http://schemas.microsoft.com/office/powerpoint/2010/main" val="18595654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Topics we've seen since last practical:	</a:t>
            </a:r>
          </a:p>
        </p:txBody>
      </p:sp>
      <p:sp>
        <p:nvSpPr>
          <p:cNvPr id="3" name="Content Placeholder 2"/>
          <p:cNvSpPr>
            <a:spLocks noGrp="1"/>
          </p:cNvSpPr>
          <p:nvPr>
            <p:ph idx="1"/>
          </p:nvPr>
        </p:nvSpPr>
        <p:spPr/>
        <p:txBody>
          <a:bodyPr>
            <a:normAutofit/>
          </a:bodyPr>
          <a:lstStyle/>
          <a:p>
            <a:r>
              <a:rPr lang="en-US" dirty="0"/>
              <a:t>String Methods</a:t>
            </a:r>
          </a:p>
          <a:p>
            <a:r>
              <a:rPr lang="en-US" dirty="0"/>
              <a:t>Formatting Output</a:t>
            </a:r>
          </a:p>
          <a:p>
            <a:r>
              <a:rPr lang="en-US" dirty="0"/>
              <a:t>File opening, reading, writing</a:t>
            </a:r>
          </a:p>
          <a:p>
            <a:r>
              <a:rPr lang="en-US" dirty="0"/>
              <a:t>For &amp; While Loops</a:t>
            </a:r>
          </a:p>
          <a:p>
            <a:r>
              <a:rPr lang="en-US" dirty="0"/>
              <a:t>Nested Sequences</a:t>
            </a:r>
          </a:p>
          <a:p>
            <a:r>
              <a:rPr lang="en-US" dirty="0"/>
              <a:t>Dictionaries</a:t>
            </a:r>
          </a:p>
        </p:txBody>
      </p:sp>
    </p:spTree>
    <p:extLst>
      <p:ext uri="{BB962C8B-B14F-4D97-AF65-F5344CB8AC3E}">
        <p14:creationId xmlns:p14="http://schemas.microsoft.com/office/powerpoint/2010/main" val="29636757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 vs. Lists vs. Dictionaries</a:t>
            </a:r>
          </a:p>
        </p:txBody>
      </p:sp>
      <p:sp>
        <p:nvSpPr>
          <p:cNvPr id="3" name="Content Placeholder 2"/>
          <p:cNvSpPr>
            <a:spLocks noGrp="1"/>
          </p:cNvSpPr>
          <p:nvPr>
            <p:ph idx="1"/>
          </p:nvPr>
        </p:nvSpPr>
        <p:spPr>
          <a:xfrm>
            <a:off x="304800" y="1600200"/>
            <a:ext cx="4191000" cy="2667000"/>
          </a:xfrm>
          <a:solidFill>
            <a:schemeClr val="accent1">
              <a:lumMod val="20000"/>
              <a:lumOff val="80000"/>
            </a:schemeClr>
          </a:solidFill>
          <a:ln>
            <a:noFill/>
          </a:ln>
        </p:spPr>
        <p:txBody>
          <a:bodyPr>
            <a:normAutofit fontScale="85000" lnSpcReduction="10000"/>
          </a:bodyPr>
          <a:lstStyle/>
          <a:p>
            <a:pPr marL="0" indent="0">
              <a:spcAft>
                <a:spcPts val="600"/>
              </a:spcAft>
              <a:buNone/>
            </a:pPr>
            <a:r>
              <a:rPr lang="en-US" sz="3000" b="1" dirty="0">
                <a:solidFill>
                  <a:schemeClr val="accent1">
                    <a:lumMod val="50000"/>
                  </a:schemeClr>
                </a:solidFill>
              </a:rPr>
              <a:t>Tuples</a:t>
            </a:r>
            <a:r>
              <a:rPr lang="en-US" sz="2800" b="1" dirty="0">
                <a:solidFill>
                  <a:srgbClr val="000000"/>
                </a:solidFill>
              </a:rPr>
              <a:t>                 </a:t>
            </a:r>
            <a:r>
              <a:rPr lang="en-US" sz="2800" b="1" dirty="0" err="1">
                <a:solidFill>
                  <a:srgbClr val="000000"/>
                </a:solidFill>
                <a:latin typeface="Calibri"/>
                <a:cs typeface="Calibri"/>
              </a:rPr>
              <a:t>my_tuple</a:t>
            </a:r>
            <a:r>
              <a:rPr lang="en-US" sz="2800" b="1" dirty="0">
                <a:solidFill>
                  <a:srgbClr val="000000"/>
                </a:solidFill>
                <a:latin typeface="Calibri"/>
                <a:cs typeface="Calibri"/>
              </a:rPr>
              <a:t> = ()</a:t>
            </a:r>
          </a:p>
          <a:p>
            <a:pPr lvl="1">
              <a:lnSpc>
                <a:spcPct val="110000"/>
              </a:lnSpc>
            </a:pPr>
            <a:r>
              <a:rPr lang="en-US" sz="2600" dirty="0"/>
              <a:t>Immutable (can't change)</a:t>
            </a:r>
          </a:p>
          <a:p>
            <a:pPr lvl="1">
              <a:lnSpc>
                <a:spcPct val="110000"/>
              </a:lnSpc>
            </a:pPr>
            <a:r>
              <a:rPr lang="en-US" sz="2600" dirty="0"/>
              <a:t>Use when you won't be adding, removing, modifying elements</a:t>
            </a:r>
          </a:p>
          <a:p>
            <a:pPr lvl="1">
              <a:lnSpc>
                <a:spcPct val="110000"/>
              </a:lnSpc>
            </a:pPr>
            <a:r>
              <a:rPr lang="en-US" sz="2600" dirty="0"/>
              <a:t>Index with integers 0, 1, …</a:t>
            </a:r>
          </a:p>
          <a:p>
            <a:pPr lvl="1"/>
            <a:endParaRPr lang="en-US" dirty="0"/>
          </a:p>
        </p:txBody>
      </p:sp>
      <p:sp>
        <p:nvSpPr>
          <p:cNvPr id="6" name="Content Placeholder 2"/>
          <p:cNvSpPr txBox="1">
            <a:spLocks/>
          </p:cNvSpPr>
          <p:nvPr/>
        </p:nvSpPr>
        <p:spPr>
          <a:xfrm>
            <a:off x="4648200" y="1611086"/>
            <a:ext cx="4191000" cy="2667000"/>
          </a:xfrm>
          <a:prstGeom prst="rect">
            <a:avLst/>
          </a:prstGeom>
          <a:solidFill>
            <a:schemeClr val="accent4">
              <a:lumMod val="20000"/>
              <a:lumOff val="80000"/>
            </a:schemeClr>
          </a:solidFill>
          <a:ln>
            <a:noFill/>
          </a:ln>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Cambria"/>
                <a:ea typeface="+mn-ea"/>
                <a:cs typeface="Cambri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Arial"/>
              <a:buNone/>
            </a:pPr>
            <a:r>
              <a:rPr lang="en-US" sz="3000" b="1" dirty="0">
                <a:solidFill>
                  <a:schemeClr val="accent4">
                    <a:lumMod val="50000"/>
                  </a:schemeClr>
                </a:solidFill>
              </a:rPr>
              <a:t>Lists</a:t>
            </a:r>
            <a:r>
              <a:rPr lang="en-US" sz="2800" b="1" dirty="0">
                <a:solidFill>
                  <a:srgbClr val="000000"/>
                </a:solidFill>
              </a:rPr>
              <a:t>                     </a:t>
            </a:r>
            <a:r>
              <a:rPr lang="en-US" sz="2800" b="1" dirty="0" err="1">
                <a:solidFill>
                  <a:srgbClr val="000000"/>
                </a:solidFill>
                <a:latin typeface="Calibri"/>
                <a:cs typeface="Calibri"/>
              </a:rPr>
              <a:t>my_list</a:t>
            </a:r>
            <a:r>
              <a:rPr lang="en-US" sz="2800" b="1" dirty="0">
                <a:solidFill>
                  <a:srgbClr val="000000"/>
                </a:solidFill>
                <a:latin typeface="Calibri"/>
                <a:cs typeface="Calibri"/>
              </a:rPr>
              <a:t> = []</a:t>
            </a:r>
          </a:p>
          <a:p>
            <a:pPr lvl="1"/>
            <a:r>
              <a:rPr lang="en-US" sz="2400" dirty="0"/>
              <a:t>Mutable (can change)</a:t>
            </a:r>
          </a:p>
          <a:p>
            <a:pPr lvl="1"/>
            <a:r>
              <a:rPr lang="en-US" sz="2400" dirty="0"/>
              <a:t>Use when you want to add, remove, modify</a:t>
            </a:r>
          </a:p>
          <a:p>
            <a:pPr lvl="1"/>
            <a:r>
              <a:rPr lang="en-US" sz="2400" dirty="0"/>
              <a:t>Allows sort, reverse, etc.</a:t>
            </a:r>
          </a:p>
          <a:p>
            <a:pPr lvl="1"/>
            <a:r>
              <a:rPr lang="en-US" sz="2400" dirty="0"/>
              <a:t>Index with integers 0, 1, …</a:t>
            </a:r>
          </a:p>
          <a:p>
            <a:pPr lvl="1"/>
            <a:endParaRPr lang="en-US" dirty="0"/>
          </a:p>
        </p:txBody>
      </p:sp>
      <p:sp>
        <p:nvSpPr>
          <p:cNvPr id="7" name="Content Placeholder 2"/>
          <p:cNvSpPr txBox="1">
            <a:spLocks/>
          </p:cNvSpPr>
          <p:nvPr/>
        </p:nvSpPr>
        <p:spPr>
          <a:xfrm>
            <a:off x="304800" y="4414761"/>
            <a:ext cx="8534400" cy="2283581"/>
          </a:xfrm>
          <a:prstGeom prst="rect">
            <a:avLst/>
          </a:prstGeom>
          <a:solidFill>
            <a:schemeClr val="accent2">
              <a:lumMod val="20000"/>
              <a:lumOff val="80000"/>
            </a:schemeClr>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Cambria"/>
                <a:ea typeface="+mn-ea"/>
                <a:cs typeface="Cambri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Arial"/>
              <a:buNone/>
            </a:pPr>
            <a:r>
              <a:rPr lang="en-US" sz="3000" b="1" dirty="0">
                <a:solidFill>
                  <a:schemeClr val="accent2">
                    <a:lumMod val="50000"/>
                  </a:schemeClr>
                </a:solidFill>
              </a:rPr>
              <a:t>Dictionaries</a:t>
            </a:r>
            <a:r>
              <a:rPr lang="en-US" sz="3000" b="1" dirty="0">
                <a:solidFill>
                  <a:srgbClr val="000000"/>
                </a:solidFill>
              </a:rPr>
              <a:t> 								</a:t>
            </a:r>
            <a:r>
              <a:rPr lang="en-US" sz="2800" b="1" dirty="0" err="1">
                <a:solidFill>
                  <a:srgbClr val="000000"/>
                </a:solidFill>
                <a:latin typeface="Calibri"/>
                <a:cs typeface="Calibri"/>
              </a:rPr>
              <a:t>my_dictionary</a:t>
            </a:r>
            <a:r>
              <a:rPr lang="en-US" sz="2800" b="1" dirty="0">
                <a:solidFill>
                  <a:srgbClr val="000000"/>
                </a:solidFill>
                <a:latin typeface="Calibri"/>
                <a:cs typeface="Calibri"/>
              </a:rPr>
              <a:t> = {}</a:t>
            </a:r>
          </a:p>
          <a:p>
            <a:pPr lvl="1"/>
            <a:r>
              <a:rPr lang="en-US" sz="2200" dirty="0"/>
              <a:t>Stores (key, value) pairs, where each key is distinct.</a:t>
            </a:r>
          </a:p>
          <a:p>
            <a:pPr lvl="1"/>
            <a:r>
              <a:rPr lang="en-US" sz="2200" dirty="0"/>
              <a:t>Dictionary allows easy indexing (looking up) based on key</a:t>
            </a:r>
          </a:p>
          <a:p>
            <a:pPr lvl="1"/>
            <a:r>
              <a:rPr lang="en-US" sz="2200" dirty="0"/>
              <a:t>Keys are usually strings</a:t>
            </a:r>
          </a:p>
          <a:p>
            <a:pPr lvl="1"/>
            <a:r>
              <a:rPr lang="en-US" sz="2200" dirty="0"/>
              <a:t>You can’t control the order of the keys in the dictionary</a:t>
            </a:r>
          </a:p>
          <a:p>
            <a:pPr lvl="1"/>
            <a:endParaRPr lang="en-US" dirty="0"/>
          </a:p>
        </p:txBody>
      </p:sp>
    </p:spTree>
    <p:extLst>
      <p:ext uri="{BB962C8B-B14F-4D97-AF65-F5344CB8AC3E}">
        <p14:creationId xmlns:p14="http://schemas.microsoft.com/office/powerpoint/2010/main" val="36264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uiExpand="1" build="p" animBg="1"/>
      <p:bldP spid="7" grpId="0" uiExpand="1" build="p"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Which is better and easier?</a:t>
            </a:r>
          </a:p>
        </p:txBody>
      </p:sp>
      <p:sp>
        <p:nvSpPr>
          <p:cNvPr id="3" name="Content Placeholder 2"/>
          <p:cNvSpPr>
            <a:spLocks noGrp="1"/>
          </p:cNvSpPr>
          <p:nvPr>
            <p:ph idx="1"/>
          </p:nvPr>
        </p:nvSpPr>
        <p:spPr>
          <a:xfrm>
            <a:off x="342320" y="1568057"/>
            <a:ext cx="8344480" cy="741292"/>
          </a:xfrm>
        </p:spPr>
        <p:txBody>
          <a:bodyPr>
            <a:noAutofit/>
          </a:bodyPr>
          <a:lstStyle/>
          <a:p>
            <a:pPr marL="0" indent="0">
              <a:buNone/>
            </a:pPr>
            <a:r>
              <a:rPr lang="en-US" sz="2400" dirty="0"/>
              <a:t>Say we want to store exam grades, then look up the grades:</a:t>
            </a:r>
          </a:p>
        </p:txBody>
      </p:sp>
      <p:sp>
        <p:nvSpPr>
          <p:cNvPr id="4" name="Content Placeholder 2"/>
          <p:cNvSpPr txBox="1">
            <a:spLocks/>
          </p:cNvSpPr>
          <p:nvPr/>
        </p:nvSpPr>
        <p:spPr>
          <a:xfrm>
            <a:off x="342320" y="2243463"/>
            <a:ext cx="4419600" cy="3657600"/>
          </a:xfrm>
          <a:prstGeom prst="rect">
            <a:avLst/>
          </a:prstGeom>
          <a:ln>
            <a:solidFill>
              <a:srgbClr val="FFFFFF"/>
            </a:solidFill>
          </a:ln>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sz="2100" b="1" dirty="0">
                <a:latin typeface="Calibri"/>
                <a:cs typeface="Calibri"/>
              </a:rPr>
              <a:t>grades = {"Alice" : 99, "Bob" : 70, \</a:t>
            </a:r>
          </a:p>
          <a:p>
            <a:pPr marL="118872" indent="0">
              <a:buNone/>
            </a:pPr>
            <a:r>
              <a:rPr lang="en-US" sz="2100" b="1" dirty="0">
                <a:latin typeface="Calibri"/>
                <a:cs typeface="Calibri"/>
              </a:rPr>
              <a:t>    "Charlie" : 95, "Denise" : 90}</a:t>
            </a:r>
          </a:p>
          <a:p>
            <a:pPr marL="118872" indent="0">
              <a:buNone/>
            </a:pPr>
            <a:endParaRPr lang="en-US" sz="2100" b="1" dirty="0">
              <a:latin typeface="Calibri"/>
              <a:cs typeface="Calibri"/>
            </a:endParaRPr>
          </a:p>
          <a:p>
            <a:pPr marL="118872" indent="0">
              <a:buNone/>
            </a:pPr>
            <a:r>
              <a:rPr lang="en-US" sz="2100" b="1" dirty="0">
                <a:latin typeface="Calibri"/>
                <a:cs typeface="Calibri"/>
              </a:rPr>
              <a:t>name = </a:t>
            </a:r>
            <a:r>
              <a:rPr lang="en-US" sz="2100" b="1" dirty="0" err="1">
                <a:latin typeface="Calibri"/>
                <a:cs typeface="Calibri"/>
              </a:rPr>
              <a:t>raw_input</a:t>
            </a:r>
            <a:r>
              <a:rPr lang="en-US" sz="2100" b="1" dirty="0">
                <a:latin typeface="Calibri"/>
                <a:cs typeface="Calibri"/>
              </a:rPr>
              <a:t>("Enter name: ")</a:t>
            </a:r>
          </a:p>
          <a:p>
            <a:pPr marL="118872" indent="0">
              <a:buNone/>
            </a:pPr>
            <a:r>
              <a:rPr lang="en-US" sz="2100" b="1" dirty="0">
                <a:latin typeface="Calibri"/>
                <a:cs typeface="Calibri"/>
              </a:rPr>
              <a:t>if name in grades:</a:t>
            </a:r>
          </a:p>
          <a:p>
            <a:pPr marL="118872" indent="0">
              <a:buNone/>
            </a:pPr>
            <a:r>
              <a:rPr lang="en-US" sz="2100" b="1" dirty="0">
                <a:latin typeface="Calibri"/>
                <a:cs typeface="Calibri"/>
              </a:rPr>
              <a:t>    print grades[name]</a:t>
            </a:r>
          </a:p>
          <a:p>
            <a:pPr marL="118872" indent="0">
              <a:buNone/>
            </a:pPr>
            <a:r>
              <a:rPr lang="en-US" sz="2100" b="1" dirty="0">
                <a:latin typeface="Calibri"/>
                <a:cs typeface="Calibri"/>
              </a:rPr>
              <a:t>else:</a:t>
            </a:r>
          </a:p>
          <a:p>
            <a:pPr marL="118872" indent="0">
              <a:buNone/>
            </a:pPr>
            <a:r>
              <a:rPr lang="en-US" sz="2100" b="1" dirty="0">
                <a:latin typeface="Calibri"/>
                <a:cs typeface="Calibri"/>
              </a:rPr>
              <a:t>    print "No such student."</a:t>
            </a:r>
          </a:p>
        </p:txBody>
      </p:sp>
      <p:sp>
        <p:nvSpPr>
          <p:cNvPr id="5" name="Content Placeholder 2"/>
          <p:cNvSpPr txBox="1">
            <a:spLocks/>
          </p:cNvSpPr>
          <p:nvPr/>
        </p:nvSpPr>
        <p:spPr>
          <a:xfrm>
            <a:off x="4572000" y="2243463"/>
            <a:ext cx="4419600" cy="4451322"/>
          </a:xfrm>
          <a:prstGeom prst="rect">
            <a:avLst/>
          </a:prstGeom>
          <a:ln>
            <a:solidFill>
              <a:srgbClr val="FFFFFF"/>
            </a:solidFill>
          </a:ln>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sz="2100" b="1" dirty="0">
                <a:solidFill>
                  <a:srgbClr val="000000"/>
                </a:solidFill>
                <a:latin typeface="Calibri"/>
                <a:cs typeface="Calibri"/>
              </a:rPr>
              <a:t>names = ["Alice", "Bob", \</a:t>
            </a:r>
          </a:p>
          <a:p>
            <a:pPr marL="118872" indent="0">
              <a:buNone/>
            </a:pPr>
            <a:r>
              <a:rPr lang="en-US" sz="2100" b="1" dirty="0">
                <a:solidFill>
                  <a:srgbClr val="000000"/>
                </a:solidFill>
                <a:latin typeface="Calibri"/>
                <a:cs typeface="Calibri"/>
              </a:rPr>
              <a:t>   			"Charlie", "Denise"]</a:t>
            </a:r>
          </a:p>
          <a:p>
            <a:pPr marL="118872" indent="0">
              <a:buNone/>
            </a:pPr>
            <a:r>
              <a:rPr lang="en-US" sz="2100" b="1" dirty="0">
                <a:solidFill>
                  <a:srgbClr val="000000"/>
                </a:solidFill>
                <a:latin typeface="Calibri"/>
                <a:cs typeface="Calibri"/>
              </a:rPr>
              <a:t>grades = [99, 70, 95, 90]</a:t>
            </a:r>
          </a:p>
          <a:p>
            <a:pPr marL="118872" indent="0">
              <a:buNone/>
            </a:pPr>
            <a:endParaRPr lang="en-US" sz="2100" b="1" dirty="0">
              <a:solidFill>
                <a:srgbClr val="000000"/>
              </a:solidFill>
              <a:latin typeface="Calibri"/>
              <a:cs typeface="Calibri"/>
            </a:endParaRPr>
          </a:p>
          <a:p>
            <a:pPr marL="118872" indent="0">
              <a:buNone/>
            </a:pPr>
            <a:r>
              <a:rPr lang="en-US" sz="2100" b="1" dirty="0">
                <a:solidFill>
                  <a:srgbClr val="000000"/>
                </a:solidFill>
                <a:latin typeface="Calibri"/>
                <a:cs typeface="Calibri"/>
              </a:rPr>
              <a:t>name = </a:t>
            </a:r>
            <a:r>
              <a:rPr lang="en-US" sz="2100" b="1" dirty="0" err="1">
                <a:solidFill>
                  <a:srgbClr val="000000"/>
                </a:solidFill>
                <a:latin typeface="Calibri"/>
                <a:cs typeface="Calibri"/>
              </a:rPr>
              <a:t>raw_input</a:t>
            </a:r>
            <a:r>
              <a:rPr lang="en-US" sz="2100" b="1" dirty="0">
                <a:solidFill>
                  <a:srgbClr val="000000"/>
                </a:solidFill>
                <a:latin typeface="Calibri"/>
                <a:cs typeface="Calibri"/>
              </a:rPr>
              <a:t>("Enter name: ")</a:t>
            </a:r>
          </a:p>
          <a:p>
            <a:pPr marL="118872" indent="0">
              <a:buNone/>
            </a:pPr>
            <a:r>
              <a:rPr lang="en-US" sz="2100" b="1" dirty="0">
                <a:solidFill>
                  <a:srgbClr val="000000"/>
                </a:solidFill>
                <a:latin typeface="Calibri"/>
                <a:cs typeface="Calibri"/>
              </a:rPr>
              <a:t>found = False</a:t>
            </a:r>
          </a:p>
          <a:p>
            <a:pPr marL="118872" indent="0">
              <a:buNone/>
            </a:pPr>
            <a:r>
              <a:rPr lang="en-US" sz="2100" b="1" dirty="0">
                <a:solidFill>
                  <a:srgbClr val="000000"/>
                </a:solidFill>
                <a:latin typeface="Calibri"/>
                <a:cs typeface="Calibri"/>
              </a:rPr>
              <a:t>for </a:t>
            </a:r>
            <a:r>
              <a:rPr lang="en-US" sz="2100" b="1" dirty="0" err="1">
                <a:solidFill>
                  <a:srgbClr val="000000"/>
                </a:solidFill>
                <a:latin typeface="Calibri"/>
                <a:cs typeface="Calibri"/>
              </a:rPr>
              <a:t>i</a:t>
            </a:r>
            <a:r>
              <a:rPr lang="en-US" sz="2100" b="1" dirty="0">
                <a:solidFill>
                  <a:srgbClr val="000000"/>
                </a:solidFill>
                <a:latin typeface="Calibri"/>
                <a:cs typeface="Calibri"/>
              </a:rPr>
              <a:t> in range(</a:t>
            </a:r>
            <a:r>
              <a:rPr lang="en-US" sz="2100" b="1" dirty="0" err="1">
                <a:solidFill>
                  <a:srgbClr val="000000"/>
                </a:solidFill>
                <a:latin typeface="Calibri"/>
                <a:cs typeface="Calibri"/>
              </a:rPr>
              <a:t>len</a:t>
            </a:r>
            <a:r>
              <a:rPr lang="en-US" sz="2100" b="1" dirty="0">
                <a:solidFill>
                  <a:srgbClr val="000000"/>
                </a:solidFill>
                <a:latin typeface="Calibri"/>
                <a:cs typeface="Calibri"/>
              </a:rPr>
              <a:t>(names))</a:t>
            </a:r>
          </a:p>
          <a:p>
            <a:pPr marL="118872" indent="0">
              <a:buNone/>
            </a:pPr>
            <a:r>
              <a:rPr lang="en-US" sz="2100" b="1" dirty="0">
                <a:solidFill>
                  <a:srgbClr val="000000"/>
                </a:solidFill>
                <a:latin typeface="Calibri"/>
                <a:cs typeface="Calibri"/>
              </a:rPr>
              <a:t>    if names[</a:t>
            </a:r>
            <a:r>
              <a:rPr lang="en-US" sz="2100" b="1" dirty="0" err="1">
                <a:solidFill>
                  <a:srgbClr val="000000"/>
                </a:solidFill>
                <a:latin typeface="Calibri"/>
                <a:cs typeface="Calibri"/>
              </a:rPr>
              <a:t>i</a:t>
            </a:r>
            <a:r>
              <a:rPr lang="en-US" sz="2100" b="1" dirty="0">
                <a:solidFill>
                  <a:srgbClr val="000000"/>
                </a:solidFill>
                <a:latin typeface="Calibri"/>
                <a:cs typeface="Calibri"/>
              </a:rPr>
              <a:t>] == name:</a:t>
            </a:r>
          </a:p>
          <a:p>
            <a:pPr marL="118872" indent="0">
              <a:buNone/>
            </a:pPr>
            <a:r>
              <a:rPr lang="en-US" sz="2100" b="1" dirty="0">
                <a:solidFill>
                  <a:srgbClr val="000000"/>
                </a:solidFill>
                <a:latin typeface="Calibri"/>
                <a:cs typeface="Calibri"/>
              </a:rPr>
              <a:t>          print grades[</a:t>
            </a:r>
            <a:r>
              <a:rPr lang="en-US" sz="2100" b="1" dirty="0" err="1">
                <a:solidFill>
                  <a:srgbClr val="000000"/>
                </a:solidFill>
                <a:latin typeface="Calibri"/>
                <a:cs typeface="Calibri"/>
              </a:rPr>
              <a:t>i</a:t>
            </a:r>
            <a:r>
              <a:rPr lang="en-US" sz="2100" b="1" dirty="0">
                <a:solidFill>
                  <a:srgbClr val="000000"/>
                </a:solidFill>
                <a:latin typeface="Calibri"/>
                <a:cs typeface="Calibri"/>
              </a:rPr>
              <a:t>]</a:t>
            </a:r>
          </a:p>
          <a:p>
            <a:pPr marL="118872" indent="0">
              <a:buNone/>
            </a:pPr>
            <a:r>
              <a:rPr lang="en-US" sz="2100" b="1" dirty="0">
                <a:solidFill>
                  <a:srgbClr val="000000"/>
                </a:solidFill>
                <a:latin typeface="Calibri"/>
                <a:cs typeface="Calibri"/>
              </a:rPr>
              <a:t>          found = True</a:t>
            </a:r>
          </a:p>
          <a:p>
            <a:pPr marL="118872" indent="0">
              <a:buNone/>
            </a:pPr>
            <a:endParaRPr lang="en-US" sz="2100" b="1" dirty="0">
              <a:solidFill>
                <a:srgbClr val="000000"/>
              </a:solidFill>
              <a:latin typeface="Calibri"/>
              <a:cs typeface="Calibri"/>
            </a:endParaRPr>
          </a:p>
          <a:p>
            <a:pPr marL="118872" indent="0">
              <a:buNone/>
            </a:pPr>
            <a:r>
              <a:rPr lang="en-US" sz="2100" b="1" dirty="0">
                <a:solidFill>
                  <a:srgbClr val="000000"/>
                </a:solidFill>
                <a:latin typeface="Calibri"/>
                <a:cs typeface="Calibri"/>
              </a:rPr>
              <a:t>if not found:</a:t>
            </a:r>
          </a:p>
          <a:p>
            <a:pPr marL="118872" indent="0">
              <a:buNone/>
            </a:pPr>
            <a:r>
              <a:rPr lang="en-US" sz="2100" b="1" dirty="0">
                <a:solidFill>
                  <a:srgbClr val="000000"/>
                </a:solidFill>
                <a:latin typeface="Calibri"/>
                <a:cs typeface="Calibri"/>
              </a:rPr>
              <a:t>    print "No such student."</a:t>
            </a:r>
          </a:p>
        </p:txBody>
      </p:sp>
      <p:cxnSp>
        <p:nvCxnSpPr>
          <p:cNvPr id="7" name="Straight Connector 6"/>
          <p:cNvCxnSpPr/>
          <p:nvPr/>
        </p:nvCxnSpPr>
        <p:spPr>
          <a:xfrm>
            <a:off x="4491913" y="2309349"/>
            <a:ext cx="0" cy="438543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867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Problems!</a:t>
            </a:r>
          </a:p>
        </p:txBody>
      </p:sp>
      <p:sp>
        <p:nvSpPr>
          <p:cNvPr id="3" name="Content Placeholder 2"/>
          <p:cNvSpPr>
            <a:spLocks noGrp="1"/>
          </p:cNvSpPr>
          <p:nvPr>
            <p:ph idx="1"/>
          </p:nvPr>
        </p:nvSpPr>
        <p:spPr/>
        <p:txBody>
          <a:bodyPr/>
          <a:lstStyle/>
          <a:p>
            <a:r>
              <a:rPr lang="en-US" dirty="0"/>
              <a:t>Today’s problems are ON the prelim slides</a:t>
            </a:r>
          </a:p>
          <a:p>
            <a:endParaRPr lang="en-US" dirty="0"/>
          </a:p>
          <a:p>
            <a:r>
              <a:rPr lang="en-US" dirty="0"/>
              <a:t>Work on them at your own pace</a:t>
            </a:r>
          </a:p>
          <a:p>
            <a:endParaRPr lang="en-US" dirty="0"/>
          </a:p>
          <a:p>
            <a:r>
              <a:rPr lang="en-US" dirty="0"/>
              <a:t>Get checked off for each one!</a:t>
            </a:r>
          </a:p>
          <a:p>
            <a:endParaRPr lang="en-US" dirty="0"/>
          </a:p>
          <a:p>
            <a:r>
              <a:rPr lang="en-US" dirty="0"/>
              <a:t>If your group finishes all 3 problems, you’re done!</a:t>
            </a:r>
          </a:p>
        </p:txBody>
      </p:sp>
    </p:spTree>
    <p:extLst>
      <p:ext uri="{BB962C8B-B14F-4D97-AF65-F5344CB8AC3E}">
        <p14:creationId xmlns:p14="http://schemas.microsoft.com/office/powerpoint/2010/main" val="27720168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Vowel Counter (Group Work)</a:t>
            </a:r>
          </a:p>
        </p:txBody>
      </p:sp>
      <p:sp>
        <p:nvSpPr>
          <p:cNvPr id="3" name="Content Placeholder 2"/>
          <p:cNvSpPr>
            <a:spLocks noGrp="1"/>
          </p:cNvSpPr>
          <p:nvPr>
            <p:ph idx="1"/>
          </p:nvPr>
        </p:nvSpPr>
        <p:spPr>
          <a:xfrm>
            <a:off x="457200" y="1771417"/>
            <a:ext cx="8229600" cy="5086583"/>
          </a:xfrm>
        </p:spPr>
        <p:txBody>
          <a:bodyPr>
            <a:normAutofit fontScale="47500" lnSpcReduction="20000"/>
          </a:bodyPr>
          <a:lstStyle/>
          <a:p>
            <a:pPr marL="118872" indent="0">
              <a:buNone/>
            </a:pPr>
            <a:r>
              <a:rPr lang="en-US" b="1" dirty="0" err="1">
                <a:solidFill>
                  <a:srgbClr val="000000"/>
                </a:solidFill>
                <a:latin typeface="Calibri"/>
                <a:cs typeface="Calibri"/>
              </a:rPr>
              <a:t>def</a:t>
            </a:r>
            <a:r>
              <a:rPr lang="en-US" b="1" dirty="0">
                <a:solidFill>
                  <a:srgbClr val="000000"/>
                </a:solidFill>
                <a:latin typeface="Calibri"/>
                <a:cs typeface="Calibri"/>
              </a:rPr>
              <a:t> </a:t>
            </a:r>
            <a:r>
              <a:rPr lang="en-US" b="1" dirty="0" err="1">
                <a:solidFill>
                  <a:srgbClr val="000000"/>
                </a:solidFill>
                <a:latin typeface="Calibri"/>
                <a:cs typeface="Calibri"/>
              </a:rPr>
              <a:t>vowel_count</a:t>
            </a:r>
            <a:r>
              <a:rPr lang="en-US" b="1" dirty="0">
                <a:solidFill>
                  <a:srgbClr val="000000"/>
                </a:solidFill>
                <a:latin typeface="Calibri"/>
                <a:cs typeface="Calibri"/>
              </a:rPr>
              <a:t>(string)</a:t>
            </a:r>
          </a:p>
          <a:p>
            <a:pPr marL="118872" indent="0">
              <a:buNone/>
            </a:pPr>
            <a:r>
              <a:rPr lang="en-US" b="1" dirty="0">
                <a:solidFill>
                  <a:srgbClr val="000000"/>
                </a:solidFill>
                <a:latin typeface="Calibri"/>
                <a:cs typeface="Calibri"/>
              </a:rPr>
              <a:t>    count = 0</a:t>
            </a:r>
          </a:p>
          <a:p>
            <a:pPr marL="118872" indent="0">
              <a:buNone/>
            </a:pPr>
            <a:r>
              <a:rPr lang="en-US" b="1" dirty="0">
                <a:solidFill>
                  <a:srgbClr val="000000"/>
                </a:solidFill>
                <a:latin typeface="Calibri"/>
                <a:cs typeface="Calibri"/>
              </a:rPr>
              <a:t>    </a:t>
            </a:r>
            <a:r>
              <a:rPr lang="en-US" b="1" dirty="0" err="1">
                <a:solidFill>
                  <a:srgbClr val="000000"/>
                </a:solidFill>
                <a:latin typeface="Calibri"/>
                <a:cs typeface="Calibri"/>
              </a:rPr>
              <a:t>y_count</a:t>
            </a:r>
            <a:r>
              <a:rPr lang="en-US" b="1" dirty="0">
                <a:solidFill>
                  <a:srgbClr val="000000"/>
                </a:solidFill>
                <a:latin typeface="Calibri"/>
                <a:cs typeface="Calibri"/>
              </a:rPr>
              <a:t> = 0</a:t>
            </a:r>
          </a:p>
          <a:p>
            <a:pPr marL="118872" indent="0">
              <a:buNone/>
            </a:pPr>
            <a:endParaRPr lang="en-US" b="1" dirty="0">
              <a:solidFill>
                <a:srgbClr val="000000"/>
              </a:solidFill>
              <a:latin typeface="Calibri"/>
              <a:cs typeface="Calibri"/>
            </a:endParaRPr>
          </a:p>
          <a:p>
            <a:pPr marL="118872" indent="0">
              <a:buNone/>
            </a:pPr>
            <a:r>
              <a:rPr lang="en-US" b="1" dirty="0">
                <a:solidFill>
                  <a:srgbClr val="000000"/>
                </a:solidFill>
                <a:latin typeface="Calibri"/>
                <a:cs typeface="Calibri"/>
              </a:rPr>
              <a:t>    for letter as string:</a:t>
            </a:r>
          </a:p>
          <a:p>
            <a:pPr marL="118872" indent="0">
              <a:buNone/>
            </a:pPr>
            <a:r>
              <a:rPr lang="en-US" b="1" dirty="0">
                <a:solidFill>
                  <a:srgbClr val="000000"/>
                </a:solidFill>
                <a:latin typeface="Calibri"/>
                <a:cs typeface="Calibri"/>
              </a:rPr>
              <a:t>        if letter in vowels:</a:t>
            </a:r>
          </a:p>
          <a:p>
            <a:pPr marL="118872" indent="0">
              <a:buNone/>
            </a:pPr>
            <a:r>
              <a:rPr lang="en-US" b="1" dirty="0">
                <a:solidFill>
                  <a:srgbClr val="000000"/>
                </a:solidFill>
                <a:latin typeface="Calibri"/>
                <a:cs typeface="Calibri"/>
              </a:rPr>
              <a:t>            count += 1</a:t>
            </a:r>
          </a:p>
          <a:p>
            <a:pPr marL="118872" indent="0">
              <a:buNone/>
            </a:pPr>
            <a:r>
              <a:rPr lang="en-US" b="1" dirty="0">
                <a:solidFill>
                  <a:srgbClr val="000000"/>
                </a:solidFill>
                <a:latin typeface="Calibri"/>
                <a:cs typeface="Calibri"/>
              </a:rPr>
              <a:t>        </a:t>
            </a:r>
            <a:r>
              <a:rPr lang="en-US" b="1" dirty="0" err="1">
                <a:solidFill>
                  <a:srgbClr val="000000"/>
                </a:solidFill>
                <a:latin typeface="Calibri"/>
                <a:cs typeface="Calibri"/>
              </a:rPr>
              <a:t>elif</a:t>
            </a:r>
            <a:r>
              <a:rPr lang="en-US" b="1" dirty="0">
                <a:solidFill>
                  <a:srgbClr val="000000"/>
                </a:solidFill>
                <a:latin typeface="Calibri"/>
                <a:cs typeface="Calibri"/>
              </a:rPr>
              <a:t> letter != "y":</a:t>
            </a:r>
          </a:p>
          <a:p>
            <a:pPr marL="118872" indent="0">
              <a:buNone/>
            </a:pPr>
            <a:r>
              <a:rPr lang="en-US" b="1" dirty="0">
                <a:solidFill>
                  <a:srgbClr val="000000"/>
                </a:solidFill>
                <a:latin typeface="Calibri"/>
                <a:cs typeface="Calibri"/>
              </a:rPr>
              <a:t>            </a:t>
            </a:r>
            <a:r>
              <a:rPr lang="en-US" b="1" dirty="0" err="1">
                <a:solidFill>
                  <a:srgbClr val="000000"/>
                </a:solidFill>
                <a:latin typeface="Calibri"/>
                <a:cs typeface="Calibri"/>
              </a:rPr>
              <a:t>y_count</a:t>
            </a:r>
            <a:r>
              <a:rPr lang="en-US" b="1" dirty="0">
                <a:solidFill>
                  <a:srgbClr val="000000"/>
                </a:solidFill>
                <a:latin typeface="Calibri"/>
                <a:cs typeface="Calibri"/>
              </a:rPr>
              <a:t> += 1</a:t>
            </a:r>
          </a:p>
          <a:p>
            <a:pPr marL="118872" indent="0">
              <a:buNone/>
            </a:pPr>
            <a:endParaRPr lang="en-US" b="1" dirty="0">
              <a:solidFill>
                <a:srgbClr val="000000"/>
              </a:solidFill>
              <a:latin typeface="Calibri"/>
              <a:cs typeface="Calibri"/>
            </a:endParaRPr>
          </a:p>
          <a:p>
            <a:pPr marL="118872" indent="0">
              <a:buNone/>
            </a:pPr>
            <a:r>
              <a:rPr lang="en-US" b="1" dirty="0">
                <a:solidFill>
                  <a:srgbClr val="000000"/>
                </a:solidFill>
                <a:latin typeface="Calibri"/>
                <a:cs typeface="Calibri"/>
              </a:rPr>
              <a:t>    return count</a:t>
            </a:r>
          </a:p>
          <a:p>
            <a:pPr marL="118872" indent="0">
              <a:buNone/>
            </a:pPr>
            <a:endParaRPr lang="en-US" b="1" dirty="0">
              <a:solidFill>
                <a:srgbClr val="000000"/>
              </a:solidFill>
              <a:latin typeface="Calibri"/>
              <a:cs typeface="Calibri"/>
            </a:endParaRPr>
          </a:p>
          <a:p>
            <a:pPr marL="118872" indent="0">
              <a:buNone/>
            </a:pPr>
            <a:r>
              <a:rPr lang="en-US" b="1" dirty="0">
                <a:solidFill>
                  <a:srgbClr val="000000"/>
                </a:solidFill>
                <a:latin typeface="Calibri"/>
                <a:cs typeface="Calibri"/>
              </a:rPr>
              <a:t>#main</a:t>
            </a:r>
          </a:p>
          <a:p>
            <a:pPr marL="118872" indent="0">
              <a:buNone/>
            </a:pPr>
            <a:r>
              <a:rPr lang="en-US" b="1" dirty="0">
                <a:solidFill>
                  <a:srgbClr val="000000"/>
                </a:solidFill>
                <a:latin typeface="Calibri"/>
                <a:cs typeface="Calibri"/>
              </a:rPr>
              <a:t>vowels = [a, e, </a:t>
            </a:r>
            <a:r>
              <a:rPr lang="en-US" b="1" dirty="0" err="1">
                <a:solidFill>
                  <a:srgbClr val="000000"/>
                </a:solidFill>
                <a:latin typeface="Calibri"/>
                <a:cs typeface="Calibri"/>
              </a:rPr>
              <a:t>i</a:t>
            </a:r>
            <a:r>
              <a:rPr lang="en-US" b="1" dirty="0">
                <a:solidFill>
                  <a:srgbClr val="000000"/>
                </a:solidFill>
                <a:latin typeface="Calibri"/>
                <a:cs typeface="Calibri"/>
              </a:rPr>
              <a:t>, o, u]</a:t>
            </a:r>
          </a:p>
          <a:p>
            <a:pPr marL="118872" indent="0">
              <a:buNone/>
            </a:pPr>
            <a:endParaRPr lang="en-US" b="1" dirty="0">
              <a:solidFill>
                <a:srgbClr val="000000"/>
              </a:solidFill>
              <a:latin typeface="Calibri"/>
              <a:cs typeface="Calibri"/>
            </a:endParaRPr>
          </a:p>
          <a:p>
            <a:pPr marL="118872" indent="0">
              <a:buNone/>
            </a:pPr>
            <a:r>
              <a:rPr lang="en-US" b="1" dirty="0">
                <a:solidFill>
                  <a:srgbClr val="000000"/>
                </a:solidFill>
                <a:latin typeface="Calibri"/>
                <a:cs typeface="Calibri"/>
              </a:rPr>
              <a:t>message = "This is a test message. This is only a test. Only!"</a:t>
            </a:r>
          </a:p>
          <a:p>
            <a:pPr marL="118872" indent="0">
              <a:buNone/>
            </a:pPr>
            <a:endParaRPr lang="en-US" b="1" dirty="0">
              <a:solidFill>
                <a:srgbClr val="000000"/>
              </a:solidFill>
              <a:latin typeface="Calibri"/>
              <a:cs typeface="Calibri"/>
            </a:endParaRPr>
          </a:p>
          <a:p>
            <a:pPr marL="118872" indent="0">
              <a:buNone/>
            </a:pPr>
            <a:r>
              <a:rPr lang="en-US" b="1" dirty="0">
                <a:solidFill>
                  <a:srgbClr val="000000"/>
                </a:solidFill>
                <a:latin typeface="Calibri"/>
                <a:cs typeface="Calibri"/>
              </a:rPr>
              <a:t>total, </a:t>
            </a:r>
            <a:r>
              <a:rPr lang="en-US" b="1" dirty="0" err="1">
                <a:solidFill>
                  <a:srgbClr val="000000"/>
                </a:solidFill>
                <a:latin typeface="Calibri"/>
                <a:cs typeface="Calibri"/>
              </a:rPr>
              <a:t>ys</a:t>
            </a:r>
            <a:r>
              <a:rPr lang="en-US" b="1" dirty="0">
                <a:solidFill>
                  <a:srgbClr val="000000"/>
                </a:solidFill>
                <a:latin typeface="Calibri"/>
                <a:cs typeface="Calibri"/>
              </a:rPr>
              <a:t> = </a:t>
            </a:r>
            <a:r>
              <a:rPr lang="en-US" b="1" dirty="0" err="1">
                <a:solidFill>
                  <a:srgbClr val="000000"/>
                </a:solidFill>
                <a:latin typeface="Calibri"/>
                <a:cs typeface="Calibri"/>
              </a:rPr>
              <a:t>vowelcount</a:t>
            </a:r>
            <a:r>
              <a:rPr lang="en-US" b="1" dirty="0">
                <a:solidFill>
                  <a:srgbClr val="000000"/>
                </a:solidFill>
                <a:latin typeface="Calibri"/>
                <a:cs typeface="Calibri"/>
              </a:rPr>
              <a:t>()</a:t>
            </a:r>
          </a:p>
          <a:p>
            <a:pPr marL="118872" indent="0">
              <a:buNone/>
            </a:pPr>
            <a:r>
              <a:rPr lang="en-US" b="1" dirty="0">
                <a:solidFill>
                  <a:srgbClr val="000000"/>
                </a:solidFill>
                <a:latin typeface="Calibri"/>
                <a:cs typeface="Calibri"/>
              </a:rPr>
              <a:t>print("The message has", total, "vowels in it."</a:t>
            </a:r>
          </a:p>
          <a:p>
            <a:pPr marL="118872" indent="0">
              <a:buNone/>
            </a:pPr>
            <a:r>
              <a:rPr lang="en-US" b="1" dirty="0">
                <a:solidFill>
                  <a:srgbClr val="000000"/>
                </a:solidFill>
                <a:latin typeface="Calibri"/>
                <a:cs typeface="Calibri"/>
              </a:rPr>
              <a:t>print("It also has", </a:t>
            </a:r>
            <a:r>
              <a:rPr lang="en-US" b="1" dirty="0" err="1">
                <a:solidFill>
                  <a:srgbClr val="000000"/>
                </a:solidFill>
                <a:latin typeface="Calibri"/>
                <a:cs typeface="Calibri"/>
              </a:rPr>
              <a:t>ys</a:t>
            </a:r>
            <a:r>
              <a:rPr lang="en-US" b="1" dirty="0">
                <a:solidFill>
                  <a:srgbClr val="000000"/>
                </a:solidFill>
                <a:latin typeface="Calibri"/>
                <a:cs typeface="Calibri"/>
              </a:rPr>
              <a:t>, "</a:t>
            </a:r>
            <a:r>
              <a:rPr lang="en-US" b="1" dirty="0" err="1">
                <a:solidFill>
                  <a:srgbClr val="000000"/>
                </a:solidFill>
                <a:latin typeface="Calibri"/>
                <a:cs typeface="Calibri"/>
              </a:rPr>
              <a:t>ys</a:t>
            </a:r>
            <a:r>
              <a:rPr lang="en-US" b="1" dirty="0">
                <a:solidFill>
                  <a:srgbClr val="000000"/>
                </a:solidFill>
                <a:latin typeface="Calibri"/>
                <a:cs typeface="Calibri"/>
              </a:rPr>
              <a:t> in it.")</a:t>
            </a:r>
            <a:endParaRPr lang="en-US" dirty="0">
              <a:solidFill>
                <a:srgbClr val="000000"/>
              </a:solidFill>
              <a:latin typeface="Calibri"/>
              <a:cs typeface="Calibri"/>
            </a:endParaRPr>
          </a:p>
        </p:txBody>
      </p:sp>
      <p:sp>
        <p:nvSpPr>
          <p:cNvPr id="4" name="TextBox 3"/>
          <p:cNvSpPr txBox="1"/>
          <p:nvPr/>
        </p:nvSpPr>
        <p:spPr>
          <a:xfrm>
            <a:off x="4141543" y="1695098"/>
            <a:ext cx="5002457" cy="2862322"/>
          </a:xfrm>
          <a:prstGeom prst="rect">
            <a:avLst/>
          </a:prstGeom>
          <a:noFill/>
        </p:spPr>
        <p:txBody>
          <a:bodyPr wrap="square" rtlCol="0">
            <a:spAutoFit/>
          </a:bodyPr>
          <a:lstStyle/>
          <a:p>
            <a:r>
              <a:rPr lang="en-US" sz="2400" dirty="0">
                <a:latin typeface="Cambria"/>
                <a:cs typeface="Cambria"/>
              </a:rPr>
              <a:t>This program has errors in it. </a:t>
            </a:r>
            <a:br>
              <a:rPr lang="en-US" sz="2400" dirty="0">
                <a:latin typeface="Cambria"/>
                <a:cs typeface="Cambria"/>
              </a:rPr>
            </a:br>
            <a:r>
              <a:rPr lang="en-US" sz="2400" dirty="0">
                <a:latin typeface="Cambria"/>
                <a:cs typeface="Cambria"/>
              </a:rPr>
              <a:t>When we run it, we should get:</a:t>
            </a:r>
          </a:p>
          <a:p>
            <a:r>
              <a:rPr lang="en-US" sz="2200" b="1" dirty="0">
                <a:solidFill>
                  <a:srgbClr val="00B050"/>
                </a:solidFill>
                <a:latin typeface="Calibri"/>
                <a:cs typeface="Calibri"/>
              </a:rPr>
              <a:t>&gt;&gt;&gt; </a:t>
            </a:r>
          </a:p>
          <a:p>
            <a:r>
              <a:rPr lang="en-US" sz="2200" b="1" dirty="0">
                <a:solidFill>
                  <a:srgbClr val="00B050"/>
                </a:solidFill>
                <a:latin typeface="Calibri"/>
                <a:cs typeface="Calibri"/>
              </a:rPr>
              <a:t>The message has 13 vowels in it.</a:t>
            </a:r>
          </a:p>
          <a:p>
            <a:r>
              <a:rPr lang="en-US" sz="2200" b="1" dirty="0">
                <a:solidFill>
                  <a:srgbClr val="00B050"/>
                </a:solidFill>
                <a:latin typeface="Calibri"/>
                <a:cs typeface="Calibri"/>
              </a:rPr>
              <a:t>It also has 2 </a:t>
            </a:r>
            <a:r>
              <a:rPr lang="en-US" sz="2200" b="1" dirty="0" err="1">
                <a:solidFill>
                  <a:srgbClr val="00B050"/>
                </a:solidFill>
                <a:latin typeface="Calibri"/>
                <a:cs typeface="Calibri"/>
              </a:rPr>
              <a:t>ys</a:t>
            </a:r>
            <a:r>
              <a:rPr lang="en-US" sz="2200" b="1" dirty="0">
                <a:solidFill>
                  <a:srgbClr val="00B050"/>
                </a:solidFill>
                <a:latin typeface="Calibri"/>
                <a:cs typeface="Calibri"/>
              </a:rPr>
              <a:t> in it.</a:t>
            </a:r>
          </a:p>
          <a:p>
            <a:endParaRPr lang="en-US" sz="2400" dirty="0">
              <a:solidFill>
                <a:srgbClr val="002060"/>
              </a:solidFill>
              <a:latin typeface="Cambria"/>
              <a:cs typeface="Cambria"/>
            </a:endParaRPr>
          </a:p>
          <a:p>
            <a:r>
              <a:rPr lang="en-US" sz="2400" dirty="0">
                <a:latin typeface="Cambria"/>
                <a:cs typeface="Cambria"/>
              </a:rPr>
              <a:t>Fix it!</a:t>
            </a:r>
          </a:p>
          <a:p>
            <a:pPr marL="285750" indent="-285750">
              <a:buFont typeface="Wingdings" charset="0"/>
              <a:buChar char="à"/>
            </a:pPr>
            <a:r>
              <a:rPr lang="en-US" i="1" dirty="0">
                <a:latin typeface="Cambria"/>
                <a:cs typeface="Cambria"/>
              </a:rPr>
              <a:t>Starter file is </a:t>
            </a:r>
            <a:r>
              <a:rPr lang="en-US" b="1" i="1" dirty="0">
                <a:solidFill>
                  <a:srgbClr val="002060"/>
                </a:solidFill>
                <a:latin typeface="Cambria"/>
                <a:cs typeface="Cambria"/>
              </a:rPr>
              <a:t>debug.py </a:t>
            </a:r>
            <a:r>
              <a:rPr lang="en-US" i="1" dirty="0">
                <a:latin typeface="Cambria"/>
                <a:cs typeface="Cambria"/>
              </a:rPr>
              <a:t>on Canvas</a:t>
            </a:r>
            <a:endParaRPr lang="en-US" b="1" i="1" dirty="0">
              <a:latin typeface="Cambria"/>
              <a:cs typeface="Cambria"/>
            </a:endParaRPr>
          </a:p>
        </p:txBody>
      </p:sp>
    </p:spTree>
    <p:extLst>
      <p:ext uri="{BB962C8B-B14F-4D97-AF65-F5344CB8AC3E}">
        <p14:creationId xmlns:p14="http://schemas.microsoft.com/office/powerpoint/2010/main" val="19477654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Vowel Counter (Solution)</a:t>
            </a:r>
          </a:p>
        </p:txBody>
      </p:sp>
      <p:pic>
        <p:nvPicPr>
          <p:cNvPr id="5" name="Picture 4"/>
          <p:cNvPicPr>
            <a:picLocks noChangeAspect="1"/>
          </p:cNvPicPr>
          <p:nvPr/>
        </p:nvPicPr>
        <p:blipFill>
          <a:blip r:embed="rId2"/>
          <a:stretch>
            <a:fillRect/>
          </a:stretch>
        </p:blipFill>
        <p:spPr>
          <a:xfrm>
            <a:off x="762000" y="1600200"/>
            <a:ext cx="7381875" cy="4981575"/>
          </a:xfrm>
          <a:prstGeom prst="rect">
            <a:avLst/>
          </a:prstGeom>
        </p:spPr>
      </p:pic>
    </p:spTree>
    <p:extLst>
      <p:ext uri="{BB962C8B-B14F-4D97-AF65-F5344CB8AC3E}">
        <p14:creationId xmlns:p14="http://schemas.microsoft.com/office/powerpoint/2010/main" val="3834460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p:nvPr>
        </p:nvSpPr>
        <p:spPr/>
        <p:txBody>
          <a:bodyPr/>
          <a:lstStyle/>
          <a:p>
            <a:r>
              <a:rPr lang="en-US" dirty="0"/>
              <a:t>What about Test Code in main?</a:t>
            </a:r>
            <a:endParaRPr lang="en-US" dirty="0">
              <a:ea typeface="ＭＳ Ｐゴシック" pitchFamily="-65" charset="-128"/>
              <a:cs typeface="ＭＳ Ｐゴシック" pitchFamily="-65" charset="-128"/>
            </a:endParaRPr>
          </a:p>
        </p:txBody>
      </p:sp>
      <p:sp>
        <p:nvSpPr>
          <p:cNvPr id="65541" name="Rectangle 3"/>
          <p:cNvSpPr>
            <a:spLocks noGrp="1" noChangeArrowheads="1"/>
          </p:cNvSpPr>
          <p:nvPr>
            <p:ph idx="1"/>
          </p:nvPr>
        </p:nvSpPr>
        <p:spPr>
          <a:xfrm>
            <a:off x="4724400" y="1752600"/>
            <a:ext cx="3962400" cy="4838700"/>
          </a:xfrm>
        </p:spPr>
        <p:txBody>
          <a:bodyPr>
            <a:noAutofit/>
          </a:bodyPr>
          <a:lstStyle/>
          <a:p>
            <a:pPr marL="0" indent="0">
              <a:buNone/>
            </a:pPr>
            <a:r>
              <a:rPr lang="en-US" sz="2400" dirty="0"/>
              <a:t>Let’s say I add some </a:t>
            </a:r>
            <a:br>
              <a:rPr lang="en-US" sz="2400" dirty="0"/>
            </a:br>
            <a:r>
              <a:rPr lang="en-US" sz="2400" b="1" dirty="0">
                <a:solidFill>
                  <a:schemeClr val="accent3"/>
                </a:solidFill>
              </a:rPr>
              <a:t>test code </a:t>
            </a:r>
            <a:r>
              <a:rPr lang="en-US" sz="2400" dirty="0"/>
              <a:t>to my </a:t>
            </a:r>
            <a:r>
              <a:rPr lang="en-US" sz="2400" b="1" dirty="0" err="1">
                <a:solidFill>
                  <a:srgbClr val="002060"/>
                </a:solidFill>
              </a:rPr>
              <a:t>mathFunc</a:t>
            </a:r>
            <a:r>
              <a:rPr lang="en-US" sz="2400" dirty="0">
                <a:solidFill>
                  <a:srgbClr val="002060"/>
                </a:solidFill>
              </a:rPr>
              <a:t> </a:t>
            </a:r>
            <a:r>
              <a:rPr lang="en-US" sz="2400" dirty="0"/>
              <a:t>module.</a:t>
            </a:r>
          </a:p>
          <a:p>
            <a:endParaRPr lang="en-US" sz="2400" b="1" dirty="0">
              <a:solidFill>
                <a:srgbClr val="FF0000"/>
              </a:solidFill>
            </a:endParaRPr>
          </a:p>
          <a:p>
            <a:pPr marL="0" indent="0">
              <a:buNone/>
            </a:pPr>
            <a:r>
              <a:rPr lang="en-US" sz="2400" i="1" dirty="0">
                <a:solidFill>
                  <a:srgbClr val="0000FF"/>
                </a:solidFill>
              </a:rPr>
              <a:t>This code is written so that if I run the module directly, I expect all of my tests to return </a:t>
            </a:r>
            <a:r>
              <a:rPr lang="en-US" sz="2400" b="1" i="1" dirty="0">
                <a:solidFill>
                  <a:srgbClr val="0000FF"/>
                </a:solidFill>
              </a:rPr>
              <a:t>True</a:t>
            </a:r>
            <a:r>
              <a:rPr lang="en-US" sz="2400" i="1" dirty="0">
                <a:solidFill>
                  <a:srgbClr val="0000FF"/>
                </a:solidFill>
              </a:rPr>
              <a:t>.</a:t>
            </a:r>
          </a:p>
          <a:p>
            <a:endParaRPr lang="en-US" sz="2400" dirty="0"/>
          </a:p>
          <a:p>
            <a:pPr marL="0" indent="0">
              <a:buNone/>
            </a:pPr>
            <a:r>
              <a:rPr lang="en-US" sz="2400" dirty="0"/>
              <a:t>Now if I </a:t>
            </a:r>
            <a:r>
              <a:rPr lang="en-US" sz="2400" b="1" dirty="0"/>
              <a:t>import</a:t>
            </a:r>
            <a:r>
              <a:rPr lang="en-US" sz="2400" dirty="0"/>
              <a:t> this module, it runs the test code, too!!</a:t>
            </a:r>
          </a:p>
        </p:txBody>
      </p:sp>
      <p:sp>
        <p:nvSpPr>
          <p:cNvPr id="4" name="Content Placeholder 2"/>
          <p:cNvSpPr txBox="1">
            <a:spLocks/>
          </p:cNvSpPr>
          <p:nvPr/>
        </p:nvSpPr>
        <p:spPr>
          <a:xfrm>
            <a:off x="457200" y="1663700"/>
            <a:ext cx="3962399" cy="5194300"/>
          </a:xfrm>
          <a:prstGeom prst="rect">
            <a:avLst/>
          </a:prstGeom>
        </p:spPr>
        <p:txBody>
          <a:bodyPr vert="horz" lIns="54864" tIns="9144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sz="2000" b="1" dirty="0" err="1">
                <a:latin typeface="Calibri"/>
                <a:cs typeface="Calibri"/>
              </a:rPr>
              <a:t>def</a:t>
            </a:r>
            <a:r>
              <a:rPr lang="en-US" sz="2000" b="1" dirty="0">
                <a:latin typeface="Calibri"/>
                <a:cs typeface="Calibri"/>
              </a:rPr>
              <a:t> summation(numbers):</a:t>
            </a:r>
          </a:p>
          <a:p>
            <a:pPr marL="118872" indent="0">
              <a:buNone/>
            </a:pPr>
            <a:r>
              <a:rPr lang="en-US" sz="2000" dirty="0">
                <a:latin typeface="Calibri"/>
                <a:cs typeface="Calibri"/>
              </a:rPr>
              <a:t>	total = 0</a:t>
            </a:r>
          </a:p>
          <a:p>
            <a:pPr marL="118872" indent="0">
              <a:buNone/>
            </a:pPr>
            <a:r>
              <a:rPr lang="en-US" sz="2000" dirty="0">
                <a:latin typeface="Calibri"/>
                <a:cs typeface="Calibri"/>
              </a:rPr>
              <a:t>	for </a:t>
            </a:r>
            <a:r>
              <a:rPr lang="en-US" sz="2000" dirty="0" err="1">
                <a:latin typeface="Calibri"/>
                <a:cs typeface="Calibri"/>
              </a:rPr>
              <a:t>num</a:t>
            </a:r>
            <a:r>
              <a:rPr lang="en-US" sz="2000" dirty="0">
                <a:latin typeface="Calibri"/>
                <a:cs typeface="Calibri"/>
              </a:rPr>
              <a:t> in numbers:</a:t>
            </a:r>
          </a:p>
          <a:p>
            <a:pPr marL="118872" indent="0">
              <a:buNone/>
            </a:pPr>
            <a:r>
              <a:rPr lang="en-US" sz="2000" dirty="0">
                <a:latin typeface="Calibri"/>
                <a:cs typeface="Calibri"/>
              </a:rPr>
              <a:t>		total += </a:t>
            </a:r>
            <a:r>
              <a:rPr lang="en-US" sz="2000" dirty="0" err="1">
                <a:latin typeface="Calibri"/>
                <a:cs typeface="Calibri"/>
              </a:rPr>
              <a:t>num</a:t>
            </a:r>
            <a:endParaRPr lang="en-US" sz="2000" dirty="0">
              <a:latin typeface="Calibri"/>
              <a:cs typeface="Calibri"/>
            </a:endParaRPr>
          </a:p>
          <a:p>
            <a:pPr marL="118872" indent="0">
              <a:buNone/>
            </a:pPr>
            <a:r>
              <a:rPr lang="en-US" sz="2000" dirty="0">
                <a:latin typeface="Calibri"/>
                <a:cs typeface="Calibri"/>
              </a:rPr>
              <a:t>	</a:t>
            </a:r>
            <a:r>
              <a:rPr lang="en-US" sz="2000" b="1" dirty="0">
                <a:latin typeface="Calibri"/>
                <a:cs typeface="Calibri"/>
              </a:rPr>
              <a:t>return total</a:t>
            </a:r>
          </a:p>
          <a:p>
            <a:pPr marL="118872" indent="0">
              <a:buNone/>
            </a:pPr>
            <a:endParaRPr lang="en-US" sz="2000" dirty="0">
              <a:latin typeface="Calibri"/>
              <a:cs typeface="Calibri"/>
            </a:endParaRPr>
          </a:p>
          <a:p>
            <a:pPr marL="118872" indent="0">
              <a:buNone/>
            </a:pPr>
            <a:r>
              <a:rPr lang="en-US" sz="2000" b="1" dirty="0" err="1">
                <a:latin typeface="Calibri"/>
                <a:cs typeface="Calibri"/>
              </a:rPr>
              <a:t>def</a:t>
            </a:r>
            <a:r>
              <a:rPr lang="en-US" sz="2000" b="1" dirty="0">
                <a:latin typeface="Calibri"/>
                <a:cs typeface="Calibri"/>
              </a:rPr>
              <a:t> mean(numbers):</a:t>
            </a:r>
          </a:p>
          <a:p>
            <a:pPr marL="118872" indent="0">
              <a:buNone/>
            </a:pPr>
            <a:r>
              <a:rPr lang="en-US" sz="2000" dirty="0">
                <a:latin typeface="Calibri"/>
                <a:cs typeface="Calibri"/>
              </a:rPr>
              <a:t>	total = 0.0</a:t>
            </a:r>
          </a:p>
          <a:p>
            <a:pPr marL="118872" indent="0">
              <a:buNone/>
            </a:pPr>
            <a:r>
              <a:rPr lang="en-US" sz="2000" dirty="0">
                <a:latin typeface="Calibri"/>
                <a:cs typeface="Calibri"/>
              </a:rPr>
              <a:t>	for </a:t>
            </a:r>
            <a:r>
              <a:rPr lang="en-US" sz="2000" dirty="0" err="1">
                <a:latin typeface="Calibri"/>
                <a:cs typeface="Calibri"/>
              </a:rPr>
              <a:t>num</a:t>
            </a:r>
            <a:r>
              <a:rPr lang="en-US" sz="2000" dirty="0">
                <a:latin typeface="Calibri"/>
                <a:cs typeface="Calibri"/>
              </a:rPr>
              <a:t> in numbers:</a:t>
            </a:r>
          </a:p>
          <a:p>
            <a:pPr marL="118872" indent="0">
              <a:buNone/>
            </a:pPr>
            <a:r>
              <a:rPr lang="en-US" sz="2000" dirty="0">
                <a:latin typeface="Calibri"/>
                <a:cs typeface="Calibri"/>
              </a:rPr>
              <a:t>		total += </a:t>
            </a:r>
            <a:r>
              <a:rPr lang="en-US" sz="2000" dirty="0" err="1">
                <a:latin typeface="Calibri"/>
                <a:cs typeface="Calibri"/>
              </a:rPr>
              <a:t>num</a:t>
            </a:r>
            <a:endParaRPr lang="en-US" sz="2000" dirty="0">
              <a:latin typeface="Calibri"/>
              <a:cs typeface="Calibri"/>
            </a:endParaRPr>
          </a:p>
          <a:p>
            <a:pPr marL="118872" indent="0">
              <a:buNone/>
            </a:pPr>
            <a:r>
              <a:rPr lang="en-US" sz="2000" dirty="0">
                <a:latin typeface="Calibri"/>
                <a:cs typeface="Calibri"/>
              </a:rPr>
              <a:t>	</a:t>
            </a:r>
            <a:r>
              <a:rPr lang="en-US" sz="2000" b="1" dirty="0">
                <a:latin typeface="Calibri"/>
                <a:cs typeface="Calibri"/>
              </a:rPr>
              <a:t>return total/</a:t>
            </a:r>
            <a:r>
              <a:rPr lang="en-US" sz="2000" b="1" dirty="0" err="1">
                <a:latin typeface="Calibri"/>
                <a:cs typeface="Calibri"/>
              </a:rPr>
              <a:t>len</a:t>
            </a:r>
            <a:r>
              <a:rPr lang="en-US" sz="2000" b="1" dirty="0">
                <a:latin typeface="Calibri"/>
                <a:cs typeface="Calibri"/>
              </a:rPr>
              <a:t>(numbers)</a:t>
            </a:r>
          </a:p>
          <a:p>
            <a:pPr marL="118872" indent="0">
              <a:buNone/>
            </a:pPr>
            <a:endParaRPr lang="en-US" sz="2000" dirty="0">
              <a:solidFill>
                <a:srgbClr val="000090"/>
              </a:solidFill>
              <a:latin typeface="Calibri"/>
              <a:cs typeface="Calibri"/>
            </a:endParaRPr>
          </a:p>
          <a:p>
            <a:pPr marL="118872" indent="0">
              <a:buNone/>
            </a:pPr>
            <a:r>
              <a:rPr lang="en-US" sz="2000" dirty="0">
                <a:solidFill>
                  <a:schemeClr val="accent3"/>
                </a:solidFill>
                <a:latin typeface="Calibri"/>
                <a:cs typeface="Calibri"/>
              </a:rPr>
              <a:t>#test code</a:t>
            </a:r>
          </a:p>
          <a:p>
            <a:pPr marL="118872" indent="0">
              <a:buNone/>
            </a:pPr>
            <a:r>
              <a:rPr lang="en-US" sz="2000" dirty="0" err="1">
                <a:solidFill>
                  <a:srgbClr val="0000FF"/>
                </a:solidFill>
                <a:latin typeface="Calibri"/>
                <a:cs typeface="Calibri"/>
              </a:rPr>
              <a:t>nums</a:t>
            </a:r>
            <a:r>
              <a:rPr lang="en-US" sz="2000" dirty="0">
                <a:solidFill>
                  <a:srgbClr val="0000FF"/>
                </a:solidFill>
                <a:latin typeface="Calibri"/>
                <a:cs typeface="Calibri"/>
              </a:rPr>
              <a:t> = [1,2,3,4]</a:t>
            </a:r>
          </a:p>
          <a:p>
            <a:pPr marL="118872" indent="0">
              <a:buNone/>
            </a:pPr>
            <a:r>
              <a:rPr lang="en-US" sz="2000" dirty="0">
                <a:solidFill>
                  <a:srgbClr val="0000FF"/>
                </a:solidFill>
                <a:latin typeface="Calibri"/>
                <a:cs typeface="Calibri"/>
              </a:rPr>
              <a:t>print(summation(</a:t>
            </a:r>
            <a:r>
              <a:rPr lang="en-US" sz="2000" dirty="0" err="1">
                <a:solidFill>
                  <a:srgbClr val="0000FF"/>
                </a:solidFill>
                <a:latin typeface="Calibri"/>
                <a:cs typeface="Calibri"/>
              </a:rPr>
              <a:t>nums</a:t>
            </a:r>
            <a:r>
              <a:rPr lang="en-US" sz="2000" dirty="0">
                <a:solidFill>
                  <a:srgbClr val="0000FF"/>
                </a:solidFill>
                <a:latin typeface="Calibri"/>
                <a:cs typeface="Calibri"/>
              </a:rPr>
              <a:t>) == 10)</a:t>
            </a:r>
          </a:p>
          <a:p>
            <a:pPr marL="118872" indent="0">
              <a:buNone/>
            </a:pPr>
            <a:r>
              <a:rPr lang="en-US" sz="2000" dirty="0">
                <a:solidFill>
                  <a:srgbClr val="0000FF"/>
                </a:solidFill>
                <a:latin typeface="Calibri"/>
                <a:cs typeface="Calibri"/>
              </a:rPr>
              <a:t>print(mean(</a:t>
            </a:r>
            <a:r>
              <a:rPr lang="en-US" sz="2000" dirty="0" err="1">
                <a:solidFill>
                  <a:srgbClr val="0000FF"/>
                </a:solidFill>
                <a:latin typeface="Calibri"/>
                <a:cs typeface="Calibri"/>
              </a:rPr>
              <a:t>nums</a:t>
            </a:r>
            <a:r>
              <a:rPr lang="en-US" sz="2000" dirty="0">
                <a:solidFill>
                  <a:srgbClr val="0000FF"/>
                </a:solidFill>
                <a:latin typeface="Calibri"/>
                <a:cs typeface="Calibri"/>
              </a:rPr>
              <a:t>) == 2.5)</a:t>
            </a:r>
          </a:p>
        </p:txBody>
      </p:sp>
    </p:spTree>
    <p:extLst>
      <p:ext uri="{BB962C8B-B14F-4D97-AF65-F5344CB8AC3E}">
        <p14:creationId xmlns:p14="http://schemas.microsoft.com/office/powerpoint/2010/main" val="29918485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0" y="6857999"/>
            <a:ext cx="9144000" cy="4571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Data Read v1(Group Work)*</a:t>
            </a:r>
          </a:p>
        </p:txBody>
      </p:sp>
      <p:sp>
        <p:nvSpPr>
          <p:cNvPr id="3" name="Content Placeholder 2"/>
          <p:cNvSpPr>
            <a:spLocks noGrp="1"/>
          </p:cNvSpPr>
          <p:nvPr>
            <p:ph idx="1"/>
          </p:nvPr>
        </p:nvSpPr>
        <p:spPr>
          <a:xfrm>
            <a:off x="5319758" y="1436957"/>
            <a:ext cx="3824242" cy="5194413"/>
          </a:xfrm>
        </p:spPr>
        <p:txBody>
          <a:bodyPr>
            <a:noAutofit/>
          </a:bodyPr>
          <a:lstStyle/>
          <a:p>
            <a:pPr marL="0" indent="0">
              <a:buNone/>
            </a:pPr>
            <a:r>
              <a:rPr lang="en-US" dirty="0"/>
              <a:t>Produce this output:</a:t>
            </a:r>
          </a:p>
          <a:p>
            <a:pPr marL="0" indent="0">
              <a:buNone/>
            </a:pPr>
            <a:endParaRPr lang="en-US" dirty="0"/>
          </a:p>
        </p:txBody>
      </p:sp>
      <p:sp>
        <p:nvSpPr>
          <p:cNvPr id="9" name="Rectangle 8"/>
          <p:cNvSpPr/>
          <p:nvPr/>
        </p:nvSpPr>
        <p:spPr>
          <a:xfrm>
            <a:off x="518931" y="5284187"/>
            <a:ext cx="8167869" cy="1477328"/>
          </a:xfrm>
          <a:prstGeom prst="rect">
            <a:avLst/>
          </a:prstGeom>
        </p:spPr>
        <p:txBody>
          <a:bodyPr wrap="square">
            <a:spAutoFit/>
          </a:bodyPr>
          <a:lstStyle/>
          <a:p>
            <a:r>
              <a:rPr lang="en-US" u="sng" dirty="0"/>
              <a:t>Hints:</a:t>
            </a:r>
          </a:p>
          <a:p>
            <a:r>
              <a:rPr lang="en-US" b="1" dirty="0">
                <a:solidFill>
                  <a:srgbClr val="FF0000"/>
                </a:solidFill>
              </a:rPr>
              <a:t>.strip() </a:t>
            </a:r>
            <a:r>
              <a:rPr lang="en-US" dirty="0"/>
              <a:t>gets rid of spaces and newlines at the beginning and end of a string</a:t>
            </a:r>
          </a:p>
          <a:p>
            <a:r>
              <a:rPr lang="en-US" b="1" dirty="0">
                <a:solidFill>
                  <a:srgbClr val="FF0000"/>
                </a:solidFill>
              </a:rPr>
              <a:t>.split() </a:t>
            </a:r>
            <a:r>
              <a:rPr lang="en-US" dirty="0"/>
              <a:t>allows you to break up a string into pieces</a:t>
            </a:r>
          </a:p>
          <a:p>
            <a:endParaRPr lang="en-US" dirty="0"/>
          </a:p>
          <a:p>
            <a:endParaRPr lang="en-US" i="1" dirty="0"/>
          </a:p>
        </p:txBody>
      </p:sp>
      <p:grpSp>
        <p:nvGrpSpPr>
          <p:cNvPr id="6" name="Group 5"/>
          <p:cNvGrpSpPr/>
          <p:nvPr/>
        </p:nvGrpSpPr>
        <p:grpSpPr>
          <a:xfrm>
            <a:off x="-540748" y="1574447"/>
            <a:ext cx="3573319" cy="2772701"/>
            <a:chOff x="5113480" y="1704642"/>
            <a:chExt cx="3573319" cy="2772701"/>
          </a:xfrm>
        </p:grpSpPr>
        <p:sp>
          <p:nvSpPr>
            <p:cNvPr id="5" name="TextBox 4"/>
            <p:cNvSpPr txBox="1"/>
            <p:nvPr/>
          </p:nvSpPr>
          <p:spPr>
            <a:xfrm>
              <a:off x="5919387" y="3092348"/>
              <a:ext cx="19812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rgbClr val="0070C0"/>
                  </a:solidFill>
                </a:rPr>
                <a:t>Jim, 20, Student</a:t>
              </a:r>
            </a:p>
            <a:p>
              <a:r>
                <a:rPr lang="en-US" sz="1400" dirty="0">
                  <a:solidFill>
                    <a:srgbClr val="0070C0"/>
                  </a:solidFill>
                </a:rPr>
                <a:t>Sally, 25, Engineer</a:t>
              </a:r>
            </a:p>
            <a:p>
              <a:r>
                <a:rPr lang="en-US" sz="1400" dirty="0">
                  <a:solidFill>
                    <a:srgbClr val="0070C0"/>
                  </a:solidFill>
                </a:rPr>
                <a:t>Alan, 23, Artist</a:t>
              </a:r>
            </a:p>
            <a:p>
              <a:r>
                <a:rPr lang="en-US" sz="1400" dirty="0">
                  <a:solidFill>
                    <a:srgbClr val="0070C0"/>
                  </a:solidFill>
                </a:rPr>
                <a:t>Lana, 18, Student</a:t>
              </a:r>
            </a:p>
            <a:p>
              <a:r>
                <a:rPr lang="en-US" sz="1400" dirty="0">
                  <a:solidFill>
                    <a:srgbClr val="0070C0"/>
                  </a:solidFill>
                </a:rPr>
                <a:t>Dave, 41, Coach</a:t>
              </a:r>
            </a:p>
            <a:p>
              <a:r>
                <a:rPr lang="en-US" sz="1400" dirty="0">
                  <a:solidFill>
                    <a:srgbClr val="0070C0"/>
                  </a:solidFill>
                </a:rPr>
                <a:t>Tina, 31, Consultant</a:t>
              </a:r>
            </a:p>
          </p:txBody>
        </p:sp>
        <p:sp>
          <p:nvSpPr>
            <p:cNvPr id="17" name="Rectangle 16"/>
            <p:cNvSpPr/>
            <p:nvPr/>
          </p:nvSpPr>
          <p:spPr>
            <a:xfrm>
              <a:off x="5113480" y="1704642"/>
              <a:ext cx="3573319" cy="1200329"/>
            </a:xfrm>
            <a:prstGeom prst="rect">
              <a:avLst/>
            </a:prstGeom>
          </p:spPr>
          <p:txBody>
            <a:bodyPr wrap="square">
              <a:spAutoFit/>
            </a:bodyPr>
            <a:lstStyle/>
            <a:p>
              <a:pPr algn="ctr"/>
              <a:r>
                <a:rPr lang="en-US" sz="2400" i="1" dirty="0"/>
                <a:t>Download </a:t>
              </a:r>
              <a:br>
                <a:rPr lang="en-US" sz="2400" i="1" dirty="0"/>
              </a:br>
              <a:r>
                <a:rPr lang="en-US" sz="2400" b="1" i="1" dirty="0">
                  <a:solidFill>
                    <a:srgbClr val="002060"/>
                  </a:solidFill>
                </a:rPr>
                <a:t>professions.txt</a:t>
              </a:r>
              <a:br>
                <a:rPr lang="en-US" sz="2400" b="1" i="1" dirty="0">
                  <a:solidFill>
                    <a:srgbClr val="002060"/>
                  </a:solidFill>
                </a:rPr>
              </a:br>
              <a:r>
                <a:rPr lang="en-US" sz="2400" i="1" dirty="0"/>
                <a:t> from Canvas</a:t>
              </a:r>
            </a:p>
          </p:txBody>
        </p:sp>
      </p:grpSp>
      <p:pic>
        <p:nvPicPr>
          <p:cNvPr id="7" name="Picture 6"/>
          <p:cNvPicPr>
            <a:picLocks noChangeAspect="1"/>
          </p:cNvPicPr>
          <p:nvPr/>
        </p:nvPicPr>
        <p:blipFill>
          <a:blip r:embed="rId2"/>
          <a:stretch>
            <a:fillRect/>
          </a:stretch>
        </p:blipFill>
        <p:spPr>
          <a:xfrm>
            <a:off x="2915006" y="2036112"/>
            <a:ext cx="6134100" cy="3333750"/>
          </a:xfrm>
          <a:prstGeom prst="rect">
            <a:avLst/>
          </a:prstGeom>
        </p:spPr>
      </p:pic>
    </p:spTree>
    <p:extLst>
      <p:ext uri="{BB962C8B-B14F-4D97-AF65-F5344CB8AC3E}">
        <p14:creationId xmlns:p14="http://schemas.microsoft.com/office/powerpoint/2010/main" val="1095322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Read v1 (Algorithm)</a:t>
            </a:r>
          </a:p>
        </p:txBody>
      </p:sp>
      <p:sp>
        <p:nvSpPr>
          <p:cNvPr id="3" name="Content Placeholder 2"/>
          <p:cNvSpPr>
            <a:spLocks noGrp="1"/>
          </p:cNvSpPr>
          <p:nvPr>
            <p:ph idx="1"/>
          </p:nvPr>
        </p:nvSpPr>
        <p:spPr>
          <a:xfrm>
            <a:off x="457200" y="1600200"/>
            <a:ext cx="8229600" cy="5086583"/>
          </a:xfrm>
        </p:spPr>
        <p:txBody>
          <a:bodyPr>
            <a:noAutofit/>
          </a:bodyPr>
          <a:lstStyle/>
          <a:p>
            <a:pPr marL="118872" indent="0">
              <a:buNone/>
            </a:pPr>
            <a:r>
              <a:rPr lang="en-US" sz="2000" b="1" dirty="0">
                <a:solidFill>
                  <a:schemeClr val="accent1">
                    <a:lumMod val="75000"/>
                  </a:schemeClr>
                </a:solidFill>
              </a:rPr>
              <a:t>Open the file</a:t>
            </a:r>
          </a:p>
          <a:p>
            <a:pPr marL="118872" indent="0">
              <a:buNone/>
            </a:pPr>
            <a:r>
              <a:rPr lang="en-US" sz="2000" b="1" dirty="0">
                <a:solidFill>
                  <a:schemeClr val="accent1">
                    <a:lumMod val="75000"/>
                  </a:schemeClr>
                </a:solidFill>
              </a:rPr>
              <a:t>Read the data in as a list</a:t>
            </a:r>
          </a:p>
          <a:p>
            <a:pPr marL="118872" indent="0">
              <a:buNone/>
            </a:pPr>
            <a:r>
              <a:rPr lang="en-US" sz="2000" b="1" dirty="0">
                <a:solidFill>
                  <a:schemeClr val="accent1">
                    <a:lumMod val="75000"/>
                  </a:schemeClr>
                </a:solidFill>
              </a:rPr>
              <a:t>Close the file</a:t>
            </a:r>
          </a:p>
          <a:p>
            <a:pPr marL="118872" indent="0">
              <a:buNone/>
            </a:pPr>
            <a:endParaRPr lang="en-US" sz="2000" b="1" dirty="0">
              <a:solidFill>
                <a:schemeClr val="accent1">
                  <a:lumMod val="75000"/>
                </a:schemeClr>
              </a:solidFill>
            </a:endParaRPr>
          </a:p>
          <a:p>
            <a:pPr marL="118872" indent="0">
              <a:buNone/>
            </a:pPr>
            <a:r>
              <a:rPr lang="en-US" sz="2000" b="1" dirty="0">
                <a:solidFill>
                  <a:schemeClr val="accent1">
                    <a:lumMod val="75000"/>
                  </a:schemeClr>
                </a:solidFill>
              </a:rPr>
              <a:t>Start a clean copy of the data</a:t>
            </a:r>
          </a:p>
          <a:p>
            <a:pPr marL="118872" indent="0">
              <a:buNone/>
            </a:pPr>
            <a:r>
              <a:rPr lang="en-US" sz="2000" b="1" dirty="0">
                <a:solidFill>
                  <a:schemeClr val="accent1">
                    <a:lumMod val="75000"/>
                  </a:schemeClr>
                </a:solidFill>
              </a:rPr>
              <a:t>Walk through the list</a:t>
            </a:r>
          </a:p>
          <a:p>
            <a:pPr marL="118872" indent="0">
              <a:buNone/>
            </a:pPr>
            <a:r>
              <a:rPr lang="en-US" sz="2000" b="1" dirty="0">
                <a:solidFill>
                  <a:schemeClr val="accent1">
                    <a:lumMod val="75000"/>
                  </a:schemeClr>
                </a:solidFill>
              </a:rPr>
              <a:t>    Break the data into pieces between the commas</a:t>
            </a:r>
          </a:p>
          <a:p>
            <a:pPr marL="118872" indent="0">
              <a:buNone/>
            </a:pPr>
            <a:r>
              <a:rPr lang="en-US" sz="2000" b="1" dirty="0">
                <a:solidFill>
                  <a:schemeClr val="accent1">
                    <a:lumMod val="75000"/>
                  </a:schemeClr>
                </a:solidFill>
              </a:rPr>
              <a:t>    Clean the pieces up and add them to the clean copy</a:t>
            </a:r>
          </a:p>
          <a:p>
            <a:pPr marL="118872" indent="0">
              <a:buNone/>
            </a:pPr>
            <a:endParaRPr lang="en-US" sz="2000" b="1" dirty="0">
              <a:solidFill>
                <a:schemeClr val="accent1">
                  <a:lumMod val="75000"/>
                </a:schemeClr>
              </a:solidFill>
            </a:endParaRPr>
          </a:p>
          <a:p>
            <a:pPr marL="118872" indent="0">
              <a:buNone/>
            </a:pPr>
            <a:r>
              <a:rPr lang="en-US" sz="2000" b="1" dirty="0">
                <a:solidFill>
                  <a:schemeClr val="accent1">
                    <a:lumMod val="75000"/>
                  </a:schemeClr>
                </a:solidFill>
              </a:rPr>
              <a:t>Walk through the clean copy</a:t>
            </a:r>
          </a:p>
          <a:p>
            <a:pPr marL="118872" indent="0">
              <a:buNone/>
            </a:pPr>
            <a:r>
              <a:rPr lang="en-US" sz="2000" b="1" dirty="0">
                <a:solidFill>
                  <a:schemeClr val="accent1">
                    <a:lumMod val="75000"/>
                  </a:schemeClr>
                </a:solidFill>
              </a:rPr>
              <a:t>    Print off each piece</a:t>
            </a:r>
          </a:p>
          <a:p>
            <a:pPr marL="118872" indent="0">
              <a:buNone/>
            </a:pPr>
            <a:endParaRPr lang="en-US" sz="2000" b="1" dirty="0">
              <a:solidFill>
                <a:schemeClr val="accent1">
                  <a:lumMod val="75000"/>
                </a:schemeClr>
              </a:solidFill>
            </a:endParaRPr>
          </a:p>
          <a:p>
            <a:pPr marL="118872" indent="0">
              <a:buNone/>
            </a:pPr>
            <a:r>
              <a:rPr lang="en-US" sz="2000" b="1" dirty="0">
                <a:solidFill>
                  <a:schemeClr val="accent1">
                    <a:lumMod val="75000"/>
                  </a:schemeClr>
                </a:solidFill>
              </a:rPr>
              <a:t>Print all of the data to show we have it in a list.</a:t>
            </a:r>
          </a:p>
        </p:txBody>
      </p:sp>
    </p:spTree>
    <p:extLst>
      <p:ext uri="{BB962C8B-B14F-4D97-AF65-F5344CB8AC3E}">
        <p14:creationId xmlns:p14="http://schemas.microsoft.com/office/powerpoint/2010/main" val="15947846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Read v1 (Solution 1)</a:t>
            </a:r>
          </a:p>
        </p:txBody>
      </p:sp>
      <p:pic>
        <p:nvPicPr>
          <p:cNvPr id="3" name="Picture 2"/>
          <p:cNvPicPr>
            <a:picLocks noChangeAspect="1"/>
          </p:cNvPicPr>
          <p:nvPr/>
        </p:nvPicPr>
        <p:blipFill>
          <a:blip r:embed="rId2"/>
          <a:stretch>
            <a:fillRect/>
          </a:stretch>
        </p:blipFill>
        <p:spPr>
          <a:xfrm>
            <a:off x="1401376" y="1757807"/>
            <a:ext cx="6341247" cy="4110068"/>
          </a:xfrm>
          <a:prstGeom prst="rect">
            <a:avLst/>
          </a:prstGeom>
        </p:spPr>
      </p:pic>
    </p:spTree>
    <p:extLst>
      <p:ext uri="{BB962C8B-B14F-4D97-AF65-F5344CB8AC3E}">
        <p14:creationId xmlns:p14="http://schemas.microsoft.com/office/powerpoint/2010/main" val="1184925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Read v1 (Solution 2)</a:t>
            </a:r>
          </a:p>
        </p:txBody>
      </p:sp>
      <p:pic>
        <p:nvPicPr>
          <p:cNvPr id="3" name="Picture 2"/>
          <p:cNvPicPr>
            <a:picLocks noChangeAspect="1"/>
          </p:cNvPicPr>
          <p:nvPr/>
        </p:nvPicPr>
        <p:blipFill>
          <a:blip r:embed="rId2"/>
          <a:stretch>
            <a:fillRect/>
          </a:stretch>
        </p:blipFill>
        <p:spPr>
          <a:xfrm>
            <a:off x="1532545" y="1783712"/>
            <a:ext cx="6078909" cy="4357343"/>
          </a:xfrm>
          <a:prstGeom prst="rect">
            <a:avLst/>
          </a:prstGeom>
        </p:spPr>
      </p:pic>
    </p:spTree>
    <p:extLst>
      <p:ext uri="{BB962C8B-B14F-4D97-AF65-F5344CB8AC3E}">
        <p14:creationId xmlns:p14="http://schemas.microsoft.com/office/powerpoint/2010/main" val="15499595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0" y="6857999"/>
            <a:ext cx="9144000" cy="4571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Data Read v2(Group Work)*</a:t>
            </a:r>
          </a:p>
        </p:txBody>
      </p:sp>
      <p:sp>
        <p:nvSpPr>
          <p:cNvPr id="3" name="Content Placeholder 2"/>
          <p:cNvSpPr>
            <a:spLocks noGrp="1"/>
          </p:cNvSpPr>
          <p:nvPr>
            <p:ph idx="1"/>
          </p:nvPr>
        </p:nvSpPr>
        <p:spPr>
          <a:xfrm>
            <a:off x="0" y="1492370"/>
            <a:ext cx="8686799" cy="5194413"/>
          </a:xfrm>
        </p:spPr>
        <p:txBody>
          <a:bodyPr>
            <a:noAutofit/>
          </a:bodyPr>
          <a:lstStyle/>
          <a:p>
            <a:pPr marL="0" indent="0">
              <a:buNone/>
            </a:pPr>
            <a:r>
              <a:rPr lang="en-US" dirty="0">
                <a:solidFill>
                  <a:srgbClr val="00B050"/>
                </a:solidFill>
              </a:rPr>
              <a:t>Produce this output,</a:t>
            </a:r>
          </a:p>
          <a:p>
            <a:pPr marL="0" indent="0">
              <a:buNone/>
            </a:pPr>
            <a:r>
              <a:rPr lang="en-US" dirty="0">
                <a:solidFill>
                  <a:srgbClr val="00B050"/>
                </a:solidFill>
              </a:rPr>
              <a:t>which is sorted by age.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400" dirty="0"/>
              <a:t>We’ve provided the discussion on Insertion Sort from I201. </a:t>
            </a:r>
            <a:br>
              <a:rPr lang="en-US" sz="2400" dirty="0"/>
            </a:br>
            <a:r>
              <a:rPr lang="en-US" sz="2400" dirty="0"/>
              <a:t>Download </a:t>
            </a:r>
            <a:r>
              <a:rPr lang="en-US" sz="2400" b="1" dirty="0">
                <a:solidFill>
                  <a:srgbClr val="002060"/>
                </a:solidFill>
              </a:rPr>
              <a:t>I201 – Insertion Sort.ppt </a:t>
            </a:r>
            <a:r>
              <a:rPr lang="en-US" sz="2400" dirty="0"/>
              <a:t>and review the 2 slides.</a:t>
            </a:r>
            <a:endParaRPr lang="en-US" dirty="0"/>
          </a:p>
        </p:txBody>
      </p:sp>
      <p:pic>
        <p:nvPicPr>
          <p:cNvPr id="8" name="Picture 7"/>
          <p:cNvPicPr>
            <a:picLocks noChangeAspect="1"/>
          </p:cNvPicPr>
          <p:nvPr/>
        </p:nvPicPr>
        <p:blipFill>
          <a:blip r:embed="rId2"/>
          <a:stretch>
            <a:fillRect/>
          </a:stretch>
        </p:blipFill>
        <p:spPr>
          <a:xfrm>
            <a:off x="125290" y="2843281"/>
            <a:ext cx="3600450" cy="2343150"/>
          </a:xfrm>
          <a:prstGeom prst="rect">
            <a:avLst/>
          </a:prstGeom>
        </p:spPr>
      </p:pic>
      <p:sp>
        <p:nvSpPr>
          <p:cNvPr id="9" name="Rectangle 8"/>
          <p:cNvSpPr/>
          <p:nvPr/>
        </p:nvSpPr>
        <p:spPr>
          <a:xfrm>
            <a:off x="4343808" y="1494633"/>
            <a:ext cx="4800192" cy="3970318"/>
          </a:xfrm>
          <a:prstGeom prst="rect">
            <a:avLst/>
          </a:prstGeom>
        </p:spPr>
        <p:txBody>
          <a:bodyPr wrap="square">
            <a:spAutoFit/>
          </a:bodyPr>
          <a:lstStyle/>
          <a:p>
            <a:r>
              <a:rPr lang="en-US" sz="2400" dirty="0"/>
              <a:t>You get 3 points just for trying this problem, if you stay until we explain it at the end of the class.</a:t>
            </a:r>
          </a:p>
          <a:p>
            <a:endParaRPr lang="en-US" dirty="0"/>
          </a:p>
          <a:p>
            <a:r>
              <a:rPr lang="en-US" b="1" dirty="0">
                <a:solidFill>
                  <a:srgbClr val="3366FF"/>
                </a:solidFill>
                <a:latin typeface="Cambria"/>
                <a:cs typeface="Cambria"/>
              </a:rPr>
              <a:t>You get 2 Bonus points if you can solve the problem with code you wrote yourself!</a:t>
            </a:r>
          </a:p>
          <a:p>
            <a:endParaRPr lang="en-US" b="1" dirty="0">
              <a:solidFill>
                <a:srgbClr val="3366FF"/>
              </a:solidFill>
              <a:latin typeface="Cambria"/>
              <a:cs typeface="Cambria"/>
            </a:endParaRPr>
          </a:p>
          <a:p>
            <a:pPr algn="ctr"/>
            <a:r>
              <a:rPr lang="en-US" b="1" dirty="0">
                <a:solidFill>
                  <a:schemeClr val="accent2">
                    <a:lumMod val="50000"/>
                  </a:schemeClr>
                </a:solidFill>
                <a:latin typeface="Cambria"/>
                <a:cs typeface="Cambria"/>
              </a:rPr>
              <a:t>This is challenging. </a:t>
            </a:r>
          </a:p>
          <a:p>
            <a:endParaRPr lang="en-US" b="1" dirty="0">
              <a:solidFill>
                <a:srgbClr val="3366FF"/>
              </a:solidFill>
              <a:latin typeface="Cambria"/>
              <a:cs typeface="Cambria"/>
            </a:endParaRPr>
          </a:p>
          <a:p>
            <a:r>
              <a:rPr lang="en-US" b="1" dirty="0">
                <a:solidFill>
                  <a:srgbClr val="3366FF"/>
                </a:solidFill>
                <a:latin typeface="Cambria"/>
                <a:cs typeface="Cambria"/>
              </a:rPr>
              <a:t>No points for solutions from the internet. If you can’t explain it, you didn’t write it.</a:t>
            </a:r>
          </a:p>
          <a:p>
            <a:endParaRPr lang="en-US" dirty="0"/>
          </a:p>
          <a:p>
            <a:endParaRPr lang="en-US" i="1" dirty="0"/>
          </a:p>
        </p:txBody>
      </p:sp>
      <p:pic>
        <p:nvPicPr>
          <p:cNvPr id="7" name="Picture 6"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40334"/>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61042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Read v2 (Algorithm)</a:t>
            </a:r>
          </a:p>
        </p:txBody>
      </p:sp>
      <p:sp>
        <p:nvSpPr>
          <p:cNvPr id="3" name="Content Placeholder 2"/>
          <p:cNvSpPr>
            <a:spLocks noGrp="1"/>
          </p:cNvSpPr>
          <p:nvPr>
            <p:ph idx="1"/>
          </p:nvPr>
        </p:nvSpPr>
        <p:spPr>
          <a:xfrm>
            <a:off x="0" y="1417638"/>
            <a:ext cx="9144000" cy="5440362"/>
          </a:xfrm>
        </p:spPr>
        <p:txBody>
          <a:bodyPr>
            <a:noAutofit/>
          </a:bodyPr>
          <a:lstStyle/>
          <a:p>
            <a:pPr marL="118872" indent="0">
              <a:buNone/>
            </a:pPr>
            <a:r>
              <a:rPr lang="en-US" sz="1600" b="1" dirty="0">
                <a:solidFill>
                  <a:schemeClr val="accent1">
                    <a:lumMod val="75000"/>
                  </a:schemeClr>
                </a:solidFill>
              </a:rPr>
              <a:t>Start from the last problem, where we had a list of lists containing the cleaned-up data.</a:t>
            </a:r>
          </a:p>
          <a:p>
            <a:pPr marL="118872" indent="0">
              <a:buNone/>
            </a:pPr>
            <a:endParaRPr lang="en-US" sz="1600" b="1" dirty="0">
              <a:solidFill>
                <a:schemeClr val="accent1">
                  <a:lumMod val="75000"/>
                </a:schemeClr>
              </a:solidFill>
            </a:endParaRPr>
          </a:p>
          <a:p>
            <a:pPr marL="118872" indent="0">
              <a:buNone/>
            </a:pPr>
            <a:r>
              <a:rPr lang="en-US" sz="1600" b="1" dirty="0">
                <a:solidFill>
                  <a:schemeClr val="accent1">
                    <a:lumMod val="75000"/>
                  </a:schemeClr>
                </a:solidFill>
              </a:rPr>
              <a:t>Create a new list to hold the sorted items.</a:t>
            </a:r>
          </a:p>
          <a:p>
            <a:pPr marL="118872" indent="0">
              <a:buNone/>
            </a:pPr>
            <a:r>
              <a:rPr lang="en-US" sz="1600" b="1" dirty="0">
                <a:solidFill>
                  <a:schemeClr val="accent1">
                    <a:lumMod val="75000"/>
                  </a:schemeClr>
                </a:solidFill>
              </a:rPr>
              <a:t>Remove any single item from the old (unsorted) list and put it in the new one.</a:t>
            </a:r>
          </a:p>
          <a:p>
            <a:pPr marL="118872" indent="0">
              <a:buNone/>
            </a:pPr>
            <a:endParaRPr lang="en-US" sz="1600" b="1" dirty="0">
              <a:solidFill>
                <a:schemeClr val="accent1">
                  <a:lumMod val="75000"/>
                </a:schemeClr>
              </a:solidFill>
            </a:endParaRPr>
          </a:p>
          <a:p>
            <a:pPr marL="118872" indent="0">
              <a:buNone/>
            </a:pPr>
            <a:r>
              <a:rPr lang="en-US" sz="1600" b="1" dirty="0">
                <a:solidFill>
                  <a:schemeClr val="accent1">
                    <a:lumMod val="75000"/>
                  </a:schemeClr>
                </a:solidFill>
              </a:rPr>
              <a:t>As long as there is data in the unsorted list</a:t>
            </a:r>
          </a:p>
          <a:p>
            <a:pPr marL="118872" indent="0">
              <a:buNone/>
            </a:pPr>
            <a:r>
              <a:rPr lang="en-US" sz="1600" b="1" dirty="0">
                <a:solidFill>
                  <a:schemeClr val="accent1">
                    <a:lumMod val="75000"/>
                  </a:schemeClr>
                </a:solidFill>
              </a:rPr>
              <a:t>    remove an item from the unsorted list, call it current</a:t>
            </a:r>
          </a:p>
          <a:p>
            <a:pPr marL="118872" indent="0">
              <a:buNone/>
            </a:pPr>
            <a:endParaRPr lang="en-US" sz="1600" b="1" dirty="0">
              <a:solidFill>
                <a:schemeClr val="accent1">
                  <a:lumMod val="75000"/>
                </a:schemeClr>
              </a:solidFill>
            </a:endParaRPr>
          </a:p>
          <a:p>
            <a:pPr marL="118872" indent="0">
              <a:buNone/>
            </a:pPr>
            <a:r>
              <a:rPr lang="en-US" sz="1600" b="1" dirty="0">
                <a:solidFill>
                  <a:schemeClr val="accent1">
                    <a:lumMod val="75000"/>
                  </a:schemeClr>
                </a:solidFill>
              </a:rPr>
              <a:t>    Walk through each item in the sorted list</a:t>
            </a:r>
          </a:p>
          <a:p>
            <a:pPr marL="118872" indent="0">
              <a:buNone/>
            </a:pPr>
            <a:r>
              <a:rPr lang="en-US" sz="1600" b="1" dirty="0">
                <a:solidFill>
                  <a:schemeClr val="accent1">
                    <a:lumMod val="75000"/>
                  </a:schemeClr>
                </a:solidFill>
              </a:rPr>
              <a:t>        if current's age is less than the age of the current item</a:t>
            </a:r>
          </a:p>
          <a:p>
            <a:pPr marL="118872" indent="0">
              <a:buNone/>
            </a:pPr>
            <a:r>
              <a:rPr lang="en-US" sz="1600" b="1" dirty="0">
                <a:solidFill>
                  <a:schemeClr val="accent1">
                    <a:lumMod val="75000"/>
                  </a:schemeClr>
                </a:solidFill>
              </a:rPr>
              <a:t>            It needs to go here in the sorted list, so insert it</a:t>
            </a:r>
          </a:p>
          <a:p>
            <a:pPr marL="118872" indent="0">
              <a:buNone/>
            </a:pPr>
            <a:endParaRPr lang="en-US" sz="1600" b="1" dirty="0">
              <a:solidFill>
                <a:schemeClr val="accent1">
                  <a:lumMod val="75000"/>
                </a:schemeClr>
              </a:solidFill>
            </a:endParaRPr>
          </a:p>
          <a:p>
            <a:pPr marL="118872" indent="0">
              <a:buNone/>
            </a:pPr>
            <a:r>
              <a:rPr lang="en-US" sz="1600" b="1" dirty="0">
                <a:solidFill>
                  <a:schemeClr val="accent1">
                    <a:lumMod val="75000"/>
                  </a:schemeClr>
                </a:solidFill>
              </a:rPr>
              <a:t>    Did we get all the way through the sorted list without inserting?</a:t>
            </a:r>
          </a:p>
          <a:p>
            <a:pPr marL="118872" indent="0">
              <a:buNone/>
            </a:pPr>
            <a:r>
              <a:rPr lang="en-US" sz="1600" b="1" dirty="0">
                <a:solidFill>
                  <a:schemeClr val="accent1">
                    <a:lumMod val="75000"/>
                  </a:schemeClr>
                </a:solidFill>
              </a:rPr>
              <a:t>        If so, append current to the end of the list</a:t>
            </a:r>
          </a:p>
          <a:p>
            <a:pPr marL="118872" indent="0">
              <a:buNone/>
            </a:pPr>
            <a:endParaRPr lang="en-US" sz="1600" b="1" dirty="0">
              <a:solidFill>
                <a:schemeClr val="accent1">
                  <a:lumMod val="75000"/>
                </a:schemeClr>
              </a:solidFill>
            </a:endParaRPr>
          </a:p>
          <a:p>
            <a:pPr marL="118872" indent="0">
              <a:buNone/>
            </a:pPr>
            <a:r>
              <a:rPr lang="en-US" sz="1600" b="1" dirty="0">
                <a:solidFill>
                  <a:schemeClr val="accent1">
                    <a:lumMod val="75000"/>
                  </a:schemeClr>
                </a:solidFill>
              </a:rPr>
              <a:t>Walk through the final, sorted list</a:t>
            </a:r>
          </a:p>
          <a:p>
            <a:pPr marL="118872" indent="0">
              <a:buNone/>
            </a:pPr>
            <a:r>
              <a:rPr lang="en-US" sz="1600" b="1" dirty="0">
                <a:solidFill>
                  <a:schemeClr val="accent1">
                    <a:lumMod val="75000"/>
                  </a:schemeClr>
                </a:solidFill>
              </a:rPr>
              <a:t>    Print each item</a:t>
            </a:r>
          </a:p>
        </p:txBody>
      </p:sp>
      <p:pic>
        <p:nvPicPr>
          <p:cNvPr id="4" name="Picture 3"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40334"/>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861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64" y="274638"/>
            <a:ext cx="2942659" cy="1143000"/>
          </a:xfrm>
        </p:spPr>
        <p:txBody>
          <a:bodyPr>
            <a:noAutofit/>
          </a:bodyPr>
          <a:lstStyle/>
          <a:p>
            <a:r>
              <a:rPr lang="en-US" sz="3200" dirty="0"/>
              <a:t>Data Read v2 (Solution)</a:t>
            </a:r>
          </a:p>
        </p:txBody>
      </p:sp>
      <p:pic>
        <p:nvPicPr>
          <p:cNvPr id="4" name="Picture 3"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1191"/>
            <a:ext cx="676447" cy="6764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3028923" y="122845"/>
            <a:ext cx="5996101" cy="6735155"/>
          </a:xfrm>
          <a:prstGeom prst="rect">
            <a:avLst/>
          </a:prstGeom>
        </p:spPr>
      </p:pic>
    </p:spTree>
    <p:extLst>
      <p:ext uri="{BB962C8B-B14F-4D97-AF65-F5344CB8AC3E}">
        <p14:creationId xmlns:p14="http://schemas.microsoft.com/office/powerpoint/2010/main" val="37582291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1277483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p:nvPr>
        </p:nvSpPr>
        <p:spPr/>
        <p:txBody>
          <a:bodyPr/>
          <a:lstStyle/>
          <a:p>
            <a:r>
              <a:rPr lang="en-US" dirty="0"/>
              <a:t>What about Test Code in main?</a:t>
            </a:r>
            <a:endParaRPr lang="en-US" dirty="0">
              <a:ea typeface="ＭＳ Ｐゴシック" pitchFamily="-65" charset="-128"/>
              <a:cs typeface="ＭＳ Ｐゴシック" pitchFamily="-65" charset="-128"/>
            </a:endParaRPr>
          </a:p>
        </p:txBody>
      </p:sp>
      <p:sp>
        <p:nvSpPr>
          <p:cNvPr id="65541" name="Rectangle 3"/>
          <p:cNvSpPr>
            <a:spLocks noGrp="1" noChangeArrowheads="1"/>
          </p:cNvSpPr>
          <p:nvPr>
            <p:ph idx="1"/>
          </p:nvPr>
        </p:nvSpPr>
        <p:spPr>
          <a:xfrm>
            <a:off x="4724400" y="1714500"/>
            <a:ext cx="3962400" cy="4739909"/>
          </a:xfrm>
        </p:spPr>
        <p:txBody>
          <a:bodyPr>
            <a:normAutofit lnSpcReduction="10000"/>
          </a:bodyPr>
          <a:lstStyle/>
          <a:p>
            <a:pPr marL="0" indent="0">
              <a:buNone/>
            </a:pPr>
            <a:r>
              <a:rPr lang="en-US" dirty="0"/>
              <a:t>Adding </a:t>
            </a:r>
            <a:r>
              <a:rPr lang="en-US" b="1" dirty="0">
                <a:solidFill>
                  <a:srgbClr val="7030A0"/>
                </a:solidFill>
              </a:rPr>
              <a:t>a single line </a:t>
            </a:r>
            <a:r>
              <a:rPr lang="en-US" dirty="0"/>
              <a:t>prevents the test code from running when the module is imported!</a:t>
            </a:r>
          </a:p>
          <a:p>
            <a:endParaRPr lang="en-US" dirty="0"/>
          </a:p>
          <a:p>
            <a:pPr marL="0" indent="0">
              <a:buNone/>
            </a:pPr>
            <a:r>
              <a:rPr lang="en-US" dirty="0"/>
              <a:t>This way, we can keep our test code AND have the module be useful.</a:t>
            </a:r>
          </a:p>
        </p:txBody>
      </p:sp>
      <p:sp>
        <p:nvSpPr>
          <p:cNvPr id="4" name="Content Placeholder 2"/>
          <p:cNvSpPr txBox="1">
            <a:spLocks/>
          </p:cNvSpPr>
          <p:nvPr/>
        </p:nvSpPr>
        <p:spPr>
          <a:xfrm>
            <a:off x="457200" y="1524000"/>
            <a:ext cx="3962399" cy="5334000"/>
          </a:xfrm>
          <a:prstGeom prst="rect">
            <a:avLst/>
          </a:prstGeom>
        </p:spPr>
        <p:txBody>
          <a:bodyPr vert="horz" lIns="54864" tIns="9144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sz="1800" dirty="0" err="1">
                <a:solidFill>
                  <a:srgbClr val="000000"/>
                </a:solidFill>
                <a:latin typeface="Calibri"/>
                <a:cs typeface="Calibri"/>
              </a:rPr>
              <a:t>def</a:t>
            </a:r>
            <a:r>
              <a:rPr lang="en-US" sz="1800" dirty="0">
                <a:solidFill>
                  <a:srgbClr val="000000"/>
                </a:solidFill>
                <a:latin typeface="Calibri"/>
                <a:cs typeface="Calibri"/>
              </a:rPr>
              <a:t> summation(numbers):</a:t>
            </a:r>
          </a:p>
          <a:p>
            <a:pPr marL="118872" indent="0">
              <a:buNone/>
            </a:pPr>
            <a:r>
              <a:rPr lang="en-US" sz="1800" dirty="0">
                <a:solidFill>
                  <a:srgbClr val="000000"/>
                </a:solidFill>
                <a:latin typeface="Calibri"/>
                <a:cs typeface="Calibri"/>
              </a:rPr>
              <a:t>	total = 0</a:t>
            </a:r>
          </a:p>
          <a:p>
            <a:pPr marL="118872" indent="0">
              <a:buNone/>
            </a:pPr>
            <a:r>
              <a:rPr lang="en-US" sz="1800" dirty="0">
                <a:solidFill>
                  <a:srgbClr val="000000"/>
                </a:solidFill>
                <a:latin typeface="Calibri"/>
                <a:cs typeface="Calibri"/>
              </a:rPr>
              <a:t>	for </a:t>
            </a:r>
            <a:r>
              <a:rPr lang="en-US" sz="1800" dirty="0" err="1">
                <a:solidFill>
                  <a:srgbClr val="000000"/>
                </a:solidFill>
                <a:latin typeface="Calibri"/>
                <a:cs typeface="Calibri"/>
              </a:rPr>
              <a:t>num</a:t>
            </a:r>
            <a:r>
              <a:rPr lang="en-US" sz="1800" dirty="0">
                <a:solidFill>
                  <a:srgbClr val="000000"/>
                </a:solidFill>
                <a:latin typeface="Calibri"/>
                <a:cs typeface="Calibri"/>
              </a:rPr>
              <a:t> in numbers:</a:t>
            </a:r>
          </a:p>
          <a:p>
            <a:pPr marL="118872" indent="0">
              <a:buNone/>
            </a:pPr>
            <a:r>
              <a:rPr lang="en-US" sz="1800" dirty="0">
                <a:solidFill>
                  <a:srgbClr val="000000"/>
                </a:solidFill>
                <a:latin typeface="Calibri"/>
                <a:cs typeface="Calibri"/>
              </a:rPr>
              <a:t>		total += </a:t>
            </a:r>
            <a:r>
              <a:rPr lang="en-US" sz="1800" dirty="0" err="1">
                <a:solidFill>
                  <a:srgbClr val="000000"/>
                </a:solidFill>
                <a:latin typeface="Calibri"/>
                <a:cs typeface="Calibri"/>
              </a:rPr>
              <a:t>num</a:t>
            </a:r>
            <a:endParaRPr lang="en-US" sz="1800" dirty="0">
              <a:solidFill>
                <a:srgbClr val="000000"/>
              </a:solidFill>
              <a:latin typeface="Calibri"/>
              <a:cs typeface="Calibri"/>
            </a:endParaRPr>
          </a:p>
          <a:p>
            <a:pPr marL="118872" indent="0">
              <a:buNone/>
            </a:pPr>
            <a:r>
              <a:rPr lang="en-US" sz="1800" dirty="0">
                <a:solidFill>
                  <a:srgbClr val="000000"/>
                </a:solidFill>
                <a:latin typeface="Calibri"/>
                <a:cs typeface="Calibri"/>
              </a:rPr>
              <a:t>	return total</a:t>
            </a:r>
          </a:p>
          <a:p>
            <a:pPr marL="118872" indent="0">
              <a:buNone/>
            </a:pPr>
            <a:endParaRPr lang="en-US" sz="1800" dirty="0">
              <a:solidFill>
                <a:srgbClr val="000000"/>
              </a:solidFill>
              <a:latin typeface="Calibri"/>
              <a:cs typeface="Calibri"/>
            </a:endParaRPr>
          </a:p>
          <a:p>
            <a:pPr marL="118872" indent="0">
              <a:buNone/>
            </a:pPr>
            <a:r>
              <a:rPr lang="en-US" sz="1800" dirty="0" err="1">
                <a:solidFill>
                  <a:srgbClr val="000000"/>
                </a:solidFill>
                <a:latin typeface="Calibri"/>
                <a:cs typeface="Calibri"/>
              </a:rPr>
              <a:t>def</a:t>
            </a:r>
            <a:r>
              <a:rPr lang="en-US" sz="1800" dirty="0">
                <a:solidFill>
                  <a:srgbClr val="000000"/>
                </a:solidFill>
                <a:latin typeface="Calibri"/>
                <a:cs typeface="Calibri"/>
              </a:rPr>
              <a:t> mean(numbers):</a:t>
            </a:r>
          </a:p>
          <a:p>
            <a:pPr marL="118872" indent="0">
              <a:buNone/>
            </a:pPr>
            <a:r>
              <a:rPr lang="en-US" sz="1800" dirty="0">
                <a:solidFill>
                  <a:srgbClr val="000000"/>
                </a:solidFill>
                <a:latin typeface="Calibri"/>
                <a:cs typeface="Calibri"/>
              </a:rPr>
              <a:t>	total = 0.0</a:t>
            </a:r>
          </a:p>
          <a:p>
            <a:pPr marL="118872" indent="0">
              <a:buNone/>
            </a:pPr>
            <a:r>
              <a:rPr lang="en-US" sz="1800" dirty="0">
                <a:solidFill>
                  <a:srgbClr val="000000"/>
                </a:solidFill>
                <a:latin typeface="Calibri"/>
                <a:cs typeface="Calibri"/>
              </a:rPr>
              <a:t>	for </a:t>
            </a:r>
            <a:r>
              <a:rPr lang="en-US" sz="1800" dirty="0" err="1">
                <a:solidFill>
                  <a:srgbClr val="000000"/>
                </a:solidFill>
                <a:latin typeface="Calibri"/>
                <a:cs typeface="Calibri"/>
              </a:rPr>
              <a:t>num</a:t>
            </a:r>
            <a:r>
              <a:rPr lang="en-US" sz="1800" dirty="0">
                <a:solidFill>
                  <a:srgbClr val="000000"/>
                </a:solidFill>
                <a:latin typeface="Calibri"/>
                <a:cs typeface="Calibri"/>
              </a:rPr>
              <a:t> in numbers:</a:t>
            </a:r>
          </a:p>
          <a:p>
            <a:pPr marL="118872" indent="0">
              <a:buNone/>
            </a:pPr>
            <a:r>
              <a:rPr lang="en-US" sz="1800" dirty="0">
                <a:solidFill>
                  <a:srgbClr val="000000"/>
                </a:solidFill>
                <a:latin typeface="Calibri"/>
                <a:cs typeface="Calibri"/>
              </a:rPr>
              <a:t>		total += </a:t>
            </a:r>
            <a:r>
              <a:rPr lang="en-US" sz="1800" dirty="0" err="1">
                <a:solidFill>
                  <a:srgbClr val="000000"/>
                </a:solidFill>
                <a:latin typeface="Calibri"/>
                <a:cs typeface="Calibri"/>
              </a:rPr>
              <a:t>num</a:t>
            </a:r>
            <a:endParaRPr lang="en-US" sz="1800" dirty="0">
              <a:solidFill>
                <a:srgbClr val="000000"/>
              </a:solidFill>
              <a:latin typeface="Calibri"/>
              <a:cs typeface="Calibri"/>
            </a:endParaRPr>
          </a:p>
          <a:p>
            <a:pPr marL="118872" indent="0">
              <a:buNone/>
            </a:pPr>
            <a:r>
              <a:rPr lang="en-US" sz="1800" dirty="0">
                <a:solidFill>
                  <a:srgbClr val="000000"/>
                </a:solidFill>
                <a:latin typeface="Calibri"/>
                <a:cs typeface="Calibri"/>
              </a:rPr>
              <a:t>	return total/</a:t>
            </a:r>
            <a:r>
              <a:rPr lang="en-US" sz="1800" dirty="0" err="1">
                <a:solidFill>
                  <a:srgbClr val="000000"/>
                </a:solidFill>
                <a:latin typeface="Calibri"/>
                <a:cs typeface="Calibri"/>
              </a:rPr>
              <a:t>len</a:t>
            </a:r>
            <a:r>
              <a:rPr lang="en-US" sz="1800" dirty="0">
                <a:solidFill>
                  <a:srgbClr val="000000"/>
                </a:solidFill>
                <a:latin typeface="Calibri"/>
                <a:cs typeface="Calibri"/>
              </a:rPr>
              <a:t>(numbers)</a:t>
            </a:r>
          </a:p>
          <a:p>
            <a:pPr marL="118872" indent="0">
              <a:buNone/>
            </a:pPr>
            <a:endParaRPr lang="en-US" sz="1800" dirty="0">
              <a:solidFill>
                <a:srgbClr val="000000"/>
              </a:solidFill>
              <a:latin typeface="Calibri"/>
              <a:cs typeface="Calibri"/>
            </a:endParaRPr>
          </a:p>
          <a:p>
            <a:pPr marL="118872" indent="0">
              <a:buNone/>
            </a:pPr>
            <a:r>
              <a:rPr lang="en-US" sz="1800" dirty="0">
                <a:solidFill>
                  <a:schemeClr val="accent3"/>
                </a:solidFill>
                <a:latin typeface="Calibri"/>
                <a:cs typeface="Calibri"/>
              </a:rPr>
              <a:t>#test code</a:t>
            </a:r>
          </a:p>
          <a:p>
            <a:pPr marL="118872" indent="0">
              <a:buNone/>
            </a:pPr>
            <a:r>
              <a:rPr lang="en-US" sz="1800" b="1" dirty="0">
                <a:solidFill>
                  <a:schemeClr val="accent2"/>
                </a:solidFill>
                <a:latin typeface="Calibri"/>
                <a:cs typeface="Calibri"/>
              </a:rPr>
              <a:t>if __name__ == "__main__":</a:t>
            </a:r>
          </a:p>
          <a:p>
            <a:pPr marL="118872" indent="0">
              <a:buNone/>
            </a:pPr>
            <a:r>
              <a:rPr lang="en-US" sz="1800" dirty="0">
                <a:solidFill>
                  <a:srgbClr val="000000"/>
                </a:solidFill>
                <a:latin typeface="Calibri"/>
                <a:cs typeface="Calibri"/>
              </a:rPr>
              <a:t>    </a:t>
            </a:r>
            <a:r>
              <a:rPr lang="en-US" sz="1800" dirty="0" err="1">
                <a:solidFill>
                  <a:srgbClr val="000000"/>
                </a:solidFill>
                <a:latin typeface="Calibri"/>
                <a:cs typeface="Calibri"/>
              </a:rPr>
              <a:t>nums</a:t>
            </a:r>
            <a:r>
              <a:rPr lang="en-US" sz="1800" dirty="0">
                <a:solidFill>
                  <a:srgbClr val="000000"/>
                </a:solidFill>
                <a:latin typeface="Calibri"/>
                <a:cs typeface="Calibri"/>
              </a:rPr>
              <a:t> = [1,2,3,4]</a:t>
            </a:r>
          </a:p>
          <a:p>
            <a:pPr marL="118872" indent="0">
              <a:buNone/>
            </a:pPr>
            <a:r>
              <a:rPr lang="en-US" sz="1800" dirty="0">
                <a:solidFill>
                  <a:srgbClr val="000000"/>
                </a:solidFill>
                <a:latin typeface="Calibri"/>
                <a:cs typeface="Calibri"/>
              </a:rPr>
              <a:t>    print(summation(</a:t>
            </a:r>
            <a:r>
              <a:rPr lang="en-US" sz="1800" dirty="0" err="1">
                <a:solidFill>
                  <a:srgbClr val="000000"/>
                </a:solidFill>
                <a:latin typeface="Calibri"/>
                <a:cs typeface="Calibri"/>
              </a:rPr>
              <a:t>nums</a:t>
            </a:r>
            <a:r>
              <a:rPr lang="en-US" sz="1800" dirty="0">
                <a:solidFill>
                  <a:srgbClr val="000000"/>
                </a:solidFill>
                <a:latin typeface="Calibri"/>
                <a:cs typeface="Calibri"/>
              </a:rPr>
              <a:t>) == 10)</a:t>
            </a:r>
          </a:p>
          <a:p>
            <a:pPr marL="118872" indent="0">
              <a:buNone/>
            </a:pPr>
            <a:r>
              <a:rPr lang="en-US" sz="1800" dirty="0">
                <a:solidFill>
                  <a:srgbClr val="000000"/>
                </a:solidFill>
                <a:latin typeface="Calibri"/>
                <a:cs typeface="Calibri"/>
              </a:rPr>
              <a:t>    print(mean(</a:t>
            </a:r>
            <a:r>
              <a:rPr lang="en-US" sz="1800" dirty="0" err="1">
                <a:solidFill>
                  <a:srgbClr val="000000"/>
                </a:solidFill>
                <a:latin typeface="Calibri"/>
                <a:cs typeface="Calibri"/>
              </a:rPr>
              <a:t>nums</a:t>
            </a:r>
            <a:r>
              <a:rPr lang="en-US" sz="1800" dirty="0">
                <a:solidFill>
                  <a:srgbClr val="000000"/>
                </a:solidFill>
                <a:latin typeface="Calibri"/>
                <a:cs typeface="Calibri"/>
              </a:rPr>
              <a:t>) == 2.5)</a:t>
            </a:r>
          </a:p>
        </p:txBody>
      </p:sp>
    </p:spTree>
    <p:extLst>
      <p:ext uri="{BB962C8B-B14F-4D97-AF65-F5344CB8AC3E}">
        <p14:creationId xmlns:p14="http://schemas.microsoft.com/office/powerpoint/2010/main" val="341388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tools.py	- Shared Tool Codebase</a:t>
            </a:r>
          </a:p>
        </p:txBody>
      </p:sp>
      <p:sp>
        <p:nvSpPr>
          <p:cNvPr id="3" name="Content Placeholder 2"/>
          <p:cNvSpPr>
            <a:spLocks noGrp="1"/>
          </p:cNvSpPr>
          <p:nvPr>
            <p:ph idx="1"/>
          </p:nvPr>
        </p:nvSpPr>
        <p:spPr>
          <a:xfrm>
            <a:off x="457200" y="1676399"/>
            <a:ext cx="8229600" cy="4724401"/>
          </a:xfrm>
        </p:spPr>
        <p:txBody>
          <a:bodyPr>
            <a:normAutofit/>
          </a:bodyPr>
          <a:lstStyle/>
          <a:p>
            <a:pPr marL="0" indent="0">
              <a:buNone/>
            </a:pPr>
            <a:r>
              <a:rPr lang="en-US" sz="2800" dirty="0"/>
              <a:t>I’ve placed all the functions we’ve done together in a file called </a:t>
            </a:r>
            <a:r>
              <a:rPr lang="en-US" sz="2800" b="1" dirty="0">
                <a:solidFill>
                  <a:srgbClr val="002060"/>
                </a:solidFill>
              </a:rPr>
              <a:t>tools.py</a:t>
            </a:r>
            <a:r>
              <a:rPr lang="en-US" sz="2800" dirty="0"/>
              <a:t> on Canvas.</a:t>
            </a:r>
          </a:p>
          <a:p>
            <a:endParaRPr lang="en-US" dirty="0"/>
          </a:p>
          <a:p>
            <a:r>
              <a:rPr lang="en-US" sz="3000" dirty="0"/>
              <a:t>If you maintain this…</a:t>
            </a:r>
            <a:endParaRPr lang="en-US" sz="3000" b="1" dirty="0">
              <a:solidFill>
                <a:schemeClr val="accent1">
                  <a:lumMod val="75000"/>
                </a:schemeClr>
              </a:solidFill>
            </a:endParaRPr>
          </a:p>
          <a:p>
            <a:r>
              <a:rPr lang="en-US" sz="3000" b="1" dirty="0">
                <a:solidFill>
                  <a:schemeClr val="accent1">
                    <a:lumMod val="75000"/>
                  </a:schemeClr>
                </a:solidFill>
              </a:rPr>
              <a:t>test.py</a:t>
            </a:r>
            <a:r>
              <a:rPr lang="en-US" sz="3000" dirty="0"/>
              <a:t> :</a:t>
            </a:r>
          </a:p>
          <a:p>
            <a:endParaRPr lang="en-US" dirty="0"/>
          </a:p>
          <a:p>
            <a:pPr marL="118872" indent="0">
              <a:buNone/>
            </a:pPr>
            <a:r>
              <a:rPr lang="en-US" sz="3000" b="1" dirty="0">
                <a:solidFill>
                  <a:srgbClr val="FF0000"/>
                </a:solidFill>
                <a:latin typeface="Calibri"/>
                <a:cs typeface="Calibri"/>
              </a:rPr>
              <a:t>from tools import *</a:t>
            </a:r>
            <a:endParaRPr lang="en-US" sz="2200" b="1" dirty="0">
              <a:solidFill>
                <a:srgbClr val="FF0000"/>
              </a:solidFill>
              <a:latin typeface="Calibri"/>
              <a:cs typeface="Calibri"/>
            </a:endParaRPr>
          </a:p>
          <a:p>
            <a:pPr marL="118872" indent="0">
              <a:buNone/>
            </a:pPr>
            <a:r>
              <a:rPr lang="en-US" sz="3000" b="1" dirty="0">
                <a:solidFill>
                  <a:srgbClr val="FF0000"/>
                </a:solidFill>
                <a:latin typeface="Calibri"/>
                <a:cs typeface="Calibri"/>
              </a:rPr>
              <a:t>print(dasher("test"))</a:t>
            </a:r>
          </a:p>
        </p:txBody>
      </p:sp>
      <p:sp>
        <p:nvSpPr>
          <p:cNvPr id="5" name="Rectangle 4"/>
          <p:cNvSpPr/>
          <p:nvPr/>
        </p:nvSpPr>
        <p:spPr>
          <a:xfrm>
            <a:off x="444500" y="4787899"/>
            <a:ext cx="3810000" cy="14567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572000" y="2635704"/>
            <a:ext cx="3922315" cy="4200525"/>
          </a:xfrm>
          <a:prstGeom prst="rect">
            <a:avLst/>
          </a:prstGeom>
        </p:spPr>
      </p:pic>
    </p:spTree>
    <p:extLst>
      <p:ext uri="{BB962C8B-B14F-4D97-AF65-F5344CB8AC3E}">
        <p14:creationId xmlns:p14="http://schemas.microsoft.com/office/powerpoint/2010/main" val="187950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Range (Group Work)*</a:t>
            </a:r>
          </a:p>
        </p:txBody>
      </p:sp>
      <p:sp>
        <p:nvSpPr>
          <p:cNvPr id="3" name="Content Placeholder 2"/>
          <p:cNvSpPr>
            <a:spLocks noGrp="1"/>
          </p:cNvSpPr>
          <p:nvPr>
            <p:ph idx="1"/>
          </p:nvPr>
        </p:nvSpPr>
        <p:spPr>
          <a:xfrm>
            <a:off x="203200" y="1562100"/>
            <a:ext cx="8788400" cy="5124683"/>
          </a:xfrm>
        </p:spPr>
        <p:txBody>
          <a:bodyPr>
            <a:noAutofit/>
          </a:bodyPr>
          <a:lstStyle/>
          <a:p>
            <a:pPr marL="0" indent="0">
              <a:buNone/>
            </a:pPr>
            <a:r>
              <a:rPr lang="en-US" sz="2500" dirty="0"/>
              <a:t>Add a function to </a:t>
            </a:r>
            <a:r>
              <a:rPr lang="en-US" sz="2500" b="1" dirty="0">
                <a:solidFill>
                  <a:srgbClr val="002060"/>
                </a:solidFill>
              </a:rPr>
              <a:t>tools.py</a:t>
            </a:r>
            <a:r>
              <a:rPr lang="en-US" sz="2500" dirty="0"/>
              <a:t> in the </a:t>
            </a:r>
            <a:r>
              <a:rPr lang="en-US" sz="2500" b="1" dirty="0">
                <a:solidFill>
                  <a:srgbClr val="00B050"/>
                </a:solidFill>
              </a:rPr>
              <a:t>Printing Functions</a:t>
            </a:r>
            <a:r>
              <a:rPr lang="en-US" sz="2500" b="1" dirty="0"/>
              <a:t> </a:t>
            </a:r>
            <a:r>
              <a:rPr lang="en-US" sz="2500" dirty="0"/>
              <a:t>section:</a:t>
            </a:r>
          </a:p>
          <a:p>
            <a:pPr lvl="1"/>
            <a:r>
              <a:rPr lang="en-US" sz="2000" dirty="0"/>
              <a:t>The function should be called </a:t>
            </a:r>
            <a:r>
              <a:rPr lang="en-US" sz="2000" dirty="0" err="1">
                <a:solidFill>
                  <a:srgbClr val="FF0000"/>
                </a:solidFill>
              </a:rPr>
              <a:t>print_range</a:t>
            </a:r>
            <a:r>
              <a:rPr lang="en-US" sz="2000" dirty="0">
                <a:solidFill>
                  <a:srgbClr val="FF0000"/>
                </a:solidFill>
              </a:rPr>
              <a:t>(low, high, factor)</a:t>
            </a:r>
            <a:r>
              <a:rPr lang="en-US" sz="2000" dirty="0"/>
              <a:t> </a:t>
            </a:r>
          </a:p>
          <a:p>
            <a:pPr lvl="1"/>
            <a:r>
              <a:rPr lang="en-US" sz="2000" dirty="0"/>
              <a:t>It </a:t>
            </a:r>
            <a:r>
              <a:rPr lang="en-US" sz="2000" dirty="0">
                <a:solidFill>
                  <a:srgbClr val="0070C0"/>
                </a:solidFill>
              </a:rPr>
              <a:t>prints (not returns) </a:t>
            </a:r>
            <a:r>
              <a:rPr lang="en-US" sz="2000" dirty="0"/>
              <a:t>all of the integers from </a:t>
            </a:r>
            <a:r>
              <a:rPr lang="en-US" sz="2000" b="1" dirty="0"/>
              <a:t>low</a:t>
            </a:r>
            <a:r>
              <a:rPr lang="en-US" sz="2000" dirty="0"/>
              <a:t> to </a:t>
            </a:r>
            <a:r>
              <a:rPr lang="en-US" sz="2000" b="1" dirty="0"/>
              <a:t>high</a:t>
            </a:r>
            <a:r>
              <a:rPr lang="en-US" sz="2000" dirty="0"/>
              <a:t> that are divisible by </a:t>
            </a:r>
            <a:r>
              <a:rPr lang="en-US" sz="2000" b="1" dirty="0"/>
              <a:t>factor</a:t>
            </a:r>
            <a:r>
              <a:rPr lang="en-US" sz="2000" dirty="0"/>
              <a:t>.</a:t>
            </a:r>
          </a:p>
          <a:p>
            <a:pPr>
              <a:buFont typeface="Wingdings" charset="0"/>
              <a:buChar char="à"/>
            </a:pPr>
            <a:r>
              <a:rPr lang="en-US" sz="2200" dirty="0"/>
              <a:t>Call the function from the file </a:t>
            </a:r>
            <a:r>
              <a:rPr lang="en-US" sz="2200" b="1" dirty="0">
                <a:solidFill>
                  <a:srgbClr val="002060"/>
                </a:solidFill>
              </a:rPr>
              <a:t>print_range_test.py</a:t>
            </a:r>
            <a:endParaRPr lang="en-US" sz="2200" dirty="0"/>
          </a:p>
          <a:p>
            <a:pPr>
              <a:buFont typeface="Wingdings" charset="0"/>
              <a:buChar char="à"/>
            </a:pPr>
            <a:r>
              <a:rPr lang="en-US" sz="2200" dirty="0"/>
              <a:t>Notice we’re importing </a:t>
            </a:r>
            <a:r>
              <a:rPr lang="en-US" sz="2200" b="1" dirty="0"/>
              <a:t>tools.py</a:t>
            </a:r>
            <a:endParaRPr lang="en-US" sz="2200" dirty="0"/>
          </a:p>
          <a:p>
            <a:endParaRPr lang="en-US" sz="1400" dirty="0"/>
          </a:p>
        </p:txBody>
      </p:sp>
      <p:pic>
        <p:nvPicPr>
          <p:cNvPr id="8" name="Picture 7"/>
          <p:cNvPicPr>
            <a:picLocks noChangeAspect="1"/>
          </p:cNvPicPr>
          <p:nvPr/>
        </p:nvPicPr>
        <p:blipFill>
          <a:blip r:embed="rId2"/>
          <a:stretch>
            <a:fillRect/>
          </a:stretch>
        </p:blipFill>
        <p:spPr>
          <a:xfrm>
            <a:off x="472440" y="4114800"/>
            <a:ext cx="4572000" cy="2677997"/>
          </a:xfrm>
          <a:prstGeom prst="rect">
            <a:avLst/>
          </a:prstGeom>
        </p:spPr>
      </p:pic>
      <p:pic>
        <p:nvPicPr>
          <p:cNvPr id="10" name="Picture 9"/>
          <p:cNvPicPr>
            <a:picLocks noChangeAspect="1"/>
          </p:cNvPicPr>
          <p:nvPr/>
        </p:nvPicPr>
        <p:blipFill>
          <a:blip r:embed="rId3"/>
          <a:stretch>
            <a:fillRect/>
          </a:stretch>
        </p:blipFill>
        <p:spPr>
          <a:xfrm>
            <a:off x="5483135" y="4114800"/>
            <a:ext cx="3200400" cy="2543175"/>
          </a:xfrm>
          <a:prstGeom prst="rect">
            <a:avLst/>
          </a:prstGeom>
        </p:spPr>
      </p:pic>
    </p:spTree>
    <p:extLst>
      <p:ext uri="{BB962C8B-B14F-4D97-AF65-F5344CB8AC3E}">
        <p14:creationId xmlns:p14="http://schemas.microsoft.com/office/powerpoint/2010/main" val="4187334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Range (Algorithm)</a:t>
            </a:r>
          </a:p>
        </p:txBody>
      </p:sp>
      <p:sp>
        <p:nvSpPr>
          <p:cNvPr id="3" name="Content Placeholder 2"/>
          <p:cNvSpPr>
            <a:spLocks noGrp="1"/>
          </p:cNvSpPr>
          <p:nvPr>
            <p:ph idx="1"/>
          </p:nvPr>
        </p:nvSpPr>
        <p:spPr/>
        <p:txBody>
          <a:bodyPr>
            <a:normAutofit/>
          </a:bodyPr>
          <a:lstStyle/>
          <a:p>
            <a:pPr marL="118872" indent="0">
              <a:buNone/>
            </a:pPr>
            <a:r>
              <a:rPr lang="en-US" sz="2400" b="1" dirty="0">
                <a:solidFill>
                  <a:schemeClr val="accent1">
                    <a:lumMod val="75000"/>
                  </a:schemeClr>
                </a:solidFill>
              </a:rPr>
              <a:t>Define a function called </a:t>
            </a:r>
            <a:r>
              <a:rPr lang="en-US" sz="2400" b="1" dirty="0" err="1">
                <a:solidFill>
                  <a:schemeClr val="accent1">
                    <a:lumMod val="75000"/>
                  </a:schemeClr>
                </a:solidFill>
              </a:rPr>
              <a:t>print_range</a:t>
            </a:r>
            <a:r>
              <a:rPr lang="en-US" sz="2400" b="1" dirty="0">
                <a:solidFill>
                  <a:schemeClr val="accent1">
                    <a:lumMod val="75000"/>
                  </a:schemeClr>
                </a:solidFill>
              </a:rPr>
              <a:t> that takes three values: 		low, high, and factor</a:t>
            </a:r>
          </a:p>
          <a:p>
            <a:pPr marL="118872" indent="0">
              <a:buNone/>
            </a:pPr>
            <a:r>
              <a:rPr lang="en-US" sz="2400" b="1" dirty="0">
                <a:solidFill>
                  <a:schemeClr val="accent1">
                    <a:lumMod val="75000"/>
                  </a:schemeClr>
                </a:solidFill>
              </a:rPr>
              <a:t>    Walk over all of the integers in that range</a:t>
            </a:r>
          </a:p>
          <a:p>
            <a:pPr marL="118872" indent="0">
              <a:buNone/>
            </a:pPr>
            <a:r>
              <a:rPr lang="en-US" sz="2400" b="1" dirty="0">
                <a:solidFill>
                  <a:schemeClr val="accent1">
                    <a:lumMod val="75000"/>
                  </a:schemeClr>
                </a:solidFill>
              </a:rPr>
              <a:t>        If the integer is evenly divisible by the factor</a:t>
            </a:r>
          </a:p>
          <a:p>
            <a:pPr marL="118872" indent="0">
              <a:buNone/>
            </a:pPr>
            <a:r>
              <a:rPr lang="en-US" sz="2400" b="1" dirty="0">
                <a:solidFill>
                  <a:schemeClr val="accent1">
                    <a:lumMod val="75000"/>
                  </a:schemeClr>
                </a:solidFill>
              </a:rPr>
              <a:t>            Print out a message</a:t>
            </a:r>
          </a:p>
        </p:txBody>
      </p:sp>
      <p:pic>
        <p:nvPicPr>
          <p:cNvPr id="4" name="Picture 3"/>
          <p:cNvPicPr>
            <a:picLocks noChangeAspect="1"/>
          </p:cNvPicPr>
          <p:nvPr/>
        </p:nvPicPr>
        <p:blipFill>
          <a:blip r:embed="rId2"/>
          <a:stretch>
            <a:fillRect/>
          </a:stretch>
        </p:blipFill>
        <p:spPr>
          <a:xfrm>
            <a:off x="472440" y="4114800"/>
            <a:ext cx="4572000" cy="2677997"/>
          </a:xfrm>
          <a:prstGeom prst="rect">
            <a:avLst/>
          </a:prstGeom>
        </p:spPr>
      </p:pic>
      <p:pic>
        <p:nvPicPr>
          <p:cNvPr id="5" name="Picture 4"/>
          <p:cNvPicPr>
            <a:picLocks noChangeAspect="1"/>
          </p:cNvPicPr>
          <p:nvPr/>
        </p:nvPicPr>
        <p:blipFill>
          <a:blip r:embed="rId3"/>
          <a:stretch>
            <a:fillRect/>
          </a:stretch>
        </p:blipFill>
        <p:spPr>
          <a:xfrm>
            <a:off x="5483135" y="4114800"/>
            <a:ext cx="3200400" cy="2543175"/>
          </a:xfrm>
          <a:prstGeom prst="rect">
            <a:avLst/>
          </a:prstGeom>
        </p:spPr>
      </p:pic>
    </p:spTree>
    <p:extLst>
      <p:ext uri="{BB962C8B-B14F-4D97-AF65-F5344CB8AC3E}">
        <p14:creationId xmlns:p14="http://schemas.microsoft.com/office/powerpoint/2010/main" val="663604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Range (Solution)</a:t>
            </a:r>
          </a:p>
        </p:txBody>
      </p:sp>
      <p:pic>
        <p:nvPicPr>
          <p:cNvPr id="5" name="Picture 4"/>
          <p:cNvPicPr>
            <a:picLocks noChangeAspect="1"/>
          </p:cNvPicPr>
          <p:nvPr/>
        </p:nvPicPr>
        <p:blipFill>
          <a:blip r:embed="rId2"/>
          <a:stretch>
            <a:fillRect/>
          </a:stretch>
        </p:blipFill>
        <p:spPr>
          <a:xfrm>
            <a:off x="240911" y="1626528"/>
            <a:ext cx="8674749" cy="3730476"/>
          </a:xfrm>
          <a:prstGeom prst="rect">
            <a:avLst/>
          </a:prstGeom>
        </p:spPr>
      </p:pic>
    </p:spTree>
    <p:extLst>
      <p:ext uri="{BB962C8B-B14F-4D97-AF65-F5344CB8AC3E}">
        <p14:creationId xmlns:p14="http://schemas.microsoft.com/office/powerpoint/2010/main" val="130380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4040712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10</a:t>
            </a:r>
          </a:p>
        </p:txBody>
      </p:sp>
    </p:spTree>
    <p:extLst>
      <p:ext uri="{BB962C8B-B14F-4D97-AF65-F5344CB8AC3E}">
        <p14:creationId xmlns:p14="http://schemas.microsoft.com/office/powerpoint/2010/main" val="401870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Argument Values</a:t>
            </a:r>
          </a:p>
        </p:txBody>
      </p:sp>
      <p:sp>
        <p:nvSpPr>
          <p:cNvPr id="3" name="Content Placeholder 2"/>
          <p:cNvSpPr>
            <a:spLocks noGrp="1"/>
          </p:cNvSpPr>
          <p:nvPr>
            <p:ph idx="1"/>
          </p:nvPr>
        </p:nvSpPr>
        <p:spPr>
          <a:xfrm>
            <a:off x="457200" y="1524000"/>
            <a:ext cx="8229600" cy="5257799"/>
          </a:xfrm>
        </p:spPr>
        <p:txBody>
          <a:bodyPr/>
          <a:lstStyle/>
          <a:p>
            <a:pPr marL="118872" indent="0">
              <a:buNone/>
            </a:pPr>
            <a:r>
              <a:rPr lang="en-US" sz="2800" dirty="0"/>
              <a:t>If there are common values that get passed in, we can save ourselves the trouble. We can make them </a:t>
            </a:r>
            <a:r>
              <a:rPr lang="en-US" sz="2800" b="1" dirty="0"/>
              <a:t>default values</a:t>
            </a:r>
            <a:r>
              <a:rPr lang="en-US" sz="2800" dirty="0"/>
              <a:t>!</a:t>
            </a:r>
          </a:p>
          <a:p>
            <a:pPr marL="118872" indent="0">
              <a:buNone/>
            </a:pPr>
            <a:endParaRPr lang="en-US" dirty="0"/>
          </a:p>
          <a:p>
            <a:pPr marL="118872" indent="0">
              <a:buNone/>
            </a:pPr>
            <a:endParaRPr lang="en-US" dirty="0"/>
          </a:p>
        </p:txBody>
      </p:sp>
      <p:pic>
        <p:nvPicPr>
          <p:cNvPr id="4" name="Picture 3"/>
          <p:cNvPicPr>
            <a:picLocks noChangeAspect="1"/>
          </p:cNvPicPr>
          <p:nvPr/>
        </p:nvPicPr>
        <p:blipFill>
          <a:blip r:embed="rId2"/>
          <a:stretch>
            <a:fillRect/>
          </a:stretch>
        </p:blipFill>
        <p:spPr>
          <a:xfrm>
            <a:off x="609599" y="2984500"/>
            <a:ext cx="7562850" cy="1981200"/>
          </a:xfrm>
          <a:prstGeom prst="rect">
            <a:avLst/>
          </a:prstGeom>
        </p:spPr>
      </p:pic>
      <p:pic>
        <p:nvPicPr>
          <p:cNvPr id="5" name="Picture 4"/>
          <p:cNvPicPr>
            <a:picLocks noChangeAspect="1"/>
          </p:cNvPicPr>
          <p:nvPr/>
        </p:nvPicPr>
        <p:blipFill>
          <a:blip r:embed="rId3"/>
          <a:stretch>
            <a:fillRect/>
          </a:stretch>
        </p:blipFill>
        <p:spPr>
          <a:xfrm>
            <a:off x="2090736" y="5041900"/>
            <a:ext cx="4600575" cy="1600200"/>
          </a:xfrm>
          <a:prstGeom prst="rect">
            <a:avLst/>
          </a:prstGeom>
        </p:spPr>
      </p:pic>
      <p:cxnSp>
        <p:nvCxnSpPr>
          <p:cNvPr id="7" name="Straight Arrow Connector 6"/>
          <p:cNvCxnSpPr/>
          <p:nvPr/>
        </p:nvCxnSpPr>
        <p:spPr>
          <a:xfrm>
            <a:off x="1765300" y="2844800"/>
            <a:ext cx="151130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366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617523"/>
            <a:ext cx="7751285" cy="4228850"/>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Escape Sequences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Newlines and tabs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String methods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Slicing</a:t>
            </a:r>
          </a:p>
        </p:txBody>
      </p:sp>
      <p:pic>
        <p:nvPicPr>
          <p:cNvPr id="1028" name="Picture 4" descr="http://www.thehelloworldprogram.com/wp-content/uploads/2014/09/20140910_python4.1_strings-9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696" y="274638"/>
            <a:ext cx="4183512" cy="232417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91115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Worried about LP 1? Revise it!</a:t>
            </a:r>
          </a:p>
        </p:txBody>
      </p:sp>
      <p:sp>
        <p:nvSpPr>
          <p:cNvPr id="4" name="Content Placeholder 3"/>
          <p:cNvSpPr>
            <a:spLocks noGrp="1"/>
          </p:cNvSpPr>
          <p:nvPr>
            <p:ph idx="1"/>
          </p:nvPr>
        </p:nvSpPr>
        <p:spPr>
          <a:xfrm>
            <a:off x="457200" y="1600200"/>
            <a:ext cx="8229600" cy="5111487"/>
          </a:xfrm>
        </p:spPr>
        <p:txBody>
          <a:bodyPr>
            <a:normAutofit fontScale="70000" lnSpcReduction="20000"/>
          </a:bodyPr>
          <a:lstStyle/>
          <a:p>
            <a:pPr marL="0" indent="0">
              <a:buNone/>
            </a:pPr>
            <a:r>
              <a:rPr lang="en-US" i="1" dirty="0"/>
              <a:t>From the Syllabus:</a:t>
            </a:r>
            <a:endParaRPr lang="en-US" dirty="0"/>
          </a:p>
          <a:p>
            <a:pPr marL="0" indent="0" algn="ctr">
              <a:buNone/>
            </a:pPr>
            <a:r>
              <a:rPr lang="en-US" b="1" dirty="0"/>
              <a:t>Assignment Revision Policy</a:t>
            </a:r>
          </a:p>
          <a:p>
            <a:r>
              <a:rPr lang="en-US" dirty="0"/>
              <a:t>Assignments (homework, </a:t>
            </a:r>
            <a:r>
              <a:rPr lang="en-US" dirty="0" err="1"/>
              <a:t>practicals</a:t>
            </a:r>
            <a:r>
              <a:rPr lang="en-US" dirty="0"/>
              <a:t>) may be revised for a chance to earn </a:t>
            </a:r>
            <a:r>
              <a:rPr lang="en-US" dirty="0">
                <a:solidFill>
                  <a:srgbClr val="0070C0"/>
                </a:solidFill>
              </a:rPr>
              <a:t>up to 50% of the missed points </a:t>
            </a:r>
            <a:r>
              <a:rPr lang="en-US" dirty="0"/>
              <a:t>back. For example, if you received a 70, but on your revised assignment received a 90, your final score will be an 80. You may not revise a score of 0.</a:t>
            </a:r>
          </a:p>
          <a:p>
            <a:endParaRPr lang="en-US" dirty="0"/>
          </a:p>
          <a:p>
            <a:r>
              <a:rPr lang="en-US" i="1" dirty="0"/>
              <a:t>You have </a:t>
            </a:r>
            <a:r>
              <a:rPr lang="en-US" i="1" dirty="0">
                <a:solidFill>
                  <a:srgbClr val="0070C0"/>
                </a:solidFill>
              </a:rPr>
              <a:t>up to a week from the date that homework is returned </a:t>
            </a:r>
            <a:r>
              <a:rPr lang="en-US" i="1" dirty="0"/>
              <a:t>to go into any AI or UI lab office hour to revise that work. </a:t>
            </a:r>
            <a:r>
              <a:rPr lang="en-US" dirty="0"/>
              <a:t>Course Instructors will not be available to revise assignments. </a:t>
            </a:r>
          </a:p>
          <a:p>
            <a:endParaRPr lang="en-US" dirty="0"/>
          </a:p>
          <a:p>
            <a:r>
              <a:rPr lang="en-US" dirty="0">
                <a:solidFill>
                  <a:srgbClr val="FF0000"/>
                </a:solidFill>
              </a:rPr>
              <a:t>The final homework assignment and final lab practical may not be revised. </a:t>
            </a:r>
            <a:r>
              <a:rPr lang="en-US" dirty="0"/>
              <a:t>Listen carefully for announcements made in class at the end of the semester about which assignments this specifically will apply to.</a:t>
            </a:r>
          </a:p>
          <a:p>
            <a:endParaRPr lang="en-US" dirty="0"/>
          </a:p>
        </p:txBody>
      </p:sp>
    </p:spTree>
    <p:extLst>
      <p:ext uri="{BB962C8B-B14F-4D97-AF65-F5344CB8AC3E}">
        <p14:creationId xmlns:p14="http://schemas.microsoft.com/office/powerpoint/2010/main" val="3332408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Problems</a:t>
            </a:r>
          </a:p>
        </p:txBody>
      </p:sp>
      <p:sp>
        <p:nvSpPr>
          <p:cNvPr id="3" name="Content Placeholder 2"/>
          <p:cNvSpPr>
            <a:spLocks noGrp="1"/>
          </p:cNvSpPr>
          <p:nvPr>
            <p:ph idx="1"/>
          </p:nvPr>
        </p:nvSpPr>
        <p:spPr/>
        <p:txBody>
          <a:bodyPr>
            <a:normAutofit fontScale="92500" lnSpcReduction="20000"/>
          </a:bodyPr>
          <a:lstStyle/>
          <a:p>
            <a:r>
              <a:rPr lang="en-US" dirty="0"/>
              <a:t>Starting today, we’ll be adding an icon to the slides.</a:t>
            </a:r>
          </a:p>
          <a:p>
            <a:endParaRPr lang="en-US" dirty="0"/>
          </a:p>
          <a:p>
            <a:r>
              <a:rPr lang="en-US" dirty="0"/>
              <a:t>When you see the gold star, you’ll know we’re on the </a:t>
            </a:r>
            <a:r>
              <a:rPr lang="en-US" dirty="0">
                <a:solidFill>
                  <a:srgbClr val="0070C0"/>
                </a:solidFill>
              </a:rPr>
              <a:t>key problem </a:t>
            </a:r>
            <a:r>
              <a:rPr lang="en-US" dirty="0"/>
              <a:t>for the day – the one we expect to be most challenging, most informative, or both.</a:t>
            </a:r>
          </a:p>
          <a:p>
            <a:endParaRPr lang="en-US" dirty="0"/>
          </a:p>
          <a:p>
            <a:r>
              <a:rPr lang="en-US" dirty="0"/>
              <a:t>Make sure everyone in your group is comfortable with your solutions to these problems! They’re also a good idea to revisit for review.</a:t>
            </a:r>
          </a:p>
        </p:txBody>
      </p:sp>
      <p:pic>
        <p:nvPicPr>
          <p:cNvPr id="5" name="Picture 2"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586" y="2133109"/>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1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ea typeface="ＭＳ Ｐゴシック" pitchFamily="34" charset="-128"/>
              </a:rPr>
              <a:t>Strings: Using Quotes</a:t>
            </a:r>
          </a:p>
        </p:txBody>
      </p:sp>
      <p:sp>
        <p:nvSpPr>
          <p:cNvPr id="25603" name="Rectangle 3"/>
          <p:cNvSpPr>
            <a:spLocks noGrp="1" noChangeArrowheads="1"/>
          </p:cNvSpPr>
          <p:nvPr>
            <p:ph idx="1"/>
          </p:nvPr>
        </p:nvSpPr>
        <p:spPr>
          <a:xfrm>
            <a:off x="457200" y="1591683"/>
            <a:ext cx="8229600" cy="4809117"/>
          </a:xfrm>
        </p:spPr>
        <p:txBody>
          <a:bodyPr>
            <a:normAutofit/>
          </a:bodyPr>
          <a:lstStyle/>
          <a:p>
            <a:pPr eaLnBrk="1" hangingPunct="1">
              <a:lnSpc>
                <a:spcPct val="90000"/>
              </a:lnSpc>
            </a:pPr>
            <a:r>
              <a:rPr lang="en-US" sz="2800" b="1" dirty="0">
                <a:ea typeface="ＭＳ Ｐゴシック" pitchFamily="34" charset="-128"/>
              </a:rPr>
              <a:t>Triple-quoted strings </a:t>
            </a:r>
            <a:r>
              <a:rPr lang="en-US" sz="2800" dirty="0">
                <a:ea typeface="ＭＳ Ｐゴシック" pitchFamily="34" charset="-128"/>
              </a:rPr>
              <a:t>can span multiple lines and print out </a:t>
            </a:r>
            <a:r>
              <a:rPr lang="en-US" sz="2800" i="1" dirty="0">
                <a:ea typeface="ＭＳ Ｐゴシック" pitchFamily="34" charset="-128"/>
              </a:rPr>
              <a:t>exactly</a:t>
            </a:r>
            <a:r>
              <a:rPr lang="en-US" sz="2800" dirty="0">
                <a:ea typeface="ＭＳ Ｐゴシック" pitchFamily="34" charset="-128"/>
              </a:rPr>
              <a:t> as typed – good for long blocks of text or complex formatting!</a:t>
            </a:r>
          </a:p>
          <a:p>
            <a:pPr eaLnBrk="1" hangingPunct="1">
              <a:lnSpc>
                <a:spcPct val="90000"/>
              </a:lnSpc>
            </a:pPr>
            <a:endParaRPr lang="en-US" dirty="0">
              <a:ea typeface="ＭＳ Ｐゴシック" pitchFamily="34" charset="-128"/>
            </a:endParaRPr>
          </a:p>
        </p:txBody>
      </p:sp>
      <p:pic>
        <p:nvPicPr>
          <p:cNvPr id="3" name="Picture 2"/>
          <p:cNvPicPr>
            <a:picLocks noChangeAspect="1"/>
          </p:cNvPicPr>
          <p:nvPr/>
        </p:nvPicPr>
        <p:blipFill>
          <a:blip r:embed="rId3"/>
          <a:stretch>
            <a:fillRect/>
          </a:stretch>
        </p:blipFill>
        <p:spPr>
          <a:xfrm>
            <a:off x="1066800" y="4800600"/>
            <a:ext cx="6229350" cy="1819275"/>
          </a:xfrm>
          <a:prstGeom prst="rect">
            <a:avLst/>
          </a:prstGeom>
        </p:spPr>
      </p:pic>
      <p:pic>
        <p:nvPicPr>
          <p:cNvPr id="4" name="Picture 3"/>
          <p:cNvPicPr>
            <a:picLocks noChangeAspect="1"/>
          </p:cNvPicPr>
          <p:nvPr/>
        </p:nvPicPr>
        <p:blipFill>
          <a:blip r:embed="rId4"/>
          <a:stretch>
            <a:fillRect/>
          </a:stretch>
        </p:blipFill>
        <p:spPr>
          <a:xfrm>
            <a:off x="1066800" y="3093093"/>
            <a:ext cx="6267450" cy="1524000"/>
          </a:xfrm>
          <a:prstGeom prst="rect">
            <a:avLst/>
          </a:prstGeom>
        </p:spPr>
      </p:pic>
    </p:spTree>
    <p:extLst>
      <p:ext uri="{BB962C8B-B14F-4D97-AF65-F5344CB8AC3E}">
        <p14:creationId xmlns:p14="http://schemas.microsoft.com/office/powerpoint/2010/main" val="448683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ea typeface="ＭＳ Ｐゴシック" pitchFamily="34" charset="-128"/>
              </a:rPr>
              <a:t>Strings: Line Breaks</a:t>
            </a:r>
          </a:p>
        </p:txBody>
      </p:sp>
      <p:sp>
        <p:nvSpPr>
          <p:cNvPr id="25603" name="Rectangle 3"/>
          <p:cNvSpPr>
            <a:spLocks noGrp="1" noChangeArrowheads="1"/>
          </p:cNvSpPr>
          <p:nvPr>
            <p:ph idx="1"/>
          </p:nvPr>
        </p:nvSpPr>
        <p:spPr>
          <a:xfrm>
            <a:off x="457200" y="1739899"/>
            <a:ext cx="8229600" cy="4660901"/>
          </a:xfrm>
        </p:spPr>
        <p:txBody>
          <a:bodyPr>
            <a:normAutofit/>
          </a:bodyPr>
          <a:lstStyle/>
          <a:p>
            <a:pPr marL="0" indent="0">
              <a:lnSpc>
                <a:spcPct val="90000"/>
              </a:lnSpc>
              <a:buNone/>
            </a:pPr>
            <a:r>
              <a:rPr lang="en-US" sz="2800" dirty="0">
                <a:ea typeface="ＭＳ Ｐゴシック" pitchFamily="34" charset="-128"/>
              </a:rPr>
              <a:t>Sometimes you'll have a really long string that you want to print on one line…</a:t>
            </a:r>
          </a:p>
          <a:p>
            <a:pPr>
              <a:lnSpc>
                <a:spcPct val="90000"/>
              </a:lnSpc>
            </a:pPr>
            <a:r>
              <a:rPr lang="en-US" sz="2200" dirty="0">
                <a:ea typeface="ＭＳ Ｐゴシック" pitchFamily="34" charset="-128"/>
              </a:rPr>
              <a:t>A </a:t>
            </a:r>
            <a:r>
              <a:rPr lang="en-US" sz="2200" b="1" dirty="0">
                <a:solidFill>
                  <a:srgbClr val="FF0000"/>
                </a:solidFill>
                <a:latin typeface="Courier New" pitchFamily="49" charset="0"/>
                <a:ea typeface="ＭＳ Ｐゴシック" pitchFamily="34" charset="-128"/>
              </a:rPr>
              <a:t>\ </a:t>
            </a:r>
            <a:r>
              <a:rPr lang="en-US" sz="2200" dirty="0">
                <a:ea typeface="ＭＳ Ｐゴシック" pitchFamily="34" charset="-128"/>
              </a:rPr>
              <a:t>at the very end of a line tells Python to </a:t>
            </a:r>
            <a:r>
              <a:rPr lang="en-US" sz="2200" b="1" dirty="0">
                <a:ea typeface="ＭＳ Ｐゴシック" pitchFamily="34" charset="-128"/>
              </a:rPr>
              <a:t>ignore a line break</a:t>
            </a:r>
            <a:endParaRPr lang="en-US" sz="2200" b="1" dirty="0">
              <a:solidFill>
                <a:srgbClr val="FF0000"/>
              </a:solidFill>
              <a:latin typeface="Courier New" pitchFamily="49" charset="0"/>
              <a:ea typeface="ＭＳ Ｐゴシック" pitchFamily="34" charset="-128"/>
            </a:endParaRPr>
          </a:p>
          <a:p>
            <a:pPr marL="118872" indent="0">
              <a:lnSpc>
                <a:spcPct val="90000"/>
              </a:lnSpc>
              <a:buNone/>
            </a:pPr>
            <a:endParaRPr lang="en-US" sz="4400" b="1" dirty="0">
              <a:solidFill>
                <a:srgbClr val="FF0000"/>
              </a:solidFill>
              <a:latin typeface="Courier New" pitchFamily="49" charset="0"/>
              <a:ea typeface="ＭＳ Ｐゴシック" pitchFamily="34" charset="-128"/>
            </a:endParaRPr>
          </a:p>
        </p:txBody>
      </p:sp>
      <p:pic>
        <p:nvPicPr>
          <p:cNvPr id="2" name="Picture 1"/>
          <p:cNvPicPr>
            <a:picLocks noChangeAspect="1"/>
          </p:cNvPicPr>
          <p:nvPr/>
        </p:nvPicPr>
        <p:blipFill>
          <a:blip r:embed="rId3"/>
          <a:stretch>
            <a:fillRect/>
          </a:stretch>
        </p:blipFill>
        <p:spPr>
          <a:xfrm>
            <a:off x="2286000" y="3276600"/>
            <a:ext cx="5200650" cy="1571625"/>
          </a:xfrm>
          <a:prstGeom prst="rect">
            <a:avLst/>
          </a:prstGeom>
        </p:spPr>
      </p:pic>
      <p:pic>
        <p:nvPicPr>
          <p:cNvPr id="3" name="Picture 2"/>
          <p:cNvPicPr>
            <a:picLocks noChangeAspect="1"/>
          </p:cNvPicPr>
          <p:nvPr/>
        </p:nvPicPr>
        <p:blipFill>
          <a:blip r:embed="rId4"/>
          <a:stretch>
            <a:fillRect/>
          </a:stretch>
        </p:blipFill>
        <p:spPr>
          <a:xfrm>
            <a:off x="609600" y="5021643"/>
            <a:ext cx="8172450" cy="1144779"/>
          </a:xfrm>
          <a:prstGeom prst="rect">
            <a:avLst/>
          </a:prstGeom>
        </p:spPr>
      </p:pic>
    </p:spTree>
    <p:extLst>
      <p:ext uri="{BB962C8B-B14F-4D97-AF65-F5344CB8AC3E}">
        <p14:creationId xmlns:p14="http://schemas.microsoft.com/office/powerpoint/2010/main" val="353660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ea typeface="ＭＳ Ｐゴシック" pitchFamily="34" charset="-128"/>
              </a:rPr>
              <a:t>Strings: Line Breaks</a:t>
            </a:r>
          </a:p>
        </p:txBody>
      </p:sp>
      <p:sp>
        <p:nvSpPr>
          <p:cNvPr id="25603" name="Rectangle 3"/>
          <p:cNvSpPr>
            <a:spLocks noGrp="1" noChangeArrowheads="1"/>
          </p:cNvSpPr>
          <p:nvPr>
            <p:ph idx="1"/>
          </p:nvPr>
        </p:nvSpPr>
        <p:spPr>
          <a:xfrm>
            <a:off x="457200" y="1739899"/>
            <a:ext cx="8229600" cy="4660901"/>
          </a:xfrm>
        </p:spPr>
        <p:txBody>
          <a:bodyPr>
            <a:normAutofit/>
          </a:bodyPr>
          <a:lstStyle/>
          <a:p>
            <a:pPr marL="0" indent="0">
              <a:lnSpc>
                <a:spcPct val="90000"/>
              </a:lnSpc>
              <a:buNone/>
            </a:pPr>
            <a:r>
              <a:rPr lang="en-US" sz="2800" dirty="0">
                <a:ea typeface="ＭＳ Ｐゴシック" pitchFamily="34" charset="-128"/>
              </a:rPr>
              <a:t>We can also combine strings and operators across multiple lines (notice the </a:t>
            </a:r>
            <a:r>
              <a:rPr lang="en-US" sz="2800" b="1" dirty="0">
                <a:solidFill>
                  <a:srgbClr val="FF0000"/>
                </a:solidFill>
                <a:latin typeface="Courier New" pitchFamily="49" charset="0"/>
                <a:ea typeface="ＭＳ Ｐゴシック" pitchFamily="34" charset="-128"/>
              </a:rPr>
              <a:t>\</a:t>
            </a:r>
            <a:r>
              <a:rPr lang="en-US" sz="2800" dirty="0">
                <a:ea typeface="ＭＳ Ｐゴシック" pitchFamily="34" charset="-128"/>
              </a:rPr>
              <a:t> is not in quotes!):</a:t>
            </a:r>
            <a:endParaRPr lang="en-US" sz="2200" b="1" dirty="0">
              <a:solidFill>
                <a:srgbClr val="FF0000"/>
              </a:solidFill>
              <a:latin typeface="Courier New" pitchFamily="49" charset="0"/>
              <a:ea typeface="ＭＳ Ｐゴシック" pitchFamily="34" charset="-128"/>
            </a:endParaRPr>
          </a:p>
          <a:p>
            <a:pPr marL="118872" indent="0">
              <a:lnSpc>
                <a:spcPct val="90000"/>
              </a:lnSpc>
              <a:buNone/>
            </a:pPr>
            <a:endParaRPr lang="en-US" sz="4400" b="1" dirty="0">
              <a:solidFill>
                <a:srgbClr val="FF0000"/>
              </a:solidFill>
              <a:latin typeface="Courier New" pitchFamily="49" charset="0"/>
              <a:ea typeface="ＭＳ Ｐゴシック" pitchFamily="34" charset="-128"/>
            </a:endParaRPr>
          </a:p>
        </p:txBody>
      </p:sp>
      <p:pic>
        <p:nvPicPr>
          <p:cNvPr id="5" name="Picture 4"/>
          <p:cNvPicPr>
            <a:picLocks noChangeAspect="1"/>
          </p:cNvPicPr>
          <p:nvPr/>
        </p:nvPicPr>
        <p:blipFill>
          <a:blip r:embed="rId3"/>
          <a:stretch>
            <a:fillRect/>
          </a:stretch>
        </p:blipFill>
        <p:spPr>
          <a:xfrm>
            <a:off x="166686" y="5235892"/>
            <a:ext cx="8810625" cy="1314450"/>
          </a:xfrm>
          <a:prstGeom prst="rect">
            <a:avLst/>
          </a:prstGeom>
        </p:spPr>
      </p:pic>
      <p:pic>
        <p:nvPicPr>
          <p:cNvPr id="7" name="Picture 6"/>
          <p:cNvPicPr>
            <a:picLocks noChangeAspect="1"/>
          </p:cNvPicPr>
          <p:nvPr/>
        </p:nvPicPr>
        <p:blipFill>
          <a:blip r:embed="rId4"/>
          <a:stretch>
            <a:fillRect/>
          </a:stretch>
        </p:blipFill>
        <p:spPr>
          <a:xfrm>
            <a:off x="1743073" y="2904855"/>
            <a:ext cx="5657850" cy="1876425"/>
          </a:xfrm>
          <a:prstGeom prst="rect">
            <a:avLst/>
          </a:prstGeom>
        </p:spPr>
      </p:pic>
    </p:spTree>
    <p:extLst>
      <p:ext uri="{BB962C8B-B14F-4D97-AF65-F5344CB8AC3E}">
        <p14:creationId xmlns:p14="http://schemas.microsoft.com/office/powerpoint/2010/main" val="329308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ea typeface="ＭＳ Ｐゴシック" pitchFamily="34" charset="-128"/>
              </a:rPr>
              <a:t>Strings: Using Escape Sequences</a:t>
            </a:r>
          </a:p>
        </p:txBody>
      </p:sp>
      <p:sp>
        <p:nvSpPr>
          <p:cNvPr id="27651" name="Rectangle 3"/>
          <p:cNvSpPr>
            <a:spLocks noGrp="1" noChangeArrowheads="1"/>
          </p:cNvSpPr>
          <p:nvPr>
            <p:ph idx="1"/>
          </p:nvPr>
        </p:nvSpPr>
        <p:spPr>
          <a:xfrm>
            <a:off x="457200" y="1524000"/>
            <a:ext cx="8229600" cy="5257799"/>
          </a:xfrm>
        </p:spPr>
        <p:txBody>
          <a:bodyPr>
            <a:normAutofit lnSpcReduction="10000"/>
          </a:bodyPr>
          <a:lstStyle/>
          <a:p>
            <a:pPr marL="0" indent="0" eaLnBrk="1" hangingPunct="1">
              <a:lnSpc>
                <a:spcPct val="110000"/>
              </a:lnSpc>
              <a:buNone/>
            </a:pPr>
            <a:r>
              <a:rPr lang="en-US" sz="2800" b="1" dirty="0">
                <a:ea typeface="ＭＳ Ｐゴシック" pitchFamily="34" charset="-128"/>
              </a:rPr>
              <a:t>Escape sequence</a:t>
            </a:r>
            <a:r>
              <a:rPr lang="en-US" sz="2800" dirty="0">
                <a:ea typeface="ＭＳ Ｐゴシック" pitchFamily="34" charset="-128"/>
              </a:rPr>
              <a:t>: Set of characters that allow you to insert </a:t>
            </a:r>
            <a:r>
              <a:rPr lang="en-US" sz="2800" i="1" dirty="0">
                <a:ea typeface="ＭＳ Ｐゴシック" pitchFamily="34" charset="-128"/>
              </a:rPr>
              <a:t>special characters </a:t>
            </a:r>
            <a:r>
              <a:rPr lang="en-US" sz="2800" dirty="0">
                <a:ea typeface="ＭＳ Ｐゴシック" pitchFamily="34" charset="-128"/>
              </a:rPr>
              <a:t>into a string</a:t>
            </a:r>
          </a:p>
          <a:p>
            <a:pPr lvl="1"/>
            <a:r>
              <a:rPr lang="en-US" sz="2400" dirty="0">
                <a:solidFill>
                  <a:schemeClr val="tx1"/>
                </a:solidFill>
                <a:ea typeface="ＭＳ Ｐゴシック" pitchFamily="34" charset="-128"/>
              </a:rPr>
              <a:t>Backslash ( </a:t>
            </a:r>
            <a:r>
              <a:rPr lang="en-US" sz="2400" b="1" dirty="0">
                <a:solidFill>
                  <a:srgbClr val="FF0000"/>
                </a:solidFill>
                <a:latin typeface="Calibri"/>
                <a:ea typeface="ＭＳ Ｐゴシック" pitchFamily="34" charset="-128"/>
                <a:cs typeface="Calibri"/>
              </a:rPr>
              <a:t>\ </a:t>
            </a:r>
            <a:r>
              <a:rPr lang="en-US" sz="2400" dirty="0">
                <a:solidFill>
                  <a:schemeClr val="tx1"/>
                </a:solidFill>
                <a:ea typeface="ＭＳ Ｐゴシック" pitchFamily="34" charset="-128"/>
              </a:rPr>
              <a:t>) followed by another character</a:t>
            </a:r>
          </a:p>
          <a:p>
            <a:pPr lvl="1" eaLnBrk="1" hangingPunct="1"/>
            <a:r>
              <a:rPr lang="en-US" sz="2400" b="1" dirty="0">
                <a:solidFill>
                  <a:schemeClr val="tx1"/>
                </a:solidFill>
                <a:ea typeface="ＭＳ Ｐゴシック" pitchFamily="34" charset="-128"/>
              </a:rPr>
              <a:t>Newline character</a:t>
            </a:r>
            <a:r>
              <a:rPr lang="en-US" sz="2400" dirty="0">
                <a:solidFill>
                  <a:schemeClr val="tx1"/>
                </a:solidFill>
                <a:ea typeface="ＭＳ Ｐゴシック" pitchFamily="34" charset="-128"/>
              </a:rPr>
              <a:t>: </a:t>
            </a:r>
            <a:r>
              <a:rPr lang="en-US" sz="2400" b="1" dirty="0">
                <a:solidFill>
                  <a:srgbClr val="FF0000"/>
                </a:solidFill>
                <a:latin typeface="Calibri"/>
                <a:ea typeface="ＭＳ Ｐゴシック" pitchFamily="34" charset="-128"/>
                <a:cs typeface="Calibri"/>
              </a:rPr>
              <a:t>\n</a:t>
            </a:r>
          </a:p>
          <a:p>
            <a:pPr lvl="1" eaLnBrk="1" hangingPunct="1"/>
            <a:endParaRPr lang="en-US" dirty="0">
              <a:solidFill>
                <a:schemeClr val="tx1"/>
              </a:solidFill>
              <a:ea typeface="ＭＳ Ｐゴシック" pitchFamily="34" charset="-128"/>
            </a:endParaRPr>
          </a:p>
          <a:p>
            <a:pPr eaLnBrk="1" hangingPunct="1"/>
            <a:endParaRPr lang="en-US" sz="2400" dirty="0">
              <a:solidFill>
                <a:schemeClr val="tx1"/>
              </a:solidFill>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solidFill>
                <a:schemeClr val="tx1"/>
              </a:solidFill>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solidFill>
                <a:schemeClr val="tx1"/>
              </a:solidFill>
              <a:ea typeface="ＭＳ Ｐゴシック" pitchFamily="34" charset="-128"/>
            </a:endParaRPr>
          </a:p>
          <a:p>
            <a:pPr eaLnBrk="1" hangingPunct="1"/>
            <a:r>
              <a:rPr lang="en-US" sz="2400" dirty="0">
                <a:solidFill>
                  <a:schemeClr val="tx1"/>
                </a:solidFill>
                <a:ea typeface="ＭＳ Ｐゴシック" pitchFamily="34" charset="-128"/>
              </a:rPr>
              <a:t>Escape sequences give you greater control and flexibility over the text you display </a:t>
            </a:r>
            <a:endParaRPr lang="en-US" dirty="0">
              <a:solidFill>
                <a:schemeClr val="tx1"/>
              </a:solidFill>
              <a:ea typeface="ＭＳ Ｐゴシック" pitchFamily="34" charset="-128"/>
            </a:endParaRPr>
          </a:p>
        </p:txBody>
      </p:sp>
      <p:pic>
        <p:nvPicPr>
          <p:cNvPr id="2" name="Picture 1"/>
          <p:cNvPicPr>
            <a:picLocks noChangeAspect="1"/>
          </p:cNvPicPr>
          <p:nvPr/>
        </p:nvPicPr>
        <p:blipFill>
          <a:blip r:embed="rId3"/>
          <a:stretch>
            <a:fillRect/>
          </a:stretch>
        </p:blipFill>
        <p:spPr>
          <a:xfrm>
            <a:off x="241663" y="3809999"/>
            <a:ext cx="5200650" cy="1266825"/>
          </a:xfrm>
          <a:prstGeom prst="rect">
            <a:avLst/>
          </a:prstGeom>
        </p:spPr>
      </p:pic>
      <p:pic>
        <p:nvPicPr>
          <p:cNvPr id="3" name="Picture 2"/>
          <p:cNvPicPr>
            <a:picLocks noChangeAspect="1"/>
          </p:cNvPicPr>
          <p:nvPr/>
        </p:nvPicPr>
        <p:blipFill>
          <a:blip r:embed="rId4"/>
          <a:stretch>
            <a:fillRect/>
          </a:stretch>
        </p:blipFill>
        <p:spPr>
          <a:xfrm>
            <a:off x="5615941" y="3505200"/>
            <a:ext cx="3352800" cy="1752600"/>
          </a:xfrm>
          <a:prstGeom prst="rect">
            <a:avLst/>
          </a:prstGeom>
        </p:spPr>
      </p:pic>
      <p:cxnSp>
        <p:nvCxnSpPr>
          <p:cNvPr id="5" name="Straight Arrow Connector 4"/>
          <p:cNvCxnSpPr/>
          <p:nvPr/>
        </p:nvCxnSpPr>
        <p:spPr>
          <a:xfrm flipH="1">
            <a:off x="2400300" y="3314699"/>
            <a:ext cx="1511300" cy="99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733800" y="3314699"/>
            <a:ext cx="177800" cy="10287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08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ea typeface="ＭＳ Ｐゴシック" pitchFamily="34" charset="-128"/>
              </a:rPr>
              <a:t>Strings: Using Escape Sequences</a:t>
            </a:r>
          </a:p>
        </p:txBody>
      </p:sp>
      <p:sp>
        <p:nvSpPr>
          <p:cNvPr id="27651" name="Rectangle 3"/>
          <p:cNvSpPr>
            <a:spLocks noGrp="1" noChangeArrowheads="1"/>
          </p:cNvSpPr>
          <p:nvPr>
            <p:ph idx="1"/>
          </p:nvPr>
        </p:nvSpPr>
        <p:spPr>
          <a:xfrm>
            <a:off x="457200" y="1524000"/>
            <a:ext cx="8229600" cy="5257799"/>
          </a:xfrm>
        </p:spPr>
        <p:txBody>
          <a:bodyPr>
            <a:normAutofit/>
          </a:bodyPr>
          <a:lstStyle/>
          <a:p>
            <a:pPr marL="0" indent="0">
              <a:buNone/>
            </a:pPr>
            <a:r>
              <a:rPr lang="en-US" sz="2800" b="1" dirty="0">
                <a:solidFill>
                  <a:schemeClr val="tx1"/>
                </a:solidFill>
                <a:ea typeface="ＭＳ Ｐゴシック" pitchFamily="34" charset="-128"/>
              </a:rPr>
              <a:t>Tab character: </a:t>
            </a:r>
            <a:r>
              <a:rPr lang="en-US" sz="2800" b="1" dirty="0">
                <a:solidFill>
                  <a:srgbClr val="FF0000"/>
                </a:solidFill>
                <a:latin typeface="Calibri"/>
                <a:ea typeface="ＭＳ Ｐゴシック" pitchFamily="34" charset="-128"/>
                <a:cs typeface="Calibri"/>
              </a:rPr>
              <a:t>\t</a:t>
            </a:r>
          </a:p>
          <a:p>
            <a:pPr lvl="1" eaLnBrk="1" hangingPunct="1"/>
            <a:endParaRPr lang="en-US" dirty="0">
              <a:solidFill>
                <a:schemeClr val="tx1"/>
              </a:solidFill>
              <a:ea typeface="ＭＳ Ｐゴシック" pitchFamily="34" charset="-128"/>
            </a:endParaRPr>
          </a:p>
          <a:p>
            <a:pPr eaLnBrk="1" hangingPunct="1"/>
            <a:endParaRPr lang="en-US" sz="2400" dirty="0">
              <a:solidFill>
                <a:schemeClr val="tx1"/>
              </a:solidFill>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solidFill>
                <a:schemeClr val="tx1"/>
              </a:solidFill>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solidFill>
                <a:schemeClr val="tx1"/>
              </a:solidFill>
              <a:ea typeface="ＭＳ Ｐゴシック" pitchFamily="34" charset="-128"/>
            </a:endParaRPr>
          </a:p>
        </p:txBody>
      </p:sp>
      <p:pic>
        <p:nvPicPr>
          <p:cNvPr id="9" name="Picture 8"/>
          <p:cNvPicPr>
            <a:picLocks noChangeAspect="1"/>
          </p:cNvPicPr>
          <p:nvPr/>
        </p:nvPicPr>
        <p:blipFill>
          <a:blip r:embed="rId3"/>
          <a:stretch>
            <a:fillRect/>
          </a:stretch>
        </p:blipFill>
        <p:spPr>
          <a:xfrm>
            <a:off x="3700462" y="1557745"/>
            <a:ext cx="5334000" cy="2590800"/>
          </a:xfrm>
          <a:prstGeom prst="rect">
            <a:avLst/>
          </a:prstGeom>
        </p:spPr>
      </p:pic>
      <p:pic>
        <p:nvPicPr>
          <p:cNvPr id="10" name="Picture 9"/>
          <p:cNvPicPr>
            <a:picLocks noChangeAspect="1"/>
          </p:cNvPicPr>
          <p:nvPr/>
        </p:nvPicPr>
        <p:blipFill>
          <a:blip r:embed="rId4"/>
          <a:stretch>
            <a:fillRect/>
          </a:stretch>
        </p:blipFill>
        <p:spPr>
          <a:xfrm>
            <a:off x="4048125" y="4367483"/>
            <a:ext cx="4638675" cy="2143125"/>
          </a:xfrm>
          <a:prstGeom prst="rect">
            <a:avLst/>
          </a:prstGeom>
        </p:spPr>
      </p:pic>
    </p:spTree>
    <p:extLst>
      <p:ext uri="{BB962C8B-B14F-4D97-AF65-F5344CB8AC3E}">
        <p14:creationId xmlns:p14="http://schemas.microsoft.com/office/powerpoint/2010/main" val="2298073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ea typeface="ＭＳ Ｐゴシック" pitchFamily="34" charset="-128"/>
              </a:rPr>
              <a:t>Strings: Using Escape Sequences</a:t>
            </a:r>
          </a:p>
        </p:txBody>
      </p:sp>
      <p:sp>
        <p:nvSpPr>
          <p:cNvPr id="27651" name="Rectangle 3"/>
          <p:cNvSpPr>
            <a:spLocks noGrp="1" noChangeArrowheads="1"/>
          </p:cNvSpPr>
          <p:nvPr>
            <p:ph idx="1"/>
          </p:nvPr>
        </p:nvSpPr>
        <p:spPr>
          <a:xfrm>
            <a:off x="457200" y="1524000"/>
            <a:ext cx="8229600" cy="5257799"/>
          </a:xfrm>
        </p:spPr>
        <p:txBody>
          <a:bodyPr>
            <a:normAutofit/>
          </a:bodyPr>
          <a:lstStyle/>
          <a:p>
            <a:pPr marL="0" indent="0">
              <a:buNone/>
            </a:pPr>
            <a:r>
              <a:rPr lang="en-US" dirty="0">
                <a:solidFill>
                  <a:schemeClr val="tx1"/>
                </a:solidFill>
                <a:ea typeface="ＭＳ Ｐゴシック" pitchFamily="34" charset="-128"/>
              </a:rPr>
              <a:t>We can also escape single or double quotes:</a:t>
            </a:r>
            <a:endParaRPr lang="en-US" sz="2200" b="1" dirty="0">
              <a:solidFill>
                <a:srgbClr val="FF0000"/>
              </a:solidFill>
              <a:latin typeface="Courier New" pitchFamily="49" charset="0"/>
              <a:ea typeface="ＭＳ Ｐゴシック" pitchFamily="34" charset="-128"/>
            </a:endParaRPr>
          </a:p>
          <a:p>
            <a:pPr lvl="1" eaLnBrk="1" hangingPunct="1"/>
            <a:endParaRPr lang="en-US" dirty="0">
              <a:solidFill>
                <a:schemeClr val="tx1"/>
              </a:solidFill>
              <a:ea typeface="ＭＳ Ｐゴシック" pitchFamily="34" charset="-128"/>
            </a:endParaRPr>
          </a:p>
          <a:p>
            <a:pPr eaLnBrk="1" hangingPunct="1"/>
            <a:endParaRPr lang="en-US" sz="2400" dirty="0">
              <a:solidFill>
                <a:schemeClr val="tx1"/>
              </a:solidFill>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solidFill>
                <a:schemeClr val="tx1"/>
              </a:solidFill>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solidFill>
                <a:schemeClr val="tx1"/>
              </a:solidFill>
              <a:ea typeface="ＭＳ Ｐゴシック" pitchFamily="34" charset="-128"/>
            </a:endParaRPr>
          </a:p>
        </p:txBody>
      </p:sp>
      <p:pic>
        <p:nvPicPr>
          <p:cNvPr id="2" name="Picture 1"/>
          <p:cNvPicPr>
            <a:picLocks noChangeAspect="1"/>
          </p:cNvPicPr>
          <p:nvPr/>
        </p:nvPicPr>
        <p:blipFill>
          <a:blip r:embed="rId3"/>
          <a:stretch>
            <a:fillRect/>
          </a:stretch>
        </p:blipFill>
        <p:spPr>
          <a:xfrm>
            <a:off x="1809750" y="2324100"/>
            <a:ext cx="5524500" cy="2590800"/>
          </a:xfrm>
          <a:prstGeom prst="rect">
            <a:avLst/>
          </a:prstGeom>
        </p:spPr>
      </p:pic>
      <p:pic>
        <p:nvPicPr>
          <p:cNvPr id="3" name="Picture 2"/>
          <p:cNvPicPr>
            <a:picLocks noChangeAspect="1"/>
          </p:cNvPicPr>
          <p:nvPr/>
        </p:nvPicPr>
        <p:blipFill>
          <a:blip r:embed="rId4"/>
          <a:stretch>
            <a:fillRect/>
          </a:stretch>
        </p:blipFill>
        <p:spPr>
          <a:xfrm>
            <a:off x="2286000" y="4457700"/>
            <a:ext cx="4638675" cy="1809750"/>
          </a:xfrm>
          <a:prstGeom prst="rect">
            <a:avLst/>
          </a:prstGeom>
        </p:spPr>
      </p:pic>
    </p:spTree>
    <p:extLst>
      <p:ext uri="{BB962C8B-B14F-4D97-AF65-F5344CB8AC3E}">
        <p14:creationId xmlns:p14="http://schemas.microsoft.com/office/powerpoint/2010/main" val="1014516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ea typeface="ＭＳ Ｐゴシック" pitchFamily="34" charset="-128"/>
              </a:rPr>
              <a:t>Strings: Using Escape Sequences</a:t>
            </a:r>
          </a:p>
        </p:txBody>
      </p:sp>
      <p:sp>
        <p:nvSpPr>
          <p:cNvPr id="27651" name="Rectangle 3"/>
          <p:cNvSpPr>
            <a:spLocks noGrp="1" noChangeArrowheads="1"/>
          </p:cNvSpPr>
          <p:nvPr>
            <p:ph idx="1"/>
          </p:nvPr>
        </p:nvSpPr>
        <p:spPr>
          <a:xfrm>
            <a:off x="457200" y="1524000"/>
            <a:ext cx="8229600" cy="5257799"/>
          </a:xfrm>
        </p:spPr>
        <p:txBody>
          <a:bodyPr>
            <a:normAutofit/>
          </a:bodyPr>
          <a:lstStyle/>
          <a:p>
            <a:pPr marL="0" indent="0">
              <a:buNone/>
            </a:pPr>
            <a:r>
              <a:rPr lang="en-US" dirty="0">
                <a:solidFill>
                  <a:schemeClr val="tx1"/>
                </a:solidFill>
                <a:ea typeface="ＭＳ Ｐゴシック" pitchFamily="34" charset="-128"/>
              </a:rPr>
              <a:t>Because </a:t>
            </a:r>
            <a:r>
              <a:rPr lang="en-US" b="1" dirty="0">
                <a:solidFill>
                  <a:srgbClr val="FF0000"/>
                </a:solidFill>
                <a:ea typeface="ＭＳ Ｐゴシック" pitchFamily="34" charset="-128"/>
              </a:rPr>
              <a:t>\</a:t>
            </a:r>
            <a:r>
              <a:rPr lang="en-US" dirty="0">
                <a:solidFill>
                  <a:schemeClr val="tx1"/>
                </a:solidFill>
                <a:ea typeface="ＭＳ Ｐゴシック" pitchFamily="34" charset="-128"/>
              </a:rPr>
              <a:t> is used in escape sequences, if we just want to print out a </a:t>
            </a:r>
            <a:r>
              <a:rPr lang="en-US" b="1" dirty="0">
                <a:solidFill>
                  <a:srgbClr val="FF0000"/>
                </a:solidFill>
                <a:ea typeface="ＭＳ Ｐゴシック" pitchFamily="34" charset="-128"/>
              </a:rPr>
              <a:t>"\"</a:t>
            </a:r>
            <a:r>
              <a:rPr lang="en-US" dirty="0">
                <a:solidFill>
                  <a:schemeClr val="tx1"/>
                </a:solidFill>
                <a:ea typeface="ＭＳ Ｐゴシック" pitchFamily="34" charset="-128"/>
              </a:rPr>
              <a:t>, we have to escape the escape character!</a:t>
            </a:r>
            <a:endParaRPr lang="en-US" sz="2200" b="1" dirty="0">
              <a:solidFill>
                <a:srgbClr val="FF0000"/>
              </a:solidFill>
              <a:latin typeface="Courier New" pitchFamily="49" charset="0"/>
              <a:ea typeface="ＭＳ Ｐゴシック" pitchFamily="34" charset="-128"/>
            </a:endParaRPr>
          </a:p>
          <a:p>
            <a:pPr lvl="1" eaLnBrk="1" hangingPunct="1"/>
            <a:endParaRPr lang="en-US" dirty="0">
              <a:solidFill>
                <a:schemeClr val="tx1"/>
              </a:solidFill>
              <a:ea typeface="ＭＳ Ｐゴシック" pitchFamily="34" charset="-128"/>
            </a:endParaRPr>
          </a:p>
          <a:p>
            <a:pPr eaLnBrk="1" hangingPunct="1"/>
            <a:endParaRPr lang="en-US" sz="2400" dirty="0">
              <a:solidFill>
                <a:schemeClr val="tx1"/>
              </a:solidFill>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solidFill>
                <a:schemeClr val="tx1"/>
              </a:solidFill>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solidFill>
                <a:schemeClr val="tx1"/>
              </a:solidFill>
              <a:ea typeface="ＭＳ Ｐゴシック" pitchFamily="34" charset="-128"/>
            </a:endParaRPr>
          </a:p>
        </p:txBody>
      </p:sp>
      <p:pic>
        <p:nvPicPr>
          <p:cNvPr id="4" name="Picture 3"/>
          <p:cNvPicPr>
            <a:picLocks noChangeAspect="1"/>
          </p:cNvPicPr>
          <p:nvPr/>
        </p:nvPicPr>
        <p:blipFill>
          <a:blip r:embed="rId3"/>
          <a:stretch>
            <a:fillRect/>
          </a:stretch>
        </p:blipFill>
        <p:spPr>
          <a:xfrm>
            <a:off x="1981200" y="3200400"/>
            <a:ext cx="5524500" cy="1552575"/>
          </a:xfrm>
          <a:prstGeom prst="rect">
            <a:avLst/>
          </a:prstGeom>
        </p:spPr>
      </p:pic>
      <p:pic>
        <p:nvPicPr>
          <p:cNvPr id="5" name="Picture 4"/>
          <p:cNvPicPr>
            <a:picLocks noChangeAspect="1"/>
          </p:cNvPicPr>
          <p:nvPr/>
        </p:nvPicPr>
        <p:blipFill>
          <a:blip r:embed="rId4"/>
          <a:stretch>
            <a:fillRect/>
          </a:stretch>
        </p:blipFill>
        <p:spPr>
          <a:xfrm>
            <a:off x="2424112" y="4890570"/>
            <a:ext cx="4638675" cy="1352550"/>
          </a:xfrm>
          <a:prstGeom prst="rect">
            <a:avLst/>
          </a:prstGeom>
        </p:spPr>
      </p:pic>
    </p:spTree>
    <p:extLst>
      <p:ext uri="{BB962C8B-B14F-4D97-AF65-F5344CB8AC3E}">
        <p14:creationId xmlns:p14="http://schemas.microsoft.com/office/powerpoint/2010/main" val="387490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Arguments</a:t>
            </a:r>
          </a:p>
        </p:txBody>
      </p:sp>
      <p:sp>
        <p:nvSpPr>
          <p:cNvPr id="3" name="Content Placeholder 2"/>
          <p:cNvSpPr>
            <a:spLocks noGrp="1"/>
          </p:cNvSpPr>
          <p:nvPr>
            <p:ph idx="1"/>
          </p:nvPr>
        </p:nvSpPr>
        <p:spPr>
          <a:xfrm>
            <a:off x="457200" y="1619795"/>
            <a:ext cx="8229600" cy="4856661"/>
          </a:xfrm>
        </p:spPr>
        <p:txBody>
          <a:bodyPr>
            <a:normAutofit lnSpcReduction="10000"/>
          </a:bodyPr>
          <a:lstStyle/>
          <a:p>
            <a:pPr marL="0" indent="0">
              <a:buNone/>
            </a:pPr>
            <a:r>
              <a:rPr lang="en-US" dirty="0"/>
              <a:t>What if we want to </a:t>
            </a:r>
            <a:r>
              <a:rPr lang="en-US" i="1" dirty="0"/>
              <a:t>use</a:t>
            </a:r>
            <a:r>
              <a:rPr lang="en-US" dirty="0"/>
              <a:t> one default argument, but </a:t>
            </a:r>
            <a:r>
              <a:rPr lang="en-US" i="1" dirty="0"/>
              <a:t>specify</a:t>
            </a:r>
            <a:r>
              <a:rPr lang="en-US" dirty="0"/>
              <a:t> the other one?</a:t>
            </a:r>
          </a:p>
          <a:p>
            <a:endParaRPr lang="en-US" dirty="0"/>
          </a:p>
          <a:p>
            <a:endParaRPr lang="en-US" dirty="0"/>
          </a:p>
          <a:p>
            <a:endParaRPr lang="en-US" dirty="0"/>
          </a:p>
          <a:p>
            <a:endParaRPr lang="en-US" dirty="0"/>
          </a:p>
          <a:p>
            <a:endParaRPr lang="en-US" sz="1600" dirty="0"/>
          </a:p>
          <a:p>
            <a:pPr marL="0" indent="0">
              <a:buNone/>
            </a:pPr>
            <a:r>
              <a:rPr lang="en-US" sz="2800" i="1" dirty="0"/>
              <a:t>Oops! </a:t>
            </a:r>
            <a:r>
              <a:rPr lang="en-US" sz="2800" dirty="0"/>
              <a:t>Looks like</a:t>
            </a:r>
            <a:br>
              <a:rPr lang="en-US" sz="2800" dirty="0"/>
            </a:br>
            <a:r>
              <a:rPr lang="en-US" sz="2800" dirty="0"/>
              <a:t>Python can’t tell</a:t>
            </a:r>
            <a:br>
              <a:rPr lang="en-US" sz="2800" dirty="0"/>
            </a:br>
            <a:r>
              <a:rPr lang="en-US" sz="2800" dirty="0"/>
              <a:t>what we meant</a:t>
            </a:r>
            <a:r>
              <a:rPr lang="en-US" sz="2800" i="1" dirty="0"/>
              <a:t>.</a:t>
            </a:r>
          </a:p>
        </p:txBody>
      </p:sp>
      <p:pic>
        <p:nvPicPr>
          <p:cNvPr id="4" name="Picture 3"/>
          <p:cNvPicPr>
            <a:picLocks noChangeAspect="1"/>
          </p:cNvPicPr>
          <p:nvPr/>
        </p:nvPicPr>
        <p:blipFill>
          <a:blip r:embed="rId2"/>
          <a:stretch>
            <a:fillRect/>
          </a:stretch>
        </p:blipFill>
        <p:spPr>
          <a:xfrm>
            <a:off x="2057400" y="3048000"/>
            <a:ext cx="6629400" cy="1733550"/>
          </a:xfrm>
          <a:prstGeom prst="rect">
            <a:avLst/>
          </a:prstGeom>
        </p:spPr>
      </p:pic>
      <p:pic>
        <p:nvPicPr>
          <p:cNvPr id="5" name="Picture 4"/>
          <p:cNvPicPr>
            <a:picLocks noChangeAspect="1"/>
          </p:cNvPicPr>
          <p:nvPr/>
        </p:nvPicPr>
        <p:blipFill>
          <a:blip r:embed="rId3"/>
          <a:stretch>
            <a:fillRect/>
          </a:stretch>
        </p:blipFill>
        <p:spPr>
          <a:xfrm>
            <a:off x="4019550" y="5047706"/>
            <a:ext cx="4667250" cy="1428750"/>
          </a:xfrm>
          <a:prstGeom prst="rect">
            <a:avLst/>
          </a:prstGeom>
        </p:spPr>
      </p:pic>
    </p:spTree>
    <p:extLst>
      <p:ext uri="{BB962C8B-B14F-4D97-AF65-F5344CB8AC3E}">
        <p14:creationId xmlns:p14="http://schemas.microsoft.com/office/powerpoint/2010/main" val="1734424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p:cNvSpPr>
            <a:spLocks noGrp="1" noChangeArrowheads="1"/>
          </p:cNvSpPr>
          <p:nvPr>
            <p:ph type="title"/>
          </p:nvPr>
        </p:nvSpPr>
        <p:spPr/>
        <p:txBody>
          <a:bodyPr/>
          <a:lstStyle/>
          <a:p>
            <a:pPr eaLnBrk="1" hangingPunct="1"/>
            <a:r>
              <a:rPr lang="en-US">
                <a:ea typeface="ＭＳ Ｐゴシック" pitchFamily="34" charset="-128"/>
              </a:rPr>
              <a:t>Using String Methods</a:t>
            </a:r>
          </a:p>
        </p:txBody>
      </p:sp>
      <p:sp>
        <p:nvSpPr>
          <p:cNvPr id="141317" name="Rectangle 3"/>
          <p:cNvSpPr>
            <a:spLocks noGrp="1" noChangeArrowheads="1"/>
          </p:cNvSpPr>
          <p:nvPr>
            <p:ph type="body" idx="1"/>
          </p:nvPr>
        </p:nvSpPr>
        <p:spPr>
          <a:xfrm>
            <a:off x="457200" y="1775191"/>
            <a:ext cx="8229600" cy="4625609"/>
          </a:xfrm>
        </p:spPr>
        <p:txBody>
          <a:bodyPr/>
          <a:lstStyle/>
          <a:p>
            <a:pPr marL="0" indent="0" eaLnBrk="1" hangingPunct="1">
              <a:buNone/>
            </a:pPr>
            <a:r>
              <a:rPr lang="en-US" b="1" dirty="0">
                <a:ea typeface="ＭＳ Ｐゴシック" pitchFamily="34" charset="-128"/>
              </a:rPr>
              <a:t>String methods </a:t>
            </a:r>
            <a:r>
              <a:rPr lang="en-US" dirty="0">
                <a:ea typeface="ＭＳ Ｐゴシック" pitchFamily="34" charset="-128"/>
              </a:rPr>
              <a:t>allow you to do many things, including:</a:t>
            </a:r>
          </a:p>
          <a:p>
            <a:pPr lvl="1" eaLnBrk="1" hangingPunct="1"/>
            <a:r>
              <a:rPr lang="en-US" i="1" dirty="0">
                <a:ea typeface="ＭＳ Ｐゴシック" pitchFamily="34" charset="-128"/>
              </a:rPr>
              <a:t>Create a new string </a:t>
            </a:r>
            <a:r>
              <a:rPr lang="en-US" dirty="0">
                <a:ea typeface="ＭＳ Ｐゴシック" pitchFamily="34" charset="-128"/>
              </a:rPr>
              <a:t>with different formatting (upper case, lower case, title capitalization)</a:t>
            </a:r>
          </a:p>
          <a:p>
            <a:pPr lvl="1" eaLnBrk="1" hangingPunct="1"/>
            <a:r>
              <a:rPr lang="en-US" i="1" dirty="0">
                <a:ea typeface="ＭＳ Ｐゴシック" pitchFamily="34" charset="-128"/>
              </a:rPr>
              <a:t>Convert a string </a:t>
            </a:r>
            <a:r>
              <a:rPr lang="en-US" dirty="0">
                <a:ea typeface="ＭＳ Ｐゴシック" pitchFamily="34" charset="-128"/>
              </a:rPr>
              <a:t>(to a list, by replacing or removing portions)</a:t>
            </a:r>
          </a:p>
          <a:p>
            <a:pPr lvl="1" eaLnBrk="1" hangingPunct="1"/>
            <a:r>
              <a:rPr lang="en-US" i="1" dirty="0">
                <a:ea typeface="ＭＳ Ｐゴシック" pitchFamily="34" charset="-128"/>
              </a:rPr>
              <a:t>Tell us things about the string</a:t>
            </a:r>
            <a:r>
              <a:rPr lang="en-US" dirty="0">
                <a:ea typeface="ＭＳ Ｐゴシック" pitchFamily="34" charset="-128"/>
              </a:rPr>
              <a:t> (index positions of elements, number </a:t>
            </a:r>
            <a:r>
              <a:rPr lang="en-US">
                <a:ea typeface="ＭＳ Ｐゴシック" pitchFamily="34" charset="-128"/>
              </a:rPr>
              <a:t>of occurrences) </a:t>
            </a:r>
            <a:endParaRPr lang="en-US" i="1" dirty="0">
              <a:ea typeface="ＭＳ Ｐゴシック" pitchFamily="34" charset="-128"/>
            </a:endParaRPr>
          </a:p>
        </p:txBody>
      </p:sp>
    </p:spTree>
    <p:extLst>
      <p:ext uri="{BB962C8B-B14F-4D97-AF65-F5344CB8AC3E}">
        <p14:creationId xmlns:p14="http://schemas.microsoft.com/office/powerpoint/2010/main" val="121677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a:t>
            </a:r>
          </a:p>
        </p:txBody>
      </p:sp>
      <p:sp>
        <p:nvSpPr>
          <p:cNvPr id="3" name="Content Placeholder 2"/>
          <p:cNvSpPr>
            <a:spLocks noGrp="1"/>
          </p:cNvSpPr>
          <p:nvPr>
            <p:ph idx="1"/>
          </p:nvPr>
        </p:nvSpPr>
        <p:spPr>
          <a:xfrm>
            <a:off x="457200" y="1447800"/>
            <a:ext cx="8229600" cy="5257799"/>
          </a:xfrm>
        </p:spPr>
        <p:txBody>
          <a:bodyPr>
            <a:normAutofit/>
          </a:bodyPr>
          <a:lstStyle/>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lvl="1"/>
            <a:endParaRPr lang="en-US" sz="1600" dirty="0">
              <a:solidFill>
                <a:srgbClr val="FF0000"/>
              </a:solidFill>
            </a:endParaRPr>
          </a:p>
          <a:p>
            <a:pPr marL="0" indent="0">
              <a:buNone/>
            </a:pPr>
            <a:r>
              <a:rPr lang="en-US" dirty="0"/>
              <a:t>These two can be useful to test user input:</a:t>
            </a:r>
          </a:p>
          <a:p>
            <a:pPr lvl="1"/>
            <a:r>
              <a:rPr lang="en-US" dirty="0"/>
              <a:t>Compare</a:t>
            </a:r>
            <a:r>
              <a:rPr lang="en-US" b="1" dirty="0"/>
              <a:t> </a:t>
            </a:r>
            <a:r>
              <a:rPr lang="en-US" b="1" dirty="0" err="1">
                <a:solidFill>
                  <a:srgbClr val="FF0000"/>
                </a:solidFill>
              </a:rPr>
              <a:t>user_text.upper</a:t>
            </a:r>
            <a:r>
              <a:rPr lang="en-US" b="1" dirty="0">
                <a:solidFill>
                  <a:srgbClr val="FF0000"/>
                </a:solidFill>
              </a:rPr>
              <a:t>() </a:t>
            </a:r>
            <a:r>
              <a:rPr lang="en-US" dirty="0"/>
              <a:t>to</a:t>
            </a:r>
            <a:r>
              <a:rPr lang="en-US" b="1" dirty="0"/>
              <a:t> </a:t>
            </a:r>
            <a:r>
              <a:rPr lang="en-US" b="1" dirty="0">
                <a:solidFill>
                  <a:srgbClr val="FF0000"/>
                </a:solidFill>
              </a:rPr>
              <a:t>"YES", </a:t>
            </a:r>
            <a:r>
              <a:rPr lang="en-US" dirty="0"/>
              <a:t>so the user can enter "yes" or "Yes" or "</a:t>
            </a:r>
            <a:r>
              <a:rPr lang="en-US" dirty="0" err="1"/>
              <a:t>YeS</a:t>
            </a:r>
            <a:r>
              <a:rPr lang="en-US" dirty="0"/>
              <a:t>"</a:t>
            </a:r>
          </a:p>
        </p:txBody>
      </p:sp>
      <p:pic>
        <p:nvPicPr>
          <p:cNvPr id="4" name="Picture 3"/>
          <p:cNvPicPr>
            <a:picLocks noChangeAspect="1"/>
          </p:cNvPicPr>
          <p:nvPr/>
        </p:nvPicPr>
        <p:blipFill>
          <a:blip r:embed="rId2"/>
          <a:stretch>
            <a:fillRect/>
          </a:stretch>
        </p:blipFill>
        <p:spPr>
          <a:xfrm>
            <a:off x="304800" y="2057400"/>
            <a:ext cx="5524500" cy="2095500"/>
          </a:xfrm>
          <a:prstGeom prst="rect">
            <a:avLst/>
          </a:prstGeom>
        </p:spPr>
      </p:pic>
      <p:pic>
        <p:nvPicPr>
          <p:cNvPr id="5" name="Picture 4"/>
          <p:cNvPicPr>
            <a:picLocks noChangeAspect="1"/>
          </p:cNvPicPr>
          <p:nvPr/>
        </p:nvPicPr>
        <p:blipFill>
          <a:blip r:embed="rId3"/>
          <a:stretch>
            <a:fillRect/>
          </a:stretch>
        </p:blipFill>
        <p:spPr>
          <a:xfrm>
            <a:off x="6248400" y="2667000"/>
            <a:ext cx="3705225" cy="1609725"/>
          </a:xfrm>
          <a:prstGeom prst="rect">
            <a:avLst/>
          </a:prstGeom>
        </p:spPr>
      </p:pic>
      <p:sp>
        <p:nvSpPr>
          <p:cNvPr id="6" name="TextBox 5"/>
          <p:cNvSpPr txBox="1"/>
          <p:nvPr/>
        </p:nvSpPr>
        <p:spPr>
          <a:xfrm>
            <a:off x="6248400" y="2057400"/>
            <a:ext cx="2730500" cy="461665"/>
          </a:xfrm>
          <a:prstGeom prst="rect">
            <a:avLst/>
          </a:prstGeom>
          <a:noFill/>
        </p:spPr>
        <p:txBody>
          <a:bodyPr wrap="square" rtlCol="0">
            <a:spAutoFit/>
          </a:bodyPr>
          <a:lstStyle/>
          <a:p>
            <a:r>
              <a:rPr lang="en-US" sz="2400" i="1" dirty="0">
                <a:solidFill>
                  <a:schemeClr val="bg1">
                    <a:lumMod val="50000"/>
                  </a:schemeClr>
                </a:solidFill>
                <a:latin typeface="Calibri"/>
                <a:cs typeface="Calibri"/>
              </a:rPr>
              <a:t>.upper(), .lower()</a:t>
            </a:r>
          </a:p>
        </p:txBody>
      </p:sp>
    </p:spTree>
    <p:extLst>
      <p:ext uri="{BB962C8B-B14F-4D97-AF65-F5344CB8AC3E}">
        <p14:creationId xmlns:p14="http://schemas.microsoft.com/office/powerpoint/2010/main" val="25184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a:t>
            </a:r>
          </a:p>
        </p:txBody>
      </p:sp>
      <p:pic>
        <p:nvPicPr>
          <p:cNvPr id="7" name="Picture 6"/>
          <p:cNvPicPr>
            <a:picLocks noChangeAspect="1"/>
          </p:cNvPicPr>
          <p:nvPr/>
        </p:nvPicPr>
        <p:blipFill>
          <a:blip r:embed="rId2"/>
          <a:stretch>
            <a:fillRect/>
          </a:stretch>
        </p:blipFill>
        <p:spPr>
          <a:xfrm>
            <a:off x="4354" y="2286000"/>
            <a:ext cx="5467350" cy="3019425"/>
          </a:xfrm>
          <a:prstGeom prst="rect">
            <a:avLst/>
          </a:prstGeom>
        </p:spPr>
      </p:pic>
      <p:pic>
        <p:nvPicPr>
          <p:cNvPr id="8" name="Picture 7"/>
          <p:cNvPicPr>
            <a:picLocks noChangeAspect="1"/>
          </p:cNvPicPr>
          <p:nvPr/>
        </p:nvPicPr>
        <p:blipFill>
          <a:blip r:embed="rId3"/>
          <a:stretch>
            <a:fillRect/>
          </a:stretch>
        </p:blipFill>
        <p:spPr>
          <a:xfrm>
            <a:off x="5638800" y="3200400"/>
            <a:ext cx="3705225" cy="1771650"/>
          </a:xfrm>
          <a:prstGeom prst="rect">
            <a:avLst/>
          </a:prstGeom>
        </p:spPr>
      </p:pic>
      <p:sp>
        <p:nvSpPr>
          <p:cNvPr id="5" name="TextBox 4"/>
          <p:cNvSpPr txBox="1"/>
          <p:nvPr/>
        </p:nvSpPr>
        <p:spPr>
          <a:xfrm>
            <a:off x="6248400" y="2057400"/>
            <a:ext cx="2730500" cy="461665"/>
          </a:xfrm>
          <a:prstGeom prst="rect">
            <a:avLst/>
          </a:prstGeom>
          <a:noFill/>
        </p:spPr>
        <p:txBody>
          <a:bodyPr wrap="square" rtlCol="0">
            <a:spAutoFit/>
          </a:bodyPr>
          <a:lstStyle/>
          <a:p>
            <a:r>
              <a:rPr lang="en-US" sz="2400" i="1" dirty="0">
                <a:solidFill>
                  <a:schemeClr val="bg1">
                    <a:lumMod val="50000"/>
                  </a:schemeClr>
                </a:solidFill>
                <a:latin typeface="Calibri"/>
                <a:cs typeface="Calibri"/>
              </a:rPr>
              <a:t>.title(), .strip()</a:t>
            </a:r>
          </a:p>
        </p:txBody>
      </p:sp>
      <p:cxnSp>
        <p:nvCxnSpPr>
          <p:cNvPr id="4" name="Straight Connector 3"/>
          <p:cNvCxnSpPr/>
          <p:nvPr/>
        </p:nvCxnSpPr>
        <p:spPr>
          <a:xfrm>
            <a:off x="5762445" y="4123426"/>
            <a:ext cx="129397"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9" name="Straight Connector 8"/>
          <p:cNvCxnSpPr/>
          <p:nvPr/>
        </p:nvCxnSpPr>
        <p:spPr>
          <a:xfrm>
            <a:off x="5979543" y="4123426"/>
            <a:ext cx="129397"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a:off x="6484188" y="4123426"/>
            <a:ext cx="129397"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1" name="Straight Arrow Connector 10"/>
          <p:cNvCxnSpPr>
            <a:endCxn id="8" idx="1"/>
          </p:cNvCxnSpPr>
          <p:nvPr/>
        </p:nvCxnSpPr>
        <p:spPr>
          <a:xfrm>
            <a:off x="2124891" y="3962400"/>
            <a:ext cx="3513909" cy="1238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37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a:t>
            </a:r>
          </a:p>
        </p:txBody>
      </p:sp>
      <p:pic>
        <p:nvPicPr>
          <p:cNvPr id="7" name="Picture 6"/>
          <p:cNvPicPr>
            <a:picLocks noChangeAspect="1"/>
          </p:cNvPicPr>
          <p:nvPr/>
        </p:nvPicPr>
        <p:blipFill>
          <a:blip r:embed="rId2"/>
          <a:stretch>
            <a:fillRect/>
          </a:stretch>
        </p:blipFill>
        <p:spPr>
          <a:xfrm>
            <a:off x="76200" y="1569448"/>
            <a:ext cx="6067425" cy="5286375"/>
          </a:xfrm>
          <a:prstGeom prst="rect">
            <a:avLst/>
          </a:prstGeom>
        </p:spPr>
      </p:pic>
      <p:pic>
        <p:nvPicPr>
          <p:cNvPr id="8" name="Picture 7"/>
          <p:cNvPicPr>
            <a:picLocks noChangeAspect="1"/>
          </p:cNvPicPr>
          <p:nvPr/>
        </p:nvPicPr>
        <p:blipFill>
          <a:blip r:embed="rId3"/>
          <a:stretch>
            <a:fillRect/>
          </a:stretch>
        </p:blipFill>
        <p:spPr>
          <a:xfrm>
            <a:off x="6553200" y="2895600"/>
            <a:ext cx="3705225" cy="2019300"/>
          </a:xfrm>
          <a:prstGeom prst="rect">
            <a:avLst/>
          </a:prstGeom>
        </p:spPr>
      </p:pic>
      <p:cxnSp>
        <p:nvCxnSpPr>
          <p:cNvPr id="9" name="Straight Arrow Connector 8"/>
          <p:cNvCxnSpPr/>
          <p:nvPr/>
        </p:nvCxnSpPr>
        <p:spPr>
          <a:xfrm>
            <a:off x="1676400" y="3733800"/>
            <a:ext cx="4953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676400" y="3962400"/>
            <a:ext cx="4953000" cy="762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191000" y="4267200"/>
            <a:ext cx="2438400" cy="1447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53200" y="1826567"/>
            <a:ext cx="2730500" cy="461665"/>
          </a:xfrm>
          <a:prstGeom prst="rect">
            <a:avLst/>
          </a:prstGeom>
          <a:noFill/>
        </p:spPr>
        <p:txBody>
          <a:bodyPr wrap="square" rtlCol="0">
            <a:spAutoFit/>
          </a:bodyPr>
          <a:lstStyle/>
          <a:p>
            <a:r>
              <a:rPr lang="en-US" sz="2400" i="1" dirty="0">
                <a:solidFill>
                  <a:schemeClr val="bg1">
                    <a:lumMod val="50000"/>
                  </a:schemeClr>
                </a:solidFill>
                <a:latin typeface="Calibri"/>
                <a:cs typeface="Calibri"/>
              </a:rPr>
              <a:t>.replace()</a:t>
            </a:r>
          </a:p>
        </p:txBody>
      </p:sp>
    </p:spTree>
    <p:extLst>
      <p:ext uri="{BB962C8B-B14F-4D97-AF65-F5344CB8AC3E}">
        <p14:creationId xmlns:p14="http://schemas.microsoft.com/office/powerpoint/2010/main" val="140442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Mad Lib (Group Work)</a:t>
            </a:r>
          </a:p>
        </p:txBody>
      </p:sp>
      <p:sp>
        <p:nvSpPr>
          <p:cNvPr id="3" name="Content Placeholder 2"/>
          <p:cNvSpPr>
            <a:spLocks noGrp="1"/>
          </p:cNvSpPr>
          <p:nvPr>
            <p:ph idx="1"/>
          </p:nvPr>
        </p:nvSpPr>
        <p:spPr>
          <a:xfrm>
            <a:off x="159949" y="1526876"/>
            <a:ext cx="8733885" cy="5159908"/>
          </a:xfrm>
        </p:spPr>
        <p:txBody>
          <a:bodyPr>
            <a:normAutofit/>
          </a:bodyPr>
          <a:lstStyle/>
          <a:p>
            <a:pPr marL="118872" indent="0">
              <a:buNone/>
            </a:pPr>
            <a:r>
              <a:rPr lang="en-US" sz="2800" dirty="0"/>
              <a:t>Download </a:t>
            </a:r>
            <a:r>
              <a:rPr lang="en-US" sz="2800" b="1" dirty="0">
                <a:solidFill>
                  <a:srgbClr val="002060"/>
                </a:solidFill>
              </a:rPr>
              <a:t>mad_lib_starter.py</a:t>
            </a:r>
            <a:r>
              <a:rPr lang="en-US" sz="2800" dirty="0"/>
              <a:t> from Canvas, and write a program that can fill the blanks in on this Mad Lib!</a:t>
            </a:r>
            <a:br>
              <a:rPr lang="en-US" sz="2800" dirty="0"/>
            </a:br>
            <a:r>
              <a:rPr lang="en-US" sz="2800" i="1" dirty="0">
                <a:solidFill>
                  <a:srgbClr val="0070C0"/>
                </a:solidFill>
              </a:rPr>
              <a:t>Hint: Notice some words get capitalized!</a:t>
            </a:r>
          </a:p>
          <a:p>
            <a:pPr marL="118872" indent="0">
              <a:buNone/>
            </a:pPr>
            <a:endParaRPr lang="en-US" dirty="0"/>
          </a:p>
          <a:p>
            <a:pPr marL="118872" indent="0">
              <a:buNone/>
            </a:pPr>
            <a:endParaRPr lang="en-US" dirty="0"/>
          </a:p>
        </p:txBody>
      </p:sp>
      <p:pic>
        <p:nvPicPr>
          <p:cNvPr id="5" name="Picture 4"/>
          <p:cNvPicPr>
            <a:picLocks noChangeAspect="1"/>
          </p:cNvPicPr>
          <p:nvPr/>
        </p:nvPicPr>
        <p:blipFill>
          <a:blip r:embed="rId2"/>
          <a:stretch>
            <a:fillRect/>
          </a:stretch>
        </p:blipFill>
        <p:spPr>
          <a:xfrm>
            <a:off x="159949" y="3085996"/>
            <a:ext cx="6344955" cy="301349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012" y="3094861"/>
            <a:ext cx="2246822" cy="2995763"/>
          </a:xfrm>
          <a:prstGeom prst="rect">
            <a:avLst/>
          </a:prstGeom>
        </p:spPr>
      </p:pic>
      <p:sp>
        <p:nvSpPr>
          <p:cNvPr id="4" name="TextBox 3"/>
          <p:cNvSpPr txBox="1"/>
          <p:nvPr/>
        </p:nvSpPr>
        <p:spPr>
          <a:xfrm>
            <a:off x="159949" y="6317452"/>
            <a:ext cx="4664418" cy="369332"/>
          </a:xfrm>
          <a:prstGeom prst="rect">
            <a:avLst/>
          </a:prstGeom>
          <a:noFill/>
        </p:spPr>
        <p:txBody>
          <a:bodyPr wrap="none" rtlCol="0">
            <a:spAutoFit/>
          </a:bodyPr>
          <a:lstStyle/>
          <a:p>
            <a:r>
              <a:rPr lang="en-US" dirty="0">
                <a:latin typeface="Calibri"/>
                <a:cs typeface="Calibri"/>
              </a:rPr>
              <a:t>From: http://www.madtakes.com/libs/001.html</a:t>
            </a:r>
          </a:p>
        </p:txBody>
      </p:sp>
    </p:spTree>
    <p:extLst>
      <p:ext uri="{BB962C8B-B14F-4D97-AF65-F5344CB8AC3E}">
        <p14:creationId xmlns:p14="http://schemas.microsoft.com/office/powerpoint/2010/main" val="2963457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Mad Lib (Solution 1)</a:t>
            </a:r>
          </a:p>
        </p:txBody>
      </p:sp>
      <p:pic>
        <p:nvPicPr>
          <p:cNvPr id="4" name="Picture 3"/>
          <p:cNvPicPr>
            <a:picLocks noChangeAspect="1"/>
          </p:cNvPicPr>
          <p:nvPr/>
        </p:nvPicPr>
        <p:blipFill>
          <a:blip r:embed="rId2"/>
          <a:stretch>
            <a:fillRect/>
          </a:stretch>
        </p:blipFill>
        <p:spPr>
          <a:xfrm>
            <a:off x="1634194" y="1314121"/>
            <a:ext cx="5875612" cy="5421312"/>
          </a:xfrm>
          <a:prstGeom prst="rect">
            <a:avLst/>
          </a:prstGeom>
        </p:spPr>
      </p:pic>
    </p:spTree>
    <p:extLst>
      <p:ext uri="{BB962C8B-B14F-4D97-AF65-F5344CB8AC3E}">
        <p14:creationId xmlns:p14="http://schemas.microsoft.com/office/powerpoint/2010/main" val="244286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Mad Lib (Solution 2)</a:t>
            </a:r>
          </a:p>
        </p:txBody>
      </p:sp>
      <p:pic>
        <p:nvPicPr>
          <p:cNvPr id="3" name="Picture 2"/>
          <p:cNvPicPr>
            <a:picLocks noChangeAspect="1"/>
          </p:cNvPicPr>
          <p:nvPr/>
        </p:nvPicPr>
        <p:blipFill>
          <a:blip r:embed="rId2"/>
          <a:stretch>
            <a:fillRect/>
          </a:stretch>
        </p:blipFill>
        <p:spPr>
          <a:xfrm>
            <a:off x="1611479" y="1331374"/>
            <a:ext cx="5921042" cy="5421312"/>
          </a:xfrm>
          <a:prstGeom prst="rect">
            <a:avLst/>
          </a:prstGeom>
        </p:spPr>
      </p:pic>
      <p:cxnSp>
        <p:nvCxnSpPr>
          <p:cNvPr id="6" name="Straight Arrow Connector 5"/>
          <p:cNvCxnSpPr/>
          <p:nvPr/>
        </p:nvCxnSpPr>
        <p:spPr>
          <a:xfrm flipH="1">
            <a:off x="5771072" y="5581293"/>
            <a:ext cx="140610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18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a:t>
            </a:r>
          </a:p>
        </p:txBody>
      </p:sp>
      <p:pic>
        <p:nvPicPr>
          <p:cNvPr id="3" name="Picture 2"/>
          <p:cNvPicPr>
            <a:picLocks noChangeAspect="1"/>
          </p:cNvPicPr>
          <p:nvPr/>
        </p:nvPicPr>
        <p:blipFill>
          <a:blip r:embed="rId2"/>
          <a:stretch>
            <a:fillRect/>
          </a:stretch>
        </p:blipFill>
        <p:spPr>
          <a:xfrm>
            <a:off x="1524000" y="1600200"/>
            <a:ext cx="5429250" cy="3162300"/>
          </a:xfrm>
          <a:prstGeom prst="rect">
            <a:avLst/>
          </a:prstGeom>
        </p:spPr>
      </p:pic>
      <p:pic>
        <p:nvPicPr>
          <p:cNvPr id="4" name="Picture 3"/>
          <p:cNvPicPr>
            <a:picLocks noChangeAspect="1"/>
          </p:cNvPicPr>
          <p:nvPr/>
        </p:nvPicPr>
        <p:blipFill>
          <a:blip r:embed="rId3"/>
          <a:stretch>
            <a:fillRect/>
          </a:stretch>
        </p:blipFill>
        <p:spPr>
          <a:xfrm>
            <a:off x="1476375" y="4954524"/>
            <a:ext cx="6191250" cy="1571625"/>
          </a:xfrm>
          <a:prstGeom prst="rect">
            <a:avLst/>
          </a:prstGeom>
        </p:spPr>
      </p:pic>
      <p:sp>
        <p:nvSpPr>
          <p:cNvPr id="5" name="TextBox 4"/>
          <p:cNvSpPr txBox="1"/>
          <p:nvPr/>
        </p:nvSpPr>
        <p:spPr>
          <a:xfrm>
            <a:off x="7213600" y="2057400"/>
            <a:ext cx="1765300" cy="461665"/>
          </a:xfrm>
          <a:prstGeom prst="rect">
            <a:avLst/>
          </a:prstGeom>
          <a:noFill/>
        </p:spPr>
        <p:txBody>
          <a:bodyPr wrap="square" rtlCol="0">
            <a:spAutoFit/>
          </a:bodyPr>
          <a:lstStyle/>
          <a:p>
            <a:r>
              <a:rPr lang="en-US" sz="2400" i="1" dirty="0">
                <a:solidFill>
                  <a:schemeClr val="bg1">
                    <a:lumMod val="50000"/>
                  </a:schemeClr>
                </a:solidFill>
                <a:latin typeface="Calibri"/>
                <a:cs typeface="Calibri"/>
              </a:rPr>
              <a:t>.split()</a:t>
            </a:r>
          </a:p>
        </p:txBody>
      </p:sp>
    </p:spTree>
    <p:extLst>
      <p:ext uri="{BB962C8B-B14F-4D97-AF65-F5344CB8AC3E}">
        <p14:creationId xmlns:p14="http://schemas.microsoft.com/office/powerpoint/2010/main" val="1797948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Word (Group Work) *</a:t>
            </a:r>
          </a:p>
        </p:txBody>
      </p:sp>
      <p:sp>
        <p:nvSpPr>
          <p:cNvPr id="3" name="Content Placeholder 2"/>
          <p:cNvSpPr>
            <a:spLocks noGrp="1"/>
          </p:cNvSpPr>
          <p:nvPr>
            <p:ph idx="1"/>
          </p:nvPr>
        </p:nvSpPr>
        <p:spPr>
          <a:xfrm>
            <a:off x="457200" y="1600200"/>
            <a:ext cx="8229600" cy="5086583"/>
          </a:xfrm>
        </p:spPr>
        <p:txBody>
          <a:bodyPr>
            <a:normAutofit/>
          </a:bodyPr>
          <a:lstStyle/>
          <a:p>
            <a:pPr marL="0" indent="0">
              <a:buNone/>
            </a:pPr>
            <a:r>
              <a:rPr lang="en-US" dirty="0"/>
              <a:t>Write a program that can replicate these exchanges:</a:t>
            </a:r>
          </a:p>
        </p:txBody>
      </p:sp>
      <p:pic>
        <p:nvPicPr>
          <p:cNvPr id="5" name="Picture 4"/>
          <p:cNvPicPr>
            <a:picLocks noChangeAspect="1"/>
          </p:cNvPicPr>
          <p:nvPr/>
        </p:nvPicPr>
        <p:blipFill>
          <a:blip r:embed="rId2"/>
          <a:stretch>
            <a:fillRect/>
          </a:stretch>
        </p:blipFill>
        <p:spPr>
          <a:xfrm>
            <a:off x="271462" y="2819400"/>
            <a:ext cx="8601075" cy="2752725"/>
          </a:xfrm>
          <a:prstGeom prst="rect">
            <a:avLst/>
          </a:prstGeom>
        </p:spPr>
      </p:pic>
      <p:pic>
        <p:nvPicPr>
          <p:cNvPr id="6" name="Picture 2"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604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Word (Algorithm)</a:t>
            </a:r>
          </a:p>
        </p:txBody>
      </p:sp>
      <p:sp>
        <p:nvSpPr>
          <p:cNvPr id="3" name="Content Placeholder 2"/>
          <p:cNvSpPr>
            <a:spLocks noGrp="1"/>
          </p:cNvSpPr>
          <p:nvPr>
            <p:ph idx="1"/>
          </p:nvPr>
        </p:nvSpPr>
        <p:spPr/>
        <p:txBody>
          <a:bodyPr>
            <a:normAutofit fontScale="92500" lnSpcReduction="20000"/>
          </a:bodyPr>
          <a:lstStyle/>
          <a:p>
            <a:pPr marL="118872" indent="0">
              <a:buNone/>
            </a:pPr>
            <a:r>
              <a:rPr lang="en-US" b="1" dirty="0">
                <a:solidFill>
                  <a:schemeClr val="accent1">
                    <a:lumMod val="75000"/>
                  </a:schemeClr>
                </a:solidFill>
              </a:rPr>
              <a:t>Get a message from the user</a:t>
            </a:r>
          </a:p>
          <a:p>
            <a:pPr marL="118872" indent="0">
              <a:buNone/>
            </a:pPr>
            <a:endParaRPr lang="en-US" b="1" dirty="0">
              <a:solidFill>
                <a:schemeClr val="accent1">
                  <a:lumMod val="75000"/>
                </a:schemeClr>
              </a:solidFill>
            </a:endParaRPr>
          </a:p>
          <a:p>
            <a:pPr marL="118872" indent="0">
              <a:buNone/>
            </a:pPr>
            <a:r>
              <a:rPr lang="en-US" b="1" dirty="0">
                <a:solidFill>
                  <a:schemeClr val="accent1">
                    <a:lumMod val="75000"/>
                  </a:schemeClr>
                </a:solidFill>
              </a:rPr>
              <a:t>Break it apart into a list of words</a:t>
            </a:r>
          </a:p>
          <a:p>
            <a:pPr marL="118872" indent="0">
              <a:buNone/>
            </a:pPr>
            <a:endParaRPr lang="en-US" b="1" dirty="0">
              <a:solidFill>
                <a:schemeClr val="accent1">
                  <a:lumMod val="75000"/>
                </a:schemeClr>
              </a:solidFill>
            </a:endParaRPr>
          </a:p>
          <a:p>
            <a:pPr marL="118872" indent="0">
              <a:buNone/>
            </a:pPr>
            <a:r>
              <a:rPr lang="en-US" b="1" dirty="0">
                <a:solidFill>
                  <a:schemeClr val="accent1">
                    <a:lumMod val="75000"/>
                  </a:schemeClr>
                </a:solidFill>
              </a:rPr>
              <a:t>Create a variable for the longest word</a:t>
            </a:r>
          </a:p>
          <a:p>
            <a:pPr marL="118872" indent="0">
              <a:buNone/>
            </a:pPr>
            <a:endParaRPr lang="en-US" b="1" dirty="0">
              <a:solidFill>
                <a:schemeClr val="accent1">
                  <a:lumMod val="75000"/>
                </a:schemeClr>
              </a:solidFill>
            </a:endParaRPr>
          </a:p>
          <a:p>
            <a:pPr marL="118872" indent="0">
              <a:buNone/>
            </a:pPr>
            <a:r>
              <a:rPr lang="en-US" b="1" dirty="0">
                <a:solidFill>
                  <a:schemeClr val="accent1">
                    <a:lumMod val="75000"/>
                  </a:schemeClr>
                </a:solidFill>
              </a:rPr>
              <a:t>Walk through the words</a:t>
            </a:r>
          </a:p>
          <a:p>
            <a:pPr marL="118872" indent="0">
              <a:buNone/>
            </a:pPr>
            <a:r>
              <a:rPr lang="en-US" b="1" dirty="0">
                <a:solidFill>
                  <a:schemeClr val="accent1">
                    <a:lumMod val="75000"/>
                  </a:schemeClr>
                </a:solidFill>
              </a:rPr>
              <a:t>    Check to see if each word is longer</a:t>
            </a:r>
          </a:p>
          <a:p>
            <a:pPr marL="118872" indent="0">
              <a:buNone/>
            </a:pPr>
            <a:r>
              <a:rPr lang="en-US" b="1" dirty="0">
                <a:solidFill>
                  <a:schemeClr val="accent1">
                    <a:lumMod val="75000"/>
                  </a:schemeClr>
                </a:solidFill>
              </a:rPr>
              <a:t>    	If it is, update out variable</a:t>
            </a:r>
          </a:p>
          <a:p>
            <a:pPr marL="118872" indent="0">
              <a:buNone/>
            </a:pPr>
            <a:endParaRPr lang="en-US" b="1" dirty="0">
              <a:solidFill>
                <a:schemeClr val="accent1">
                  <a:lumMod val="75000"/>
                </a:schemeClr>
              </a:solidFill>
            </a:endParaRPr>
          </a:p>
          <a:p>
            <a:pPr marL="118872" indent="0">
              <a:buNone/>
            </a:pPr>
            <a:r>
              <a:rPr lang="en-US" b="1" dirty="0">
                <a:solidFill>
                  <a:schemeClr val="accent1">
                    <a:lumMod val="75000"/>
                  </a:schemeClr>
                </a:solidFill>
              </a:rPr>
              <a:t>Print out what we found</a:t>
            </a:r>
            <a:endParaRPr lang="en-US" sz="2600" b="1" dirty="0">
              <a:solidFill>
                <a:schemeClr val="accent1">
                  <a:lumMod val="75000"/>
                </a:schemeClr>
              </a:solidFill>
            </a:endParaRPr>
          </a:p>
        </p:txBody>
      </p:sp>
    </p:spTree>
    <p:extLst>
      <p:ext uri="{BB962C8B-B14F-4D97-AF65-F5344CB8AC3E}">
        <p14:creationId xmlns:p14="http://schemas.microsoft.com/office/powerpoint/2010/main" val="4159212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Arguments</a:t>
            </a:r>
          </a:p>
        </p:txBody>
      </p:sp>
      <p:sp>
        <p:nvSpPr>
          <p:cNvPr id="3" name="Content Placeholder 2"/>
          <p:cNvSpPr>
            <a:spLocks noGrp="1"/>
          </p:cNvSpPr>
          <p:nvPr>
            <p:ph idx="1"/>
          </p:nvPr>
        </p:nvSpPr>
        <p:spPr>
          <a:xfrm>
            <a:off x="457200" y="1524001"/>
            <a:ext cx="8229600" cy="5334000"/>
          </a:xfrm>
        </p:spPr>
        <p:txBody>
          <a:bodyPr>
            <a:normAutofit/>
          </a:bodyPr>
          <a:lstStyle/>
          <a:p>
            <a:pPr marL="0" indent="0">
              <a:buNone/>
            </a:pPr>
            <a:r>
              <a:rPr lang="en-US" dirty="0"/>
              <a:t>To help Python out, we can indicate </a:t>
            </a:r>
            <a:r>
              <a:rPr lang="en-US" i="1" dirty="0"/>
              <a:t>which</a:t>
            </a:r>
            <a:r>
              <a:rPr lang="en-US" dirty="0"/>
              <a:t> argument we’re specifying. This is called a </a:t>
            </a:r>
            <a:r>
              <a:rPr lang="en-US" b="1" dirty="0"/>
              <a:t>keyword argument</a:t>
            </a:r>
            <a:r>
              <a:rPr lang="en-US" dirty="0"/>
              <a:t>.</a:t>
            </a:r>
          </a:p>
          <a:p>
            <a:endParaRPr lang="en-US" dirty="0"/>
          </a:p>
          <a:p>
            <a:endParaRPr lang="en-US" dirty="0"/>
          </a:p>
          <a:p>
            <a:endParaRPr lang="en-US" dirty="0"/>
          </a:p>
          <a:p>
            <a:endParaRPr lang="en-US" dirty="0"/>
          </a:p>
          <a:p>
            <a:endParaRPr lang="en-US" sz="1600" dirty="0"/>
          </a:p>
        </p:txBody>
      </p:sp>
      <p:pic>
        <p:nvPicPr>
          <p:cNvPr id="6" name="Picture 5"/>
          <p:cNvPicPr>
            <a:picLocks noChangeAspect="1"/>
          </p:cNvPicPr>
          <p:nvPr/>
        </p:nvPicPr>
        <p:blipFill>
          <a:blip r:embed="rId2"/>
          <a:stretch>
            <a:fillRect/>
          </a:stretch>
        </p:blipFill>
        <p:spPr>
          <a:xfrm>
            <a:off x="2438400" y="3246500"/>
            <a:ext cx="6572250" cy="1971675"/>
          </a:xfrm>
          <a:prstGeom prst="rect">
            <a:avLst/>
          </a:prstGeom>
        </p:spPr>
      </p:pic>
      <p:pic>
        <p:nvPicPr>
          <p:cNvPr id="7" name="Picture 6"/>
          <p:cNvPicPr>
            <a:picLocks noChangeAspect="1"/>
          </p:cNvPicPr>
          <p:nvPr/>
        </p:nvPicPr>
        <p:blipFill>
          <a:blip r:embed="rId3"/>
          <a:stretch>
            <a:fillRect/>
          </a:stretch>
        </p:blipFill>
        <p:spPr>
          <a:xfrm>
            <a:off x="4343400" y="5334000"/>
            <a:ext cx="4667250" cy="1428750"/>
          </a:xfrm>
          <a:prstGeom prst="rect">
            <a:avLst/>
          </a:prstGeom>
        </p:spPr>
      </p:pic>
    </p:spTree>
    <p:extLst>
      <p:ext uri="{BB962C8B-B14F-4D97-AF65-F5344CB8AC3E}">
        <p14:creationId xmlns:p14="http://schemas.microsoft.com/office/powerpoint/2010/main" val="470388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Word (Solution)</a:t>
            </a:r>
          </a:p>
        </p:txBody>
      </p:sp>
      <p:pic>
        <p:nvPicPr>
          <p:cNvPr id="3" name="Picture 2"/>
          <p:cNvPicPr>
            <a:picLocks noChangeAspect="1"/>
          </p:cNvPicPr>
          <p:nvPr/>
        </p:nvPicPr>
        <p:blipFill>
          <a:blip r:embed="rId2"/>
          <a:stretch>
            <a:fillRect/>
          </a:stretch>
        </p:blipFill>
        <p:spPr>
          <a:xfrm>
            <a:off x="1676400" y="1676400"/>
            <a:ext cx="5553075" cy="4533900"/>
          </a:xfrm>
          <a:prstGeom prst="rect">
            <a:avLst/>
          </a:prstGeom>
        </p:spPr>
      </p:pic>
    </p:spTree>
    <p:extLst>
      <p:ext uri="{BB962C8B-B14F-4D97-AF65-F5344CB8AC3E}">
        <p14:creationId xmlns:p14="http://schemas.microsoft.com/office/powerpoint/2010/main" val="3263571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a:t>
            </a:r>
          </a:p>
        </p:txBody>
      </p:sp>
      <p:pic>
        <p:nvPicPr>
          <p:cNvPr id="5" name="Picture 4"/>
          <p:cNvPicPr>
            <a:picLocks noChangeAspect="1"/>
          </p:cNvPicPr>
          <p:nvPr/>
        </p:nvPicPr>
        <p:blipFill>
          <a:blip r:embed="rId2"/>
          <a:stretch>
            <a:fillRect/>
          </a:stretch>
        </p:blipFill>
        <p:spPr>
          <a:xfrm>
            <a:off x="1681162" y="1524000"/>
            <a:ext cx="5781675" cy="3133725"/>
          </a:xfrm>
          <a:prstGeom prst="rect">
            <a:avLst/>
          </a:prstGeom>
        </p:spPr>
      </p:pic>
      <p:pic>
        <p:nvPicPr>
          <p:cNvPr id="7" name="Picture 6"/>
          <p:cNvPicPr>
            <a:picLocks noChangeAspect="1"/>
          </p:cNvPicPr>
          <p:nvPr/>
        </p:nvPicPr>
        <p:blipFill>
          <a:blip r:embed="rId3"/>
          <a:stretch>
            <a:fillRect/>
          </a:stretch>
        </p:blipFill>
        <p:spPr>
          <a:xfrm>
            <a:off x="1928811" y="4876800"/>
            <a:ext cx="5286375" cy="1571625"/>
          </a:xfrm>
          <a:prstGeom prst="rect">
            <a:avLst/>
          </a:prstGeom>
        </p:spPr>
      </p:pic>
      <p:sp>
        <p:nvSpPr>
          <p:cNvPr id="6" name="TextBox 5"/>
          <p:cNvSpPr txBox="1"/>
          <p:nvPr/>
        </p:nvSpPr>
        <p:spPr>
          <a:xfrm>
            <a:off x="6057900" y="2057400"/>
            <a:ext cx="2730500" cy="830997"/>
          </a:xfrm>
          <a:prstGeom prst="rect">
            <a:avLst/>
          </a:prstGeom>
          <a:noFill/>
        </p:spPr>
        <p:txBody>
          <a:bodyPr wrap="square" rtlCol="0">
            <a:spAutoFit/>
          </a:bodyPr>
          <a:lstStyle/>
          <a:p>
            <a:pPr algn="r"/>
            <a:r>
              <a:rPr lang="en-US" sz="2400" i="1" dirty="0">
                <a:solidFill>
                  <a:schemeClr val="bg1">
                    <a:lumMod val="50000"/>
                  </a:schemeClr>
                </a:solidFill>
                <a:latin typeface="Calibri"/>
                <a:cs typeface="Calibri"/>
              </a:rPr>
              <a:t>.count()</a:t>
            </a:r>
          </a:p>
          <a:p>
            <a:pPr algn="r"/>
            <a:r>
              <a:rPr lang="en-US" sz="2400" i="1">
                <a:solidFill>
                  <a:schemeClr val="bg1">
                    <a:lumMod val="50000"/>
                  </a:schemeClr>
                </a:solidFill>
                <a:latin typeface="Calibri"/>
                <a:cs typeface="Calibri"/>
              </a:rPr>
              <a:t>.find()</a:t>
            </a:r>
            <a:endParaRPr lang="en-US" sz="2400" i="1" dirty="0">
              <a:solidFill>
                <a:schemeClr val="bg1">
                  <a:lumMod val="50000"/>
                </a:schemeClr>
              </a:solidFill>
              <a:latin typeface="Calibri"/>
              <a:cs typeface="Calibri"/>
            </a:endParaRPr>
          </a:p>
        </p:txBody>
      </p:sp>
    </p:spTree>
    <p:extLst>
      <p:ext uri="{BB962C8B-B14F-4D97-AF65-F5344CB8AC3E}">
        <p14:creationId xmlns:p14="http://schemas.microsoft.com/office/powerpoint/2010/main" val="223699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Slicing</a:t>
            </a:r>
          </a:p>
        </p:txBody>
      </p:sp>
      <p:sp>
        <p:nvSpPr>
          <p:cNvPr id="3" name="Content Placeholder 2"/>
          <p:cNvSpPr>
            <a:spLocks noGrp="1"/>
          </p:cNvSpPr>
          <p:nvPr>
            <p:ph idx="1"/>
          </p:nvPr>
        </p:nvSpPr>
        <p:spPr>
          <a:xfrm>
            <a:off x="457200" y="1524000"/>
            <a:ext cx="8229600" cy="5181599"/>
          </a:xfrm>
        </p:spPr>
        <p:txBody>
          <a:bodyPr>
            <a:normAutofit lnSpcReduction="10000"/>
          </a:bodyPr>
          <a:lstStyle/>
          <a:p>
            <a:pPr marL="0" indent="0">
              <a:buNone/>
            </a:pPr>
            <a:r>
              <a:rPr lang="en-US" dirty="0"/>
              <a:t>We can use </a:t>
            </a:r>
            <a:r>
              <a:rPr lang="en-US" b="1" dirty="0"/>
              <a:t>slicing</a:t>
            </a:r>
            <a:r>
              <a:rPr lang="en-US" dirty="0"/>
              <a:t> (and index numbers) to retrieve sections of a sequence:</a:t>
            </a:r>
          </a:p>
          <a:p>
            <a:pPr lvl="1">
              <a:buNone/>
            </a:pPr>
            <a:endParaRPr lang="en-US" b="1" dirty="0">
              <a:solidFill>
                <a:srgbClr val="FF0000"/>
              </a:solidFill>
            </a:endParaRPr>
          </a:p>
          <a:p>
            <a:pPr lvl="1">
              <a:buNone/>
            </a:pPr>
            <a:endParaRPr lang="en-US" b="1" dirty="0">
              <a:solidFill>
                <a:srgbClr val="FF0000"/>
              </a:solidFill>
            </a:endParaRPr>
          </a:p>
          <a:p>
            <a:pPr lvl="1">
              <a:buNone/>
            </a:pPr>
            <a:endParaRPr lang="en-US" b="1" dirty="0">
              <a:solidFill>
                <a:srgbClr val="FF0000"/>
              </a:solidFill>
            </a:endParaRPr>
          </a:p>
          <a:p>
            <a:pPr lvl="1">
              <a:buNone/>
            </a:pPr>
            <a:endParaRPr lang="en-US" b="1" dirty="0">
              <a:solidFill>
                <a:srgbClr val="FF0000"/>
              </a:solidFill>
            </a:endParaRPr>
          </a:p>
          <a:p>
            <a:pPr lvl="1">
              <a:buNone/>
            </a:pPr>
            <a:endParaRPr lang="en-US" b="1" dirty="0">
              <a:solidFill>
                <a:srgbClr val="FF0000"/>
              </a:solidFill>
            </a:endParaRPr>
          </a:p>
          <a:p>
            <a:pPr lvl="1">
              <a:buNone/>
            </a:pPr>
            <a:endParaRPr lang="en-US" b="1" dirty="0">
              <a:solidFill>
                <a:srgbClr val="FF0000"/>
              </a:solidFill>
            </a:endParaRPr>
          </a:p>
          <a:p>
            <a:r>
              <a:rPr lang="en-US" dirty="0"/>
              <a:t>The format is </a:t>
            </a:r>
            <a:r>
              <a:rPr lang="en-US" b="1" dirty="0">
                <a:solidFill>
                  <a:srgbClr val="FF0000"/>
                </a:solidFill>
                <a:latin typeface="Calibri"/>
                <a:cs typeface="Calibri"/>
              </a:rPr>
              <a:t>string [first index : last index]</a:t>
            </a:r>
          </a:p>
          <a:p>
            <a:pPr lvl="1"/>
            <a:r>
              <a:rPr lang="en-US" dirty="0"/>
              <a:t>Last index is NOT included!</a:t>
            </a: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261938" y="2667000"/>
            <a:ext cx="4476750" cy="2400300"/>
          </a:xfrm>
          <a:prstGeom prst="rect">
            <a:avLst/>
          </a:prstGeom>
        </p:spPr>
      </p:pic>
      <p:pic>
        <p:nvPicPr>
          <p:cNvPr id="5" name="Picture 4"/>
          <p:cNvPicPr>
            <a:picLocks noChangeAspect="1"/>
          </p:cNvPicPr>
          <p:nvPr/>
        </p:nvPicPr>
        <p:blipFill>
          <a:blip r:embed="rId3"/>
          <a:stretch>
            <a:fillRect/>
          </a:stretch>
        </p:blipFill>
        <p:spPr>
          <a:xfrm>
            <a:off x="5000625" y="3314699"/>
            <a:ext cx="3686175" cy="1600200"/>
          </a:xfrm>
          <a:prstGeom prst="rect">
            <a:avLst/>
          </a:prstGeom>
        </p:spPr>
      </p:pic>
    </p:spTree>
    <p:extLst>
      <p:ext uri="{BB962C8B-B14F-4D97-AF65-F5344CB8AC3E}">
        <p14:creationId xmlns:p14="http://schemas.microsoft.com/office/powerpoint/2010/main" val="253770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 Shorthand</a:t>
            </a:r>
          </a:p>
        </p:txBody>
      </p:sp>
      <p:pic>
        <p:nvPicPr>
          <p:cNvPr id="5" name="Picture 4"/>
          <p:cNvPicPr>
            <a:picLocks noChangeAspect="1"/>
          </p:cNvPicPr>
          <p:nvPr/>
        </p:nvPicPr>
        <p:blipFill>
          <a:blip r:embed="rId2"/>
          <a:stretch>
            <a:fillRect/>
          </a:stretch>
        </p:blipFill>
        <p:spPr>
          <a:xfrm>
            <a:off x="76200" y="2514600"/>
            <a:ext cx="4981575" cy="2990850"/>
          </a:xfrm>
          <a:prstGeom prst="rect">
            <a:avLst/>
          </a:prstGeom>
        </p:spPr>
      </p:pic>
      <p:pic>
        <p:nvPicPr>
          <p:cNvPr id="6" name="Picture 5"/>
          <p:cNvPicPr>
            <a:picLocks noChangeAspect="1"/>
          </p:cNvPicPr>
          <p:nvPr/>
        </p:nvPicPr>
        <p:blipFill>
          <a:blip r:embed="rId3"/>
          <a:stretch>
            <a:fillRect/>
          </a:stretch>
        </p:blipFill>
        <p:spPr>
          <a:xfrm>
            <a:off x="5181600" y="3429000"/>
            <a:ext cx="3686175" cy="1600200"/>
          </a:xfrm>
          <a:prstGeom prst="rect">
            <a:avLst/>
          </a:prstGeom>
        </p:spPr>
      </p:pic>
    </p:spTree>
    <p:extLst>
      <p:ext uri="{BB962C8B-B14F-4D97-AF65-F5344CB8AC3E}">
        <p14:creationId xmlns:p14="http://schemas.microsoft.com/office/powerpoint/2010/main" val="823239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Triangle (Group Work) *</a:t>
            </a:r>
          </a:p>
        </p:txBody>
      </p:sp>
      <p:sp>
        <p:nvSpPr>
          <p:cNvPr id="3" name="Content Placeholder 2"/>
          <p:cNvSpPr>
            <a:spLocks noGrp="1"/>
          </p:cNvSpPr>
          <p:nvPr>
            <p:ph idx="1"/>
          </p:nvPr>
        </p:nvSpPr>
        <p:spPr>
          <a:xfrm>
            <a:off x="457200" y="1866900"/>
            <a:ext cx="3378200" cy="4819883"/>
          </a:xfrm>
        </p:spPr>
        <p:txBody>
          <a:bodyPr>
            <a:normAutofit/>
          </a:bodyPr>
          <a:lstStyle/>
          <a:p>
            <a:pPr marL="0" indent="0">
              <a:buNone/>
            </a:pPr>
            <a:r>
              <a:rPr lang="en-US" dirty="0"/>
              <a:t>Use slicing to write a program that can replicate this exchange:</a:t>
            </a:r>
          </a:p>
        </p:txBody>
      </p:sp>
      <p:pic>
        <p:nvPicPr>
          <p:cNvPr id="4" name="Picture 3"/>
          <p:cNvPicPr>
            <a:picLocks noChangeAspect="1"/>
          </p:cNvPicPr>
          <p:nvPr/>
        </p:nvPicPr>
        <p:blipFill>
          <a:blip r:embed="rId2"/>
          <a:stretch>
            <a:fillRect/>
          </a:stretch>
        </p:blipFill>
        <p:spPr>
          <a:xfrm>
            <a:off x="3943350" y="2042071"/>
            <a:ext cx="4743450" cy="4200525"/>
          </a:xfrm>
          <a:prstGeom prst="rect">
            <a:avLst/>
          </a:prstGeom>
        </p:spPr>
      </p:pic>
    </p:spTree>
    <p:extLst>
      <p:ext uri="{BB962C8B-B14F-4D97-AF65-F5344CB8AC3E}">
        <p14:creationId xmlns:p14="http://schemas.microsoft.com/office/powerpoint/2010/main" val="29915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Triangle (Algorithm)</a:t>
            </a:r>
          </a:p>
        </p:txBody>
      </p:sp>
      <p:sp>
        <p:nvSpPr>
          <p:cNvPr id="3" name="Content Placeholder 2"/>
          <p:cNvSpPr>
            <a:spLocks noGrp="1"/>
          </p:cNvSpPr>
          <p:nvPr>
            <p:ph idx="1"/>
          </p:nvPr>
        </p:nvSpPr>
        <p:spPr>
          <a:xfrm>
            <a:off x="457200" y="1600200"/>
            <a:ext cx="8229600" cy="5086583"/>
          </a:xfrm>
        </p:spPr>
        <p:txBody>
          <a:bodyPr/>
          <a:lstStyle/>
          <a:p>
            <a:pPr marL="118872" indent="0">
              <a:buNone/>
            </a:pPr>
            <a:r>
              <a:rPr lang="en-US" sz="2800" b="1" dirty="0">
                <a:solidFill>
                  <a:schemeClr val="accent1">
                    <a:lumMod val="75000"/>
                  </a:schemeClr>
                </a:solidFill>
              </a:rPr>
              <a:t>Get a message from the user</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Walk through the message using index numbers</a:t>
            </a:r>
          </a:p>
          <a:p>
            <a:pPr marL="118872" indent="0">
              <a:buNone/>
            </a:pPr>
            <a:r>
              <a:rPr lang="en-US" b="1" dirty="0">
                <a:solidFill>
                  <a:schemeClr val="accent1">
                    <a:lumMod val="75000"/>
                  </a:schemeClr>
                </a:solidFill>
              </a:rPr>
              <a:t>	</a:t>
            </a:r>
            <a:r>
              <a:rPr lang="en-US" sz="2200" b="1" dirty="0">
                <a:solidFill>
                  <a:schemeClr val="accent1">
                    <a:lumMod val="75000"/>
                  </a:schemeClr>
                </a:solidFill>
              </a:rPr>
              <a:t>Print a slice from the beginning to the current position</a:t>
            </a:r>
          </a:p>
        </p:txBody>
      </p:sp>
    </p:spTree>
    <p:extLst>
      <p:ext uri="{BB962C8B-B14F-4D97-AF65-F5344CB8AC3E}">
        <p14:creationId xmlns:p14="http://schemas.microsoft.com/office/powerpoint/2010/main" val="4057109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Triangle (Solution)</a:t>
            </a:r>
          </a:p>
        </p:txBody>
      </p:sp>
      <p:pic>
        <p:nvPicPr>
          <p:cNvPr id="5" name="Picture 4"/>
          <p:cNvPicPr>
            <a:picLocks noChangeAspect="1"/>
          </p:cNvPicPr>
          <p:nvPr/>
        </p:nvPicPr>
        <p:blipFill>
          <a:blip r:embed="rId2"/>
          <a:stretch>
            <a:fillRect/>
          </a:stretch>
        </p:blipFill>
        <p:spPr>
          <a:xfrm>
            <a:off x="1795462" y="1933575"/>
            <a:ext cx="5553075" cy="2990850"/>
          </a:xfrm>
          <a:prstGeom prst="rect">
            <a:avLst/>
          </a:prstGeom>
        </p:spPr>
      </p:pic>
    </p:spTree>
    <p:extLst>
      <p:ext uri="{BB962C8B-B14F-4D97-AF65-F5344CB8AC3E}">
        <p14:creationId xmlns:p14="http://schemas.microsoft.com/office/powerpoint/2010/main" val="457187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3869727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11</a:t>
            </a:r>
          </a:p>
        </p:txBody>
      </p:sp>
    </p:spTree>
    <p:extLst>
      <p:ext uri="{BB962C8B-B14F-4D97-AF65-F5344CB8AC3E}">
        <p14:creationId xmlns:p14="http://schemas.microsoft.com/office/powerpoint/2010/main" val="330186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617523"/>
            <a:ext cx="7751285" cy="3637919"/>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Formatting Output</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Nested Sequences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Table Print</a:t>
            </a:r>
          </a:p>
          <a:p>
            <a:pPr marL="285750" indent="-285750">
              <a:lnSpc>
                <a:spcPct val="120000"/>
              </a:lnSpc>
              <a:buFont typeface="Arial"/>
              <a:buChar char="•"/>
            </a:pPr>
            <a:endParaRPr lang="en-US" sz="3200" dirty="0">
              <a:latin typeface="Cambria"/>
              <a:cs typeface="Cambria"/>
            </a:endParaRPr>
          </a:p>
        </p:txBody>
      </p:sp>
      <p:pic>
        <p:nvPicPr>
          <p:cNvPr id="6" name="Picture 2" descr="http://weknowmemes.com/wp-content/uploads/2012/12/elephant-in-tree-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846138"/>
            <a:ext cx="3810000" cy="50800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1164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Arguments</a:t>
            </a:r>
          </a:p>
        </p:txBody>
      </p:sp>
      <p:sp>
        <p:nvSpPr>
          <p:cNvPr id="3" name="Content Placeholder 2"/>
          <p:cNvSpPr>
            <a:spLocks noGrp="1"/>
          </p:cNvSpPr>
          <p:nvPr>
            <p:ph idx="1"/>
          </p:nvPr>
        </p:nvSpPr>
        <p:spPr>
          <a:xfrm>
            <a:off x="457200" y="1524001"/>
            <a:ext cx="8229600" cy="5334000"/>
          </a:xfrm>
        </p:spPr>
        <p:txBody>
          <a:bodyPr>
            <a:normAutofit/>
          </a:bodyPr>
          <a:lstStyle/>
          <a:p>
            <a:pPr marL="0" indent="0">
              <a:buNone/>
            </a:pPr>
            <a:r>
              <a:rPr lang="en-US" dirty="0"/>
              <a:t>You might remember this use of keyword arguments:  </a:t>
            </a:r>
            <a:r>
              <a:rPr lang="en-US" b="1" dirty="0" err="1">
                <a:latin typeface="Calibri"/>
                <a:cs typeface="Calibri"/>
              </a:rPr>
              <a:t>list.sort</a:t>
            </a:r>
            <a:r>
              <a:rPr lang="en-US" b="1" dirty="0">
                <a:latin typeface="Calibri"/>
                <a:cs typeface="Calibri"/>
              </a:rPr>
              <a:t>(</a:t>
            </a:r>
            <a:r>
              <a:rPr lang="en-US" b="1" dirty="0">
                <a:solidFill>
                  <a:srgbClr val="0000FF"/>
                </a:solidFill>
                <a:latin typeface="Calibri"/>
                <a:cs typeface="Calibri"/>
              </a:rPr>
              <a:t>reverse=True</a:t>
            </a:r>
            <a:r>
              <a:rPr lang="en-US" b="1" dirty="0">
                <a:latin typeface="Calibri"/>
                <a:cs typeface="Calibri"/>
              </a:rPr>
              <a:t>)</a:t>
            </a:r>
          </a:p>
          <a:p>
            <a:pPr marL="0" indent="0">
              <a:buNone/>
            </a:pPr>
            <a:endParaRPr lang="en-US" sz="2400" b="1" dirty="0">
              <a:latin typeface="Calibri"/>
              <a:cs typeface="Calibri"/>
            </a:endParaRPr>
          </a:p>
          <a:p>
            <a:pPr marL="0" indent="0">
              <a:buNone/>
            </a:pPr>
            <a:r>
              <a:rPr lang="en-US" dirty="0"/>
              <a:t>The implication from that is that </a:t>
            </a:r>
            <a:r>
              <a:rPr lang="en-US" b="1" dirty="0">
                <a:latin typeface="Calibri"/>
                <a:cs typeface="Calibri"/>
              </a:rPr>
              <a:t>.sort() </a:t>
            </a:r>
            <a:r>
              <a:rPr lang="en-US" dirty="0"/>
              <a:t>has other arguments that we don’t normally give </a:t>
            </a:r>
            <a:br>
              <a:rPr lang="en-US" dirty="0"/>
            </a:br>
            <a:r>
              <a:rPr lang="en-US" dirty="0"/>
              <a:t>it – they have defaults!</a:t>
            </a:r>
            <a:br>
              <a:rPr lang="en-US" dirty="0"/>
            </a:br>
            <a:br>
              <a:rPr lang="en-US" dirty="0"/>
            </a:br>
            <a:r>
              <a:rPr lang="en-US" dirty="0"/>
              <a:t>Let’s see an example.</a:t>
            </a:r>
            <a:br>
              <a:rPr lang="en-US" sz="2400" b="1" dirty="0">
                <a:latin typeface="Calibri"/>
                <a:cs typeface="Calibri"/>
              </a:rPr>
            </a:br>
            <a:endParaRPr lang="en-US" sz="2400" b="1" dirty="0">
              <a:latin typeface="Calibri"/>
              <a:cs typeface="Calibri"/>
            </a:endParaRPr>
          </a:p>
        </p:txBody>
      </p:sp>
    </p:spTree>
    <p:extLst>
      <p:ext uri="{BB962C8B-B14F-4D97-AF65-F5344CB8AC3E}">
        <p14:creationId xmlns:p14="http://schemas.microsoft.com/office/powerpoint/2010/main" val="3863010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457200" y="1524001"/>
            <a:ext cx="8229600" cy="4876800"/>
          </a:xfrm>
        </p:spPr>
        <p:txBody>
          <a:bodyPr>
            <a:normAutofit/>
          </a:bodyPr>
          <a:lstStyle/>
          <a:p>
            <a:pPr marL="0" indent="0">
              <a:buNone/>
            </a:pPr>
            <a:r>
              <a:rPr lang="en-US" dirty="0"/>
              <a:t>We’ve seen that we can control the </a:t>
            </a:r>
            <a:r>
              <a:rPr lang="en-US" i="1" dirty="0"/>
              <a:t>end character</a:t>
            </a:r>
            <a:r>
              <a:rPr lang="en-US" dirty="0"/>
              <a:t> to </a:t>
            </a:r>
            <a:r>
              <a:rPr lang="en-US" b="1" dirty="0"/>
              <a:t>suppress</a:t>
            </a:r>
            <a:r>
              <a:rPr lang="en-US" dirty="0"/>
              <a:t> the automatic newline:</a:t>
            </a:r>
          </a:p>
        </p:txBody>
      </p:sp>
      <p:pic>
        <p:nvPicPr>
          <p:cNvPr id="6" name="Picture 5"/>
          <p:cNvPicPr>
            <a:picLocks noChangeAspect="1"/>
          </p:cNvPicPr>
          <p:nvPr/>
        </p:nvPicPr>
        <p:blipFill>
          <a:blip r:embed="rId2"/>
          <a:stretch>
            <a:fillRect/>
          </a:stretch>
        </p:blipFill>
        <p:spPr>
          <a:xfrm>
            <a:off x="126040" y="2845824"/>
            <a:ext cx="5019675" cy="3305175"/>
          </a:xfrm>
          <a:prstGeom prst="rect">
            <a:avLst/>
          </a:prstGeom>
        </p:spPr>
      </p:pic>
      <p:pic>
        <p:nvPicPr>
          <p:cNvPr id="7" name="Picture 6"/>
          <p:cNvPicPr>
            <a:picLocks noChangeAspect="1"/>
          </p:cNvPicPr>
          <p:nvPr/>
        </p:nvPicPr>
        <p:blipFill>
          <a:blip r:embed="rId3"/>
          <a:stretch>
            <a:fillRect/>
          </a:stretch>
        </p:blipFill>
        <p:spPr>
          <a:xfrm>
            <a:off x="5228447" y="3607824"/>
            <a:ext cx="3819525" cy="1628775"/>
          </a:xfrm>
          <a:prstGeom prst="rect">
            <a:avLst/>
          </a:prstGeom>
        </p:spPr>
      </p:pic>
    </p:spTree>
    <p:extLst>
      <p:ext uri="{BB962C8B-B14F-4D97-AF65-F5344CB8AC3E}">
        <p14:creationId xmlns:p14="http://schemas.microsoft.com/office/powerpoint/2010/main" val="4188129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457200" y="1654771"/>
            <a:ext cx="8229600" cy="4746030"/>
          </a:xfrm>
        </p:spPr>
        <p:txBody>
          <a:bodyPr>
            <a:normAutofit/>
          </a:bodyPr>
          <a:lstStyle/>
          <a:p>
            <a:pPr marL="0" indent="0">
              <a:buNone/>
            </a:pPr>
            <a:r>
              <a:rPr lang="en-US" dirty="0"/>
              <a:t>We can also automatically insert a </a:t>
            </a:r>
            <a:r>
              <a:rPr lang="en-US" b="1" dirty="0"/>
              <a:t>separator</a:t>
            </a:r>
            <a:r>
              <a:rPr lang="en-US" dirty="0"/>
              <a:t> when we print:</a:t>
            </a:r>
          </a:p>
        </p:txBody>
      </p:sp>
      <p:pic>
        <p:nvPicPr>
          <p:cNvPr id="4" name="Picture 3"/>
          <p:cNvPicPr>
            <a:picLocks noChangeAspect="1"/>
          </p:cNvPicPr>
          <p:nvPr/>
        </p:nvPicPr>
        <p:blipFill>
          <a:blip r:embed="rId2"/>
          <a:stretch>
            <a:fillRect/>
          </a:stretch>
        </p:blipFill>
        <p:spPr>
          <a:xfrm>
            <a:off x="306348" y="3010053"/>
            <a:ext cx="4953000" cy="3114675"/>
          </a:xfrm>
          <a:prstGeom prst="rect">
            <a:avLst/>
          </a:prstGeom>
        </p:spPr>
      </p:pic>
      <p:pic>
        <p:nvPicPr>
          <p:cNvPr id="5" name="Picture 4"/>
          <p:cNvPicPr>
            <a:picLocks noChangeAspect="1"/>
          </p:cNvPicPr>
          <p:nvPr/>
        </p:nvPicPr>
        <p:blipFill>
          <a:blip r:embed="rId3"/>
          <a:stretch>
            <a:fillRect/>
          </a:stretch>
        </p:blipFill>
        <p:spPr>
          <a:xfrm>
            <a:off x="5447139" y="3743478"/>
            <a:ext cx="3352800" cy="2381250"/>
          </a:xfrm>
          <a:prstGeom prst="rect">
            <a:avLst/>
          </a:prstGeom>
        </p:spPr>
      </p:pic>
    </p:spTree>
    <p:extLst>
      <p:ext uri="{BB962C8B-B14F-4D97-AF65-F5344CB8AC3E}">
        <p14:creationId xmlns:p14="http://schemas.microsoft.com/office/powerpoint/2010/main" val="215467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Sequences</a:t>
            </a:r>
          </a:p>
        </p:txBody>
      </p:sp>
      <p:sp>
        <p:nvSpPr>
          <p:cNvPr id="3" name="Content Placeholder 2"/>
          <p:cNvSpPr>
            <a:spLocks noGrp="1"/>
          </p:cNvSpPr>
          <p:nvPr>
            <p:ph idx="1"/>
          </p:nvPr>
        </p:nvSpPr>
        <p:spPr>
          <a:xfrm>
            <a:off x="457200" y="1600200"/>
            <a:ext cx="8229600" cy="5111487"/>
          </a:xfrm>
        </p:spPr>
        <p:txBody>
          <a:bodyPr/>
          <a:lstStyle/>
          <a:p>
            <a:pPr marL="0" indent="0">
              <a:buNone/>
            </a:pPr>
            <a:r>
              <a:rPr lang="en-US" dirty="0"/>
              <a:t>Lists and Tuples can have other Lists and Tuples as items (nesting)!!</a:t>
            </a:r>
          </a:p>
          <a:p>
            <a:pPr marL="118872" indent="0">
              <a:buNone/>
            </a:pPr>
            <a:endParaRPr lang="en-US" dirty="0">
              <a:solidFill>
                <a:schemeClr val="accent1">
                  <a:lumMod val="75000"/>
                </a:schemeClr>
              </a:solidFill>
            </a:endParaRPr>
          </a:p>
          <a:p>
            <a:pPr marL="118872" indent="0">
              <a:buNone/>
            </a:pPr>
            <a:r>
              <a:rPr lang="en-US" sz="2800" b="1" dirty="0" err="1">
                <a:solidFill>
                  <a:schemeClr val="accent1">
                    <a:lumMod val="75000"/>
                  </a:schemeClr>
                </a:solidFill>
                <a:latin typeface="Calibri"/>
                <a:cs typeface="Calibri"/>
              </a:rPr>
              <a:t>nested_list</a:t>
            </a:r>
            <a:r>
              <a:rPr lang="en-US" sz="2800" b="1" dirty="0">
                <a:solidFill>
                  <a:schemeClr val="accent1">
                    <a:lumMod val="75000"/>
                  </a:schemeClr>
                </a:solidFill>
                <a:latin typeface="Calibri"/>
                <a:cs typeface="Calibri"/>
              </a:rPr>
              <a:t> = [("</a:t>
            </a:r>
            <a:r>
              <a:rPr lang="en-US" sz="2800" b="1" dirty="0" err="1">
                <a:solidFill>
                  <a:schemeClr val="accent1">
                    <a:lumMod val="75000"/>
                  </a:schemeClr>
                </a:solidFill>
                <a:latin typeface="Calibri"/>
                <a:cs typeface="Calibri"/>
              </a:rPr>
              <a:t>Python","PHP</a:t>
            </a:r>
            <a:r>
              <a:rPr lang="en-US" sz="2800" b="1" dirty="0">
                <a:solidFill>
                  <a:schemeClr val="accent1">
                    <a:lumMod val="75000"/>
                  </a:schemeClr>
                </a:solidFill>
                <a:latin typeface="Calibri"/>
                <a:cs typeface="Calibri"/>
              </a:rPr>
              <a:t>"), "Hello", [23, 4]]</a:t>
            </a:r>
          </a:p>
          <a:p>
            <a:pPr marL="118872" indent="0">
              <a:spcBef>
                <a:spcPts val="1872"/>
              </a:spcBef>
              <a:buNone/>
            </a:pPr>
            <a:r>
              <a:rPr lang="en-US" sz="2800" b="1" dirty="0" err="1">
                <a:solidFill>
                  <a:schemeClr val="accent1">
                    <a:lumMod val="75000"/>
                  </a:schemeClr>
                </a:solidFill>
                <a:latin typeface="Calibri"/>
                <a:cs typeface="Calibri"/>
              </a:rPr>
              <a:t>nested_tuple</a:t>
            </a:r>
            <a:r>
              <a:rPr lang="en-US" sz="2800" b="1" dirty="0">
                <a:solidFill>
                  <a:schemeClr val="accent1">
                    <a:lumMod val="75000"/>
                  </a:schemeClr>
                </a:solidFill>
                <a:latin typeface="Calibri"/>
                <a:cs typeface="Calibri"/>
              </a:rPr>
              <a:t> = (("</a:t>
            </a:r>
            <a:r>
              <a:rPr lang="en-US" sz="2800" b="1" dirty="0" err="1">
                <a:solidFill>
                  <a:schemeClr val="accent1">
                    <a:lumMod val="75000"/>
                  </a:schemeClr>
                </a:solidFill>
                <a:latin typeface="Calibri"/>
                <a:cs typeface="Calibri"/>
              </a:rPr>
              <a:t>Python","PHP</a:t>
            </a:r>
            <a:r>
              <a:rPr lang="en-US" sz="2800" b="1" dirty="0">
                <a:solidFill>
                  <a:schemeClr val="accent1">
                    <a:lumMod val="75000"/>
                  </a:schemeClr>
                </a:solidFill>
                <a:latin typeface="Calibri"/>
                <a:cs typeface="Calibri"/>
              </a:rPr>
              <a:t>"), "Hello", [23, 4])</a:t>
            </a:r>
          </a:p>
        </p:txBody>
      </p:sp>
      <p:pic>
        <p:nvPicPr>
          <p:cNvPr id="4" name="Picture 3"/>
          <p:cNvPicPr>
            <a:picLocks noChangeAspect="1"/>
          </p:cNvPicPr>
          <p:nvPr/>
        </p:nvPicPr>
        <p:blipFill>
          <a:blip r:embed="rId2"/>
          <a:stretch>
            <a:fillRect/>
          </a:stretch>
        </p:blipFill>
        <p:spPr>
          <a:xfrm>
            <a:off x="5072162" y="4914256"/>
            <a:ext cx="2858445" cy="1943743"/>
          </a:xfrm>
          <a:prstGeom prst="rect">
            <a:avLst/>
          </a:prstGeom>
        </p:spPr>
      </p:pic>
    </p:spTree>
    <p:extLst>
      <p:ext uri="{BB962C8B-B14F-4D97-AF65-F5344CB8AC3E}">
        <p14:creationId xmlns:p14="http://schemas.microsoft.com/office/powerpoint/2010/main" val="2888588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Sequences</a:t>
            </a:r>
          </a:p>
        </p:txBody>
      </p:sp>
      <p:sp>
        <p:nvSpPr>
          <p:cNvPr id="3" name="Content Placeholder 2"/>
          <p:cNvSpPr>
            <a:spLocks noGrp="1"/>
          </p:cNvSpPr>
          <p:nvPr>
            <p:ph idx="1"/>
          </p:nvPr>
        </p:nvSpPr>
        <p:spPr>
          <a:xfrm>
            <a:off x="457200" y="1757393"/>
            <a:ext cx="8229600" cy="4954294"/>
          </a:xfrm>
        </p:spPr>
        <p:txBody>
          <a:bodyPr/>
          <a:lstStyle/>
          <a:p>
            <a:pPr marL="118872" indent="0">
              <a:buNone/>
            </a:pPr>
            <a:r>
              <a:rPr lang="en-US" sz="2800" b="1" dirty="0">
                <a:solidFill>
                  <a:srgbClr val="16649A"/>
                </a:solidFill>
                <a:latin typeface="Calibri"/>
                <a:cs typeface="Calibri"/>
              </a:rPr>
              <a:t>scores = [("Abe", 200), ("Bill", 180), ("Mary", 215)]</a:t>
            </a:r>
            <a:br>
              <a:rPr lang="en-US" sz="2800" b="1" dirty="0">
                <a:solidFill>
                  <a:srgbClr val="16649A"/>
                </a:solidFill>
                <a:latin typeface="Calibri"/>
                <a:cs typeface="Calibri"/>
              </a:rPr>
            </a:br>
            <a:endParaRPr lang="en-US" sz="1800" dirty="0">
              <a:solidFill>
                <a:srgbClr val="16649A"/>
              </a:solidFill>
            </a:endParaRPr>
          </a:p>
          <a:p>
            <a:pPr marL="0" indent="0">
              <a:buNone/>
            </a:pPr>
            <a:r>
              <a:rPr lang="en-US" dirty="0"/>
              <a:t> We can think of this list as a </a:t>
            </a:r>
            <a:r>
              <a:rPr lang="en-US" b="1" dirty="0"/>
              <a:t>table</a:t>
            </a:r>
            <a:r>
              <a:rPr lang="en-US" dirty="0"/>
              <a:t>:</a:t>
            </a:r>
          </a:p>
          <a:p>
            <a:endParaRPr lang="en-US" dirty="0"/>
          </a:p>
        </p:txBody>
      </p:sp>
      <p:graphicFrame>
        <p:nvGraphicFramePr>
          <p:cNvPr id="4" name="Table 3"/>
          <p:cNvGraphicFramePr>
            <a:graphicFrameLocks noGrp="1"/>
          </p:cNvGraphicFramePr>
          <p:nvPr>
            <p:extLst/>
          </p:nvPr>
        </p:nvGraphicFramePr>
        <p:xfrm>
          <a:off x="1447800" y="348930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endParaRPr lang="en-US" dirty="0"/>
                    </a:p>
                  </a:txBody>
                  <a:tcPr anchor="ctr"/>
                </a:tc>
                <a:tc>
                  <a:txBody>
                    <a:bodyPr/>
                    <a:lstStyle/>
                    <a:p>
                      <a:pPr algn="ctr"/>
                      <a:r>
                        <a:rPr lang="en-US" dirty="0"/>
                        <a:t>Name (col 0)</a:t>
                      </a:r>
                    </a:p>
                  </a:txBody>
                  <a:tcPr anchor="ctr"/>
                </a:tc>
                <a:tc>
                  <a:txBody>
                    <a:bodyPr/>
                    <a:lstStyle/>
                    <a:p>
                      <a:pPr algn="ctr"/>
                      <a:r>
                        <a:rPr lang="en-US" dirty="0"/>
                        <a:t>Score (col 1)</a:t>
                      </a:r>
                    </a:p>
                  </a:txBody>
                  <a:tcPr anchor="ctr"/>
                </a:tc>
                <a:extLst>
                  <a:ext uri="{0D108BD9-81ED-4DB2-BD59-A6C34878D82A}">
                    <a16:rowId xmlns:a16="http://schemas.microsoft.com/office/drawing/2014/main" val="10000"/>
                  </a:ext>
                </a:extLst>
              </a:tr>
              <a:tr h="370840">
                <a:tc>
                  <a:txBody>
                    <a:bodyPr/>
                    <a:lstStyle/>
                    <a:p>
                      <a:pPr algn="ctr"/>
                      <a:r>
                        <a:rPr lang="en-US" dirty="0"/>
                        <a:t>Row 0</a:t>
                      </a:r>
                    </a:p>
                  </a:txBody>
                  <a:tcPr anchor="ctr"/>
                </a:tc>
                <a:tc>
                  <a:txBody>
                    <a:bodyPr/>
                    <a:lstStyle/>
                    <a:p>
                      <a:pPr algn="ctr"/>
                      <a:r>
                        <a:rPr lang="en-US" dirty="0"/>
                        <a:t>“Abe”</a:t>
                      </a:r>
                    </a:p>
                  </a:txBody>
                  <a:tcPr anchor="ctr"/>
                </a:tc>
                <a:tc>
                  <a:txBody>
                    <a:bodyPr/>
                    <a:lstStyle/>
                    <a:p>
                      <a:pPr algn="ctr"/>
                      <a:r>
                        <a:rPr lang="en-US" dirty="0"/>
                        <a:t>200</a:t>
                      </a:r>
                    </a:p>
                  </a:txBody>
                  <a:tcPr anchor="ctr"/>
                </a:tc>
                <a:extLst>
                  <a:ext uri="{0D108BD9-81ED-4DB2-BD59-A6C34878D82A}">
                    <a16:rowId xmlns:a16="http://schemas.microsoft.com/office/drawing/2014/main" val="10001"/>
                  </a:ext>
                </a:extLst>
              </a:tr>
              <a:tr h="370840">
                <a:tc>
                  <a:txBody>
                    <a:bodyPr/>
                    <a:lstStyle/>
                    <a:p>
                      <a:pPr algn="ctr"/>
                      <a:r>
                        <a:rPr lang="en-US" dirty="0"/>
                        <a:t>Row 1</a:t>
                      </a:r>
                    </a:p>
                  </a:txBody>
                  <a:tcPr anchor="ctr"/>
                </a:tc>
                <a:tc>
                  <a:txBody>
                    <a:bodyPr/>
                    <a:lstStyle/>
                    <a:p>
                      <a:pPr algn="ctr"/>
                      <a:r>
                        <a:rPr lang="en-US" dirty="0"/>
                        <a:t>“Bill”</a:t>
                      </a:r>
                    </a:p>
                  </a:txBody>
                  <a:tcPr anchor="ctr"/>
                </a:tc>
                <a:tc>
                  <a:txBody>
                    <a:bodyPr/>
                    <a:lstStyle/>
                    <a:p>
                      <a:pPr algn="ctr"/>
                      <a:r>
                        <a:rPr lang="en-US" dirty="0"/>
                        <a:t>180</a:t>
                      </a:r>
                    </a:p>
                  </a:txBody>
                  <a:tcPr anchor="ctr"/>
                </a:tc>
                <a:extLst>
                  <a:ext uri="{0D108BD9-81ED-4DB2-BD59-A6C34878D82A}">
                    <a16:rowId xmlns:a16="http://schemas.microsoft.com/office/drawing/2014/main" val="10002"/>
                  </a:ext>
                </a:extLst>
              </a:tr>
              <a:tr h="370840">
                <a:tc>
                  <a:txBody>
                    <a:bodyPr/>
                    <a:lstStyle/>
                    <a:p>
                      <a:pPr algn="ctr"/>
                      <a:r>
                        <a:rPr lang="en-US" dirty="0"/>
                        <a:t>Row 2</a:t>
                      </a:r>
                    </a:p>
                  </a:txBody>
                  <a:tcPr anchor="ctr"/>
                </a:tc>
                <a:tc>
                  <a:txBody>
                    <a:bodyPr/>
                    <a:lstStyle/>
                    <a:p>
                      <a:pPr algn="ctr"/>
                      <a:r>
                        <a:rPr lang="en-US" dirty="0"/>
                        <a:t>“Mary”</a:t>
                      </a:r>
                    </a:p>
                  </a:txBody>
                  <a:tcPr anchor="ctr"/>
                </a:tc>
                <a:tc>
                  <a:txBody>
                    <a:bodyPr/>
                    <a:lstStyle/>
                    <a:p>
                      <a:pPr algn="ctr"/>
                      <a:r>
                        <a:rPr lang="en-US" dirty="0"/>
                        <a:t>215</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6821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Sequences</a:t>
            </a:r>
          </a:p>
        </p:txBody>
      </p:sp>
      <p:sp>
        <p:nvSpPr>
          <p:cNvPr id="3" name="Content Placeholder 2"/>
          <p:cNvSpPr>
            <a:spLocks noGrp="1"/>
          </p:cNvSpPr>
          <p:nvPr>
            <p:ph idx="1"/>
          </p:nvPr>
        </p:nvSpPr>
        <p:spPr>
          <a:xfrm>
            <a:off x="457200" y="1706081"/>
            <a:ext cx="8229600" cy="4694719"/>
          </a:xfrm>
        </p:spPr>
        <p:txBody>
          <a:bodyPr>
            <a:normAutofit fontScale="92500" lnSpcReduction="20000"/>
          </a:bodyPr>
          <a:lstStyle/>
          <a:p>
            <a:pPr marL="0" indent="0">
              <a:lnSpc>
                <a:spcPct val="110000"/>
              </a:lnSpc>
              <a:buNone/>
            </a:pPr>
            <a:r>
              <a:rPr lang="en-US" sz="3500" dirty="0"/>
              <a:t>Compare the output for these methods of printing the contents of a nested sequence:</a:t>
            </a:r>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solidFill>
                <a:srgbClr val="0070C0"/>
              </a:solidFill>
            </a:endParaRPr>
          </a:p>
          <a:p>
            <a:pPr marL="0" indent="0" algn="ctr">
              <a:lnSpc>
                <a:spcPct val="110000"/>
              </a:lnSpc>
              <a:buNone/>
            </a:pPr>
            <a:r>
              <a:rPr lang="en-US" sz="3000" i="1" dirty="0">
                <a:solidFill>
                  <a:srgbClr val="0070C0"/>
                </a:solidFill>
              </a:rPr>
              <a:t>Which one looks more like a table?</a:t>
            </a:r>
          </a:p>
        </p:txBody>
      </p:sp>
      <p:pic>
        <p:nvPicPr>
          <p:cNvPr id="5" name="Picture 4"/>
          <p:cNvPicPr>
            <a:picLocks noChangeAspect="1"/>
          </p:cNvPicPr>
          <p:nvPr/>
        </p:nvPicPr>
        <p:blipFill>
          <a:blip r:embed="rId2"/>
          <a:stretch>
            <a:fillRect/>
          </a:stretch>
        </p:blipFill>
        <p:spPr>
          <a:xfrm>
            <a:off x="140345" y="2895600"/>
            <a:ext cx="5588113" cy="2428876"/>
          </a:xfrm>
          <a:prstGeom prst="rect">
            <a:avLst/>
          </a:prstGeom>
        </p:spPr>
      </p:pic>
      <p:pic>
        <p:nvPicPr>
          <p:cNvPr id="6" name="Picture 5"/>
          <p:cNvPicPr>
            <a:picLocks noChangeAspect="1"/>
          </p:cNvPicPr>
          <p:nvPr/>
        </p:nvPicPr>
        <p:blipFill>
          <a:blip r:embed="rId3"/>
          <a:stretch>
            <a:fillRect/>
          </a:stretch>
        </p:blipFill>
        <p:spPr>
          <a:xfrm>
            <a:off x="5943600" y="2895600"/>
            <a:ext cx="3062159" cy="2398396"/>
          </a:xfrm>
          <a:prstGeom prst="rect">
            <a:avLst/>
          </a:prstGeom>
        </p:spPr>
      </p:pic>
    </p:spTree>
    <p:extLst>
      <p:ext uri="{BB962C8B-B14F-4D97-AF65-F5344CB8AC3E}">
        <p14:creationId xmlns:p14="http://schemas.microsoft.com/office/powerpoint/2010/main" val="13169766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Sequences</a:t>
            </a:r>
          </a:p>
        </p:txBody>
      </p:sp>
      <p:sp>
        <p:nvSpPr>
          <p:cNvPr id="3" name="Content Placeholder 2"/>
          <p:cNvSpPr>
            <a:spLocks noGrp="1"/>
          </p:cNvSpPr>
          <p:nvPr>
            <p:ph idx="1"/>
          </p:nvPr>
        </p:nvSpPr>
        <p:spPr>
          <a:xfrm>
            <a:off x="457200" y="1680425"/>
            <a:ext cx="8229600" cy="4964315"/>
          </a:xfrm>
        </p:spPr>
        <p:txBody>
          <a:bodyPr>
            <a:normAutofit fontScale="62500" lnSpcReduction="20000"/>
          </a:bodyPr>
          <a:lstStyle/>
          <a:p>
            <a:pPr marL="0" indent="0">
              <a:lnSpc>
                <a:spcPct val="120000"/>
              </a:lnSpc>
              <a:buNone/>
            </a:pPr>
            <a:r>
              <a:rPr lang="en-US" sz="3800" dirty="0"/>
              <a:t>If we know </a:t>
            </a:r>
            <a:r>
              <a:rPr lang="en-US" sz="3800" i="1" dirty="0"/>
              <a:t>exactly</a:t>
            </a:r>
            <a:r>
              <a:rPr lang="en-US" sz="3800" dirty="0"/>
              <a:t> how many pieces are in the inner sequence, we can do what’s called </a:t>
            </a:r>
            <a:r>
              <a:rPr lang="en-US" sz="3800" b="1" dirty="0"/>
              <a:t>unpacking</a:t>
            </a:r>
            <a:r>
              <a:rPr lang="en-US" sz="3800" dirty="0"/>
              <a:t>.</a:t>
            </a:r>
          </a:p>
          <a:p>
            <a:pPr marL="0" indent="0">
              <a:lnSpc>
                <a:spcPct val="120000"/>
              </a:lnSpc>
              <a:buNone/>
            </a:pPr>
            <a:endParaRPr lang="en-US" sz="3800" dirty="0"/>
          </a:p>
          <a:p>
            <a:pPr>
              <a:lnSpc>
                <a:spcPct val="120000"/>
              </a:lnSpc>
            </a:pPr>
            <a:endParaRPr lang="en-US" sz="2800" dirty="0"/>
          </a:p>
          <a:p>
            <a:pPr>
              <a:lnSpc>
                <a:spcPct val="120000"/>
              </a:lnSpc>
            </a:pPr>
            <a:endParaRPr lang="en-US" sz="2800" dirty="0"/>
          </a:p>
          <a:p>
            <a:pPr>
              <a:lnSpc>
                <a:spcPct val="120000"/>
              </a:lnSpc>
            </a:pPr>
            <a:endParaRPr lang="en-US" sz="2800" dirty="0"/>
          </a:p>
          <a:p>
            <a:pPr>
              <a:lnSpc>
                <a:spcPct val="120000"/>
              </a:lnSpc>
            </a:pPr>
            <a:endParaRPr lang="en-US" sz="2800" dirty="0"/>
          </a:p>
          <a:p>
            <a:pPr>
              <a:lnSpc>
                <a:spcPct val="120000"/>
              </a:lnSpc>
            </a:pPr>
            <a:endParaRPr lang="en-US" sz="2800" dirty="0"/>
          </a:p>
          <a:p>
            <a:pPr>
              <a:lnSpc>
                <a:spcPct val="120000"/>
              </a:lnSpc>
            </a:pPr>
            <a:endParaRPr lang="en-US" sz="2800" dirty="0"/>
          </a:p>
          <a:p>
            <a:pPr>
              <a:lnSpc>
                <a:spcPct val="120000"/>
              </a:lnSpc>
            </a:pPr>
            <a:endParaRPr lang="en-US" sz="2800" dirty="0"/>
          </a:p>
          <a:p>
            <a:pPr>
              <a:lnSpc>
                <a:spcPct val="120000"/>
              </a:lnSpc>
            </a:pPr>
            <a:r>
              <a:rPr lang="en-US" sz="3500" dirty="0"/>
              <a:t>Unpacking assigns the pieces of the inner sequence to multiple variables at once! </a:t>
            </a:r>
          </a:p>
          <a:p>
            <a:pPr>
              <a:lnSpc>
                <a:spcPct val="120000"/>
              </a:lnSpc>
            </a:pPr>
            <a:r>
              <a:rPr lang="en-US" sz="3500" dirty="0"/>
              <a:t>This can be better when using </a:t>
            </a:r>
            <a:r>
              <a:rPr lang="en-US" sz="3500" b="1" dirty="0">
                <a:solidFill>
                  <a:srgbClr val="FF0000"/>
                </a:solidFill>
              </a:rPr>
              <a:t>entry[0]</a:t>
            </a:r>
            <a:r>
              <a:rPr lang="en-US" sz="3500" dirty="0">
                <a:solidFill>
                  <a:srgbClr val="FF0000"/>
                </a:solidFill>
              </a:rPr>
              <a:t> </a:t>
            </a:r>
            <a:r>
              <a:rPr lang="en-US" sz="3500" dirty="0"/>
              <a:t>or</a:t>
            </a:r>
            <a:r>
              <a:rPr lang="en-US" sz="3500" dirty="0">
                <a:solidFill>
                  <a:srgbClr val="FF0000"/>
                </a:solidFill>
              </a:rPr>
              <a:t> </a:t>
            </a:r>
            <a:r>
              <a:rPr lang="en-US" sz="3500" b="1" dirty="0">
                <a:solidFill>
                  <a:srgbClr val="FF0000"/>
                </a:solidFill>
              </a:rPr>
              <a:t>entry[1]</a:t>
            </a:r>
            <a:r>
              <a:rPr lang="en-US" sz="3500" dirty="0"/>
              <a:t> is confusing.</a:t>
            </a:r>
          </a:p>
        </p:txBody>
      </p:sp>
      <p:pic>
        <p:nvPicPr>
          <p:cNvPr id="4" name="Picture 3"/>
          <p:cNvPicPr>
            <a:picLocks noChangeAspect="1"/>
          </p:cNvPicPr>
          <p:nvPr/>
        </p:nvPicPr>
        <p:blipFill>
          <a:blip r:embed="rId2"/>
          <a:stretch>
            <a:fillRect/>
          </a:stretch>
        </p:blipFill>
        <p:spPr>
          <a:xfrm>
            <a:off x="304800" y="2808108"/>
            <a:ext cx="6124575" cy="2114550"/>
          </a:xfrm>
          <a:prstGeom prst="rect">
            <a:avLst/>
          </a:prstGeom>
        </p:spPr>
      </p:pic>
      <p:pic>
        <p:nvPicPr>
          <p:cNvPr id="7" name="Picture 6"/>
          <p:cNvPicPr>
            <a:picLocks noChangeAspect="1"/>
          </p:cNvPicPr>
          <p:nvPr/>
        </p:nvPicPr>
        <p:blipFill>
          <a:blip r:embed="rId3"/>
          <a:stretch>
            <a:fillRect/>
          </a:stretch>
        </p:blipFill>
        <p:spPr>
          <a:xfrm>
            <a:off x="6934200" y="2808108"/>
            <a:ext cx="3295650" cy="1743075"/>
          </a:xfrm>
          <a:prstGeom prst="rect">
            <a:avLst/>
          </a:prstGeom>
        </p:spPr>
      </p:pic>
    </p:spTree>
    <p:extLst>
      <p:ext uri="{BB962C8B-B14F-4D97-AF65-F5344CB8AC3E}">
        <p14:creationId xmlns:p14="http://schemas.microsoft.com/office/powerpoint/2010/main" val="1235440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Sequences (Table Print 1)</a:t>
            </a:r>
          </a:p>
        </p:txBody>
      </p:sp>
      <p:sp>
        <p:nvSpPr>
          <p:cNvPr id="3" name="Content Placeholder 2"/>
          <p:cNvSpPr>
            <a:spLocks noGrp="1"/>
          </p:cNvSpPr>
          <p:nvPr>
            <p:ph idx="1"/>
          </p:nvPr>
        </p:nvSpPr>
        <p:spPr>
          <a:xfrm>
            <a:off x="457200" y="1589903"/>
            <a:ext cx="8229600" cy="5090983"/>
          </a:xfrm>
        </p:spPr>
        <p:txBody>
          <a:bodyPr>
            <a:normAutofit fontScale="77500" lnSpcReduction="20000"/>
          </a:bodyPr>
          <a:lstStyle/>
          <a:p>
            <a:pPr marL="0" indent="0">
              <a:buNone/>
            </a:pPr>
            <a:r>
              <a:rPr lang="en-US" sz="3500" dirty="0"/>
              <a:t>If we need index numbers, we can </a:t>
            </a:r>
            <a:r>
              <a:rPr lang="en-US" sz="3500" b="1" dirty="0"/>
              <a:t>double index</a:t>
            </a:r>
            <a:r>
              <a:rPr lang="en-US" sz="3500" dirty="0"/>
              <a:t>:</a:t>
            </a:r>
          </a:p>
          <a:p>
            <a:endParaRPr lang="en-US" sz="2800" dirty="0"/>
          </a:p>
          <a:p>
            <a:endParaRPr lang="en-US" sz="2800" dirty="0"/>
          </a:p>
          <a:p>
            <a:endParaRPr lang="en-US" sz="2800" dirty="0"/>
          </a:p>
          <a:p>
            <a:endParaRPr lang="en-US" sz="2800" dirty="0"/>
          </a:p>
          <a:p>
            <a:endParaRPr lang="en-US" sz="2800" dirty="0"/>
          </a:p>
          <a:p>
            <a:endParaRPr lang="en-US" sz="2800" dirty="0"/>
          </a:p>
          <a:p>
            <a:pPr algn="ctr"/>
            <a:endParaRPr lang="en-US" sz="2800" dirty="0"/>
          </a:p>
          <a:p>
            <a:pPr algn="ctr"/>
            <a:endParaRPr lang="en-US" sz="2800" dirty="0"/>
          </a:p>
          <a:p>
            <a:pPr marL="0" indent="0" algn="r">
              <a:buNone/>
            </a:pPr>
            <a:endParaRPr lang="en-US" sz="2800" dirty="0"/>
          </a:p>
          <a:p>
            <a:pPr marL="0" indent="0" algn="r">
              <a:buNone/>
            </a:pPr>
            <a:r>
              <a:rPr lang="en-US" sz="2800" dirty="0"/>
              <a:t>The value of </a:t>
            </a:r>
            <a:r>
              <a:rPr lang="en-US" sz="2800" b="1" dirty="0" err="1">
                <a:solidFill>
                  <a:srgbClr val="FF0000"/>
                </a:solidFill>
              </a:rPr>
              <a:t>i</a:t>
            </a:r>
            <a:r>
              <a:rPr lang="en-US" sz="2800" dirty="0"/>
              <a:t> is the row – </a:t>
            </a:r>
            <a:br>
              <a:rPr lang="en-US" sz="2800" dirty="0"/>
            </a:br>
            <a:r>
              <a:rPr lang="en-US" sz="2800" dirty="0"/>
              <a:t>it determines </a:t>
            </a:r>
            <a:r>
              <a:rPr lang="en-US" sz="2800" i="1" dirty="0"/>
              <a:t>which</a:t>
            </a:r>
            <a:r>
              <a:rPr lang="en-US" sz="2800" dirty="0"/>
              <a:t> tuple we have.</a:t>
            </a:r>
          </a:p>
          <a:p>
            <a:pPr marL="0" indent="0" algn="r">
              <a:buNone/>
            </a:pPr>
            <a:endParaRPr lang="en-US" sz="2600" dirty="0"/>
          </a:p>
          <a:p>
            <a:pPr marL="0" indent="0" algn="r">
              <a:buNone/>
            </a:pPr>
            <a:r>
              <a:rPr lang="en-US" sz="2800" dirty="0"/>
              <a:t>The </a:t>
            </a:r>
            <a:r>
              <a:rPr lang="en-US" sz="2800" b="1" dirty="0">
                <a:solidFill>
                  <a:srgbClr val="FF0000"/>
                </a:solidFill>
              </a:rPr>
              <a:t>[0]</a:t>
            </a:r>
            <a:r>
              <a:rPr lang="en-US" sz="2800" b="1" dirty="0"/>
              <a:t> </a:t>
            </a:r>
            <a:r>
              <a:rPr lang="en-US" sz="2800" dirty="0"/>
              <a:t>or </a:t>
            </a:r>
            <a:r>
              <a:rPr lang="en-US" sz="2800" b="1" dirty="0">
                <a:solidFill>
                  <a:srgbClr val="FF0000"/>
                </a:solidFill>
              </a:rPr>
              <a:t>[1]</a:t>
            </a:r>
            <a:r>
              <a:rPr lang="en-US" sz="2800" b="1" dirty="0"/>
              <a:t> </a:t>
            </a:r>
            <a:r>
              <a:rPr lang="en-US" sz="2800" dirty="0"/>
              <a:t>after it gets us </a:t>
            </a:r>
            <a:br>
              <a:rPr lang="en-US" sz="2800" dirty="0"/>
            </a:br>
            <a:r>
              <a:rPr lang="en-US" sz="2800" dirty="0"/>
              <a:t>the </a:t>
            </a:r>
            <a:r>
              <a:rPr lang="en-US" sz="2800" b="1" dirty="0">
                <a:solidFill>
                  <a:srgbClr val="0070C0"/>
                </a:solidFill>
              </a:rPr>
              <a:t>name</a:t>
            </a:r>
            <a:r>
              <a:rPr lang="en-US" sz="2800" dirty="0"/>
              <a:t> or </a:t>
            </a:r>
            <a:r>
              <a:rPr lang="en-US" sz="2800" b="1" dirty="0">
                <a:solidFill>
                  <a:srgbClr val="0070C0"/>
                </a:solidFill>
              </a:rPr>
              <a:t>score</a:t>
            </a:r>
            <a:r>
              <a:rPr lang="en-US" sz="2800" dirty="0">
                <a:solidFill>
                  <a:srgbClr val="0070C0"/>
                </a:solidFill>
              </a:rPr>
              <a:t> </a:t>
            </a:r>
            <a:r>
              <a:rPr lang="en-US" sz="2800" dirty="0"/>
              <a:t>from that tuple.</a:t>
            </a:r>
            <a:endParaRPr lang="en-US" dirty="0"/>
          </a:p>
        </p:txBody>
      </p:sp>
      <p:pic>
        <p:nvPicPr>
          <p:cNvPr id="7" name="Picture 6"/>
          <p:cNvPicPr>
            <a:picLocks noChangeAspect="1"/>
          </p:cNvPicPr>
          <p:nvPr/>
        </p:nvPicPr>
        <p:blipFill>
          <a:blip r:embed="rId2"/>
          <a:stretch>
            <a:fillRect/>
          </a:stretch>
        </p:blipFill>
        <p:spPr>
          <a:xfrm>
            <a:off x="5963956" y="2547079"/>
            <a:ext cx="2931088" cy="1914526"/>
          </a:xfrm>
          <a:prstGeom prst="rect">
            <a:avLst/>
          </a:prstGeom>
        </p:spPr>
      </p:pic>
      <p:pic>
        <p:nvPicPr>
          <p:cNvPr id="9" name="Picture 8"/>
          <p:cNvPicPr>
            <a:picLocks noChangeAspect="1"/>
          </p:cNvPicPr>
          <p:nvPr/>
        </p:nvPicPr>
        <p:blipFill>
          <a:blip r:embed="rId3"/>
          <a:stretch>
            <a:fillRect/>
          </a:stretch>
        </p:blipFill>
        <p:spPr>
          <a:xfrm>
            <a:off x="152400" y="2115680"/>
            <a:ext cx="5562600" cy="2629908"/>
          </a:xfrm>
          <a:prstGeom prst="rect">
            <a:avLst/>
          </a:prstGeom>
        </p:spPr>
      </p:pic>
      <p:graphicFrame>
        <p:nvGraphicFramePr>
          <p:cNvPr id="6" name="Table 5"/>
          <p:cNvGraphicFramePr>
            <a:graphicFrameLocks noGrp="1"/>
          </p:cNvGraphicFramePr>
          <p:nvPr>
            <p:extLst/>
          </p:nvPr>
        </p:nvGraphicFramePr>
        <p:xfrm>
          <a:off x="457200" y="5028540"/>
          <a:ext cx="2679357" cy="1539240"/>
        </p:xfrm>
        <a:graphic>
          <a:graphicData uri="http://schemas.openxmlformats.org/drawingml/2006/table">
            <a:tbl>
              <a:tblPr firstRow="1" bandRow="1">
                <a:tableStyleId>{5C22544A-7EE6-4342-B048-85BDC9FD1C3A}</a:tableStyleId>
              </a:tblPr>
              <a:tblGrid>
                <a:gridCol w="893119">
                  <a:extLst>
                    <a:ext uri="{9D8B030D-6E8A-4147-A177-3AD203B41FA5}">
                      <a16:colId xmlns:a16="http://schemas.microsoft.com/office/drawing/2014/main" val="20000"/>
                    </a:ext>
                  </a:extLst>
                </a:gridCol>
                <a:gridCol w="893119">
                  <a:extLst>
                    <a:ext uri="{9D8B030D-6E8A-4147-A177-3AD203B41FA5}">
                      <a16:colId xmlns:a16="http://schemas.microsoft.com/office/drawing/2014/main" val="20001"/>
                    </a:ext>
                  </a:extLst>
                </a:gridCol>
                <a:gridCol w="893119">
                  <a:extLst>
                    <a:ext uri="{9D8B030D-6E8A-4147-A177-3AD203B41FA5}">
                      <a16:colId xmlns:a16="http://schemas.microsoft.com/office/drawing/2014/main" val="20002"/>
                    </a:ext>
                  </a:extLst>
                </a:gridCol>
              </a:tblGrid>
              <a:tr h="370840">
                <a:tc>
                  <a:txBody>
                    <a:bodyPr/>
                    <a:lstStyle/>
                    <a:p>
                      <a:pPr algn="ctr"/>
                      <a:r>
                        <a:rPr lang="en-US" sz="1100" dirty="0" err="1"/>
                        <a:t>i</a:t>
                      </a:r>
                      <a:endParaRPr lang="en-US" sz="1100" dirty="0"/>
                    </a:p>
                  </a:txBody>
                  <a:tcPr anchor="ctr"/>
                </a:tc>
                <a:tc>
                  <a:txBody>
                    <a:bodyPr/>
                    <a:lstStyle/>
                    <a:p>
                      <a:pPr algn="ctr"/>
                      <a:r>
                        <a:rPr lang="en-US" sz="1100" dirty="0"/>
                        <a:t>Name (col 0)</a:t>
                      </a:r>
                    </a:p>
                  </a:txBody>
                  <a:tcPr anchor="ctr"/>
                </a:tc>
                <a:tc>
                  <a:txBody>
                    <a:bodyPr/>
                    <a:lstStyle/>
                    <a:p>
                      <a:pPr algn="ctr"/>
                      <a:r>
                        <a:rPr lang="en-US" sz="1100" dirty="0"/>
                        <a:t>Score (col 1)</a:t>
                      </a:r>
                    </a:p>
                  </a:txBody>
                  <a:tcPr anchor="ctr"/>
                </a:tc>
                <a:extLst>
                  <a:ext uri="{0D108BD9-81ED-4DB2-BD59-A6C34878D82A}">
                    <a16:rowId xmlns:a16="http://schemas.microsoft.com/office/drawing/2014/main" val="10000"/>
                  </a:ext>
                </a:extLst>
              </a:tr>
              <a:tr h="370840">
                <a:tc>
                  <a:txBody>
                    <a:bodyPr/>
                    <a:lstStyle/>
                    <a:p>
                      <a:pPr algn="ctr"/>
                      <a:r>
                        <a:rPr lang="en-US" sz="1100" dirty="0"/>
                        <a:t>Row 0</a:t>
                      </a:r>
                    </a:p>
                  </a:txBody>
                  <a:tcPr anchor="ctr"/>
                </a:tc>
                <a:tc>
                  <a:txBody>
                    <a:bodyPr/>
                    <a:lstStyle/>
                    <a:p>
                      <a:pPr algn="ctr"/>
                      <a:r>
                        <a:rPr lang="en-US" sz="1100" dirty="0"/>
                        <a:t>“Abe”</a:t>
                      </a:r>
                    </a:p>
                  </a:txBody>
                  <a:tcPr anchor="ctr"/>
                </a:tc>
                <a:tc>
                  <a:txBody>
                    <a:bodyPr/>
                    <a:lstStyle/>
                    <a:p>
                      <a:pPr algn="ctr"/>
                      <a:r>
                        <a:rPr lang="en-US" sz="1100" dirty="0"/>
                        <a:t>200</a:t>
                      </a:r>
                    </a:p>
                  </a:txBody>
                  <a:tcPr anchor="ctr"/>
                </a:tc>
                <a:extLst>
                  <a:ext uri="{0D108BD9-81ED-4DB2-BD59-A6C34878D82A}">
                    <a16:rowId xmlns:a16="http://schemas.microsoft.com/office/drawing/2014/main" val="10001"/>
                  </a:ext>
                </a:extLst>
              </a:tr>
              <a:tr h="370840">
                <a:tc>
                  <a:txBody>
                    <a:bodyPr/>
                    <a:lstStyle/>
                    <a:p>
                      <a:pPr algn="ctr"/>
                      <a:r>
                        <a:rPr lang="en-US" sz="1100" dirty="0"/>
                        <a:t>Row 1</a:t>
                      </a:r>
                    </a:p>
                  </a:txBody>
                  <a:tcPr anchor="ctr"/>
                </a:tc>
                <a:tc>
                  <a:txBody>
                    <a:bodyPr/>
                    <a:lstStyle/>
                    <a:p>
                      <a:pPr algn="ctr"/>
                      <a:r>
                        <a:rPr lang="en-US" sz="1100" dirty="0"/>
                        <a:t>“Bill”</a:t>
                      </a:r>
                    </a:p>
                  </a:txBody>
                  <a:tcPr anchor="ctr"/>
                </a:tc>
                <a:tc>
                  <a:txBody>
                    <a:bodyPr/>
                    <a:lstStyle/>
                    <a:p>
                      <a:pPr algn="ctr"/>
                      <a:r>
                        <a:rPr lang="en-US" sz="1100" dirty="0"/>
                        <a:t>180</a:t>
                      </a:r>
                    </a:p>
                  </a:txBody>
                  <a:tcPr anchor="ctr"/>
                </a:tc>
                <a:extLst>
                  <a:ext uri="{0D108BD9-81ED-4DB2-BD59-A6C34878D82A}">
                    <a16:rowId xmlns:a16="http://schemas.microsoft.com/office/drawing/2014/main" val="10002"/>
                  </a:ext>
                </a:extLst>
              </a:tr>
              <a:tr h="370840">
                <a:tc>
                  <a:txBody>
                    <a:bodyPr/>
                    <a:lstStyle/>
                    <a:p>
                      <a:pPr algn="ctr"/>
                      <a:r>
                        <a:rPr lang="en-US" sz="1100" dirty="0"/>
                        <a:t>Row 2</a:t>
                      </a:r>
                    </a:p>
                  </a:txBody>
                  <a:tcPr anchor="ctr"/>
                </a:tc>
                <a:tc>
                  <a:txBody>
                    <a:bodyPr/>
                    <a:lstStyle/>
                    <a:p>
                      <a:pPr algn="ctr"/>
                      <a:r>
                        <a:rPr lang="en-US" sz="1100" dirty="0"/>
                        <a:t>“Mary”</a:t>
                      </a:r>
                    </a:p>
                  </a:txBody>
                  <a:tcPr anchor="ctr"/>
                </a:tc>
                <a:tc>
                  <a:txBody>
                    <a:bodyPr/>
                    <a:lstStyle/>
                    <a:p>
                      <a:pPr algn="ctr"/>
                      <a:r>
                        <a:rPr lang="en-US" sz="1100" dirty="0"/>
                        <a:t>215</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295942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Print 2 (Group Work)</a:t>
            </a:r>
          </a:p>
        </p:txBody>
      </p:sp>
      <p:sp>
        <p:nvSpPr>
          <p:cNvPr id="3" name="Content Placeholder 2"/>
          <p:cNvSpPr>
            <a:spLocks noGrp="1"/>
          </p:cNvSpPr>
          <p:nvPr>
            <p:ph idx="1"/>
          </p:nvPr>
        </p:nvSpPr>
        <p:spPr>
          <a:xfrm>
            <a:off x="457200" y="1718910"/>
            <a:ext cx="8229600" cy="4967873"/>
          </a:xfrm>
        </p:spPr>
        <p:txBody>
          <a:bodyPr>
            <a:normAutofit/>
          </a:bodyPr>
          <a:lstStyle/>
          <a:p>
            <a:pPr marL="0" indent="0">
              <a:buNone/>
            </a:pPr>
            <a:r>
              <a:rPr lang="en-US" sz="2400" dirty="0">
                <a:solidFill>
                  <a:srgbClr val="16649A"/>
                </a:solidFill>
                <a:sym typeface="Wingdings"/>
              </a:rPr>
              <a:t> </a:t>
            </a:r>
            <a:r>
              <a:rPr lang="en-US" sz="2400" dirty="0">
                <a:solidFill>
                  <a:srgbClr val="16649A"/>
                </a:solidFill>
              </a:rPr>
              <a:t>Download </a:t>
            </a:r>
            <a:r>
              <a:rPr lang="en-US" sz="2400" b="1" dirty="0">
                <a:solidFill>
                  <a:srgbClr val="16649A"/>
                </a:solidFill>
              </a:rPr>
              <a:t>table_print_starter.py</a:t>
            </a:r>
            <a:r>
              <a:rPr lang="en-US" sz="2400" dirty="0">
                <a:solidFill>
                  <a:srgbClr val="16649A"/>
                </a:solidFill>
              </a:rPr>
              <a:t> </a:t>
            </a:r>
            <a:br>
              <a:rPr lang="en-US" sz="2400" dirty="0">
                <a:solidFill>
                  <a:srgbClr val="16649A"/>
                </a:solidFill>
              </a:rPr>
            </a:br>
            <a:r>
              <a:rPr lang="en-US" sz="2400" dirty="0">
                <a:solidFill>
                  <a:srgbClr val="16649A"/>
                </a:solidFill>
              </a:rPr>
              <a:t>      from </a:t>
            </a:r>
            <a:r>
              <a:rPr lang="en-US" sz="2400" i="1" dirty="0">
                <a:solidFill>
                  <a:srgbClr val="16649A"/>
                </a:solidFill>
              </a:rPr>
              <a:t>Canvas. </a:t>
            </a:r>
          </a:p>
          <a:p>
            <a:pPr marL="0" indent="0">
              <a:buNone/>
            </a:pPr>
            <a:endParaRPr lang="en-US" sz="2800" dirty="0"/>
          </a:p>
          <a:p>
            <a:pPr marL="0" indent="0">
              <a:buNone/>
            </a:pPr>
            <a:r>
              <a:rPr lang="en-US" dirty="0"/>
              <a:t>Convert </a:t>
            </a:r>
            <a:r>
              <a:rPr lang="en-US" b="1" dirty="0"/>
              <a:t>table print </a:t>
            </a:r>
            <a:br>
              <a:rPr lang="en-US" dirty="0"/>
            </a:br>
            <a:r>
              <a:rPr lang="en-US" dirty="0"/>
              <a:t>into a function!</a:t>
            </a:r>
            <a:br>
              <a:rPr lang="en-US" dirty="0"/>
            </a:br>
            <a:endParaRPr lang="en-US" dirty="0"/>
          </a:p>
          <a:p>
            <a:pPr marL="0" indent="0">
              <a:buNone/>
            </a:pPr>
            <a:r>
              <a:rPr lang="en-US" sz="2800" dirty="0"/>
              <a:t>When working correctly, </a:t>
            </a:r>
            <a:br>
              <a:rPr lang="en-US" sz="2800" dirty="0"/>
            </a:br>
            <a:r>
              <a:rPr lang="en-US" sz="2800" dirty="0"/>
              <a:t>the program should </a:t>
            </a:r>
            <a:br>
              <a:rPr lang="en-US" sz="2800" dirty="0"/>
            </a:br>
            <a:r>
              <a:rPr lang="en-US" sz="2800" dirty="0"/>
              <a:t>output this:</a:t>
            </a:r>
          </a:p>
          <a:p>
            <a:endParaRPr lang="en-US" dirty="0"/>
          </a:p>
        </p:txBody>
      </p:sp>
      <p:pic>
        <p:nvPicPr>
          <p:cNvPr id="5" name="Picture 4"/>
          <p:cNvPicPr>
            <a:picLocks noChangeAspect="1"/>
          </p:cNvPicPr>
          <p:nvPr/>
        </p:nvPicPr>
        <p:blipFill>
          <a:blip r:embed="rId2"/>
          <a:stretch>
            <a:fillRect/>
          </a:stretch>
        </p:blipFill>
        <p:spPr>
          <a:xfrm>
            <a:off x="5182295" y="2895600"/>
            <a:ext cx="3295650" cy="3762375"/>
          </a:xfrm>
          <a:prstGeom prst="rect">
            <a:avLst/>
          </a:prstGeom>
        </p:spPr>
      </p:pic>
    </p:spTree>
    <p:extLst>
      <p:ext uri="{BB962C8B-B14F-4D97-AF65-F5344CB8AC3E}">
        <p14:creationId xmlns:p14="http://schemas.microsoft.com/office/powerpoint/2010/main" val="1992393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Print 2 (Solution)</a:t>
            </a:r>
          </a:p>
        </p:txBody>
      </p:sp>
      <p:pic>
        <p:nvPicPr>
          <p:cNvPr id="5" name="Picture 4"/>
          <p:cNvPicPr>
            <a:picLocks noChangeAspect="1"/>
          </p:cNvPicPr>
          <p:nvPr/>
        </p:nvPicPr>
        <p:blipFill>
          <a:blip r:embed="rId2"/>
          <a:stretch>
            <a:fillRect/>
          </a:stretch>
        </p:blipFill>
        <p:spPr>
          <a:xfrm>
            <a:off x="571500" y="1626577"/>
            <a:ext cx="8001000" cy="5231423"/>
          </a:xfrm>
          <a:prstGeom prst="rect">
            <a:avLst/>
          </a:prstGeom>
        </p:spPr>
      </p:pic>
    </p:spTree>
    <p:extLst>
      <p:ext uri="{BB962C8B-B14F-4D97-AF65-F5344CB8AC3E}">
        <p14:creationId xmlns:p14="http://schemas.microsoft.com/office/powerpoint/2010/main" val="2419901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457200" y="1524001"/>
            <a:ext cx="8229600" cy="4876800"/>
          </a:xfrm>
        </p:spPr>
        <p:txBody>
          <a:bodyPr>
            <a:normAutofit fontScale="85000" lnSpcReduction="10000"/>
          </a:bodyPr>
          <a:lstStyle/>
          <a:p>
            <a:pPr marL="0" indent="0">
              <a:lnSpc>
                <a:spcPct val="110000"/>
              </a:lnSpc>
              <a:buNone/>
            </a:pPr>
            <a:r>
              <a:rPr lang="en-US" sz="3500" dirty="0"/>
              <a:t>We run into this situation a lot, where we need to output a lot of variables in a very specific way:</a:t>
            </a:r>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marL="0" indent="0">
              <a:lnSpc>
                <a:spcPct val="110000"/>
              </a:lnSpc>
              <a:buNone/>
            </a:pPr>
            <a:r>
              <a:rPr lang="en-US" sz="2800" dirty="0"/>
              <a:t>I ran this program 3 times</a:t>
            </a:r>
            <a:br>
              <a:rPr lang="en-US" sz="2800" dirty="0"/>
            </a:br>
            <a:r>
              <a:rPr lang="en-US" sz="2800" dirty="0"/>
              <a:t>before I got everything to</a:t>
            </a:r>
            <a:br>
              <a:rPr lang="en-US" sz="2800" dirty="0"/>
            </a:br>
            <a:r>
              <a:rPr lang="en-US" sz="2800" dirty="0"/>
              <a:t>line up the way I wanted!</a:t>
            </a:r>
          </a:p>
        </p:txBody>
      </p:sp>
      <p:pic>
        <p:nvPicPr>
          <p:cNvPr id="9" name="Picture 8"/>
          <p:cNvPicPr>
            <a:picLocks noChangeAspect="1"/>
          </p:cNvPicPr>
          <p:nvPr/>
        </p:nvPicPr>
        <p:blipFill>
          <a:blip r:embed="rId2"/>
          <a:stretch>
            <a:fillRect/>
          </a:stretch>
        </p:blipFill>
        <p:spPr>
          <a:xfrm>
            <a:off x="1266825" y="2657476"/>
            <a:ext cx="7419975" cy="2124075"/>
          </a:xfrm>
          <a:prstGeom prst="rect">
            <a:avLst/>
          </a:prstGeom>
        </p:spPr>
      </p:pic>
      <p:pic>
        <p:nvPicPr>
          <p:cNvPr id="10" name="Picture 9"/>
          <p:cNvPicPr>
            <a:picLocks noChangeAspect="1"/>
          </p:cNvPicPr>
          <p:nvPr/>
        </p:nvPicPr>
        <p:blipFill>
          <a:blip r:embed="rId3"/>
          <a:stretch>
            <a:fillRect/>
          </a:stretch>
        </p:blipFill>
        <p:spPr>
          <a:xfrm>
            <a:off x="5334000" y="5029200"/>
            <a:ext cx="3352800" cy="1619250"/>
          </a:xfrm>
          <a:prstGeom prst="rect">
            <a:avLst/>
          </a:prstGeom>
        </p:spPr>
      </p:pic>
    </p:spTree>
    <p:extLst>
      <p:ext uri="{BB962C8B-B14F-4D97-AF65-F5344CB8AC3E}">
        <p14:creationId xmlns:p14="http://schemas.microsoft.com/office/powerpoint/2010/main" val="711052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Arguments</a:t>
            </a:r>
          </a:p>
        </p:txBody>
      </p:sp>
      <p:sp>
        <p:nvSpPr>
          <p:cNvPr id="3" name="Content Placeholder 2"/>
          <p:cNvSpPr>
            <a:spLocks noGrp="1"/>
          </p:cNvSpPr>
          <p:nvPr>
            <p:ph idx="1"/>
          </p:nvPr>
        </p:nvSpPr>
        <p:spPr>
          <a:xfrm>
            <a:off x="457200" y="1524001"/>
            <a:ext cx="8229600" cy="5334000"/>
          </a:xfrm>
        </p:spPr>
        <p:txBody>
          <a:bodyPr>
            <a:normAutofit/>
          </a:bodyPr>
          <a:lstStyle/>
          <a:p>
            <a:pPr marL="0" indent="0">
              <a:buNone/>
            </a:pPr>
            <a:r>
              <a:rPr lang="en-US" sz="2600" dirty="0"/>
              <a:t>We can also specify a function or method to be considered while sorting. This will treat all strings as if they were lowercase.</a:t>
            </a:r>
            <a:endParaRPr lang="en-US" sz="2600" b="1" dirty="0">
              <a:latin typeface="Calibri"/>
              <a:cs typeface="Calibri"/>
            </a:endParaRPr>
          </a:p>
        </p:txBody>
      </p:sp>
      <p:pic>
        <p:nvPicPr>
          <p:cNvPr id="5" name="Picture 4"/>
          <p:cNvPicPr>
            <a:picLocks noChangeAspect="1"/>
          </p:cNvPicPr>
          <p:nvPr/>
        </p:nvPicPr>
        <p:blipFill>
          <a:blip r:embed="rId2"/>
          <a:stretch>
            <a:fillRect/>
          </a:stretch>
        </p:blipFill>
        <p:spPr>
          <a:xfrm>
            <a:off x="914400" y="2826368"/>
            <a:ext cx="7486650" cy="2133600"/>
          </a:xfrm>
          <a:prstGeom prst="rect">
            <a:avLst/>
          </a:prstGeom>
        </p:spPr>
      </p:pic>
      <p:pic>
        <p:nvPicPr>
          <p:cNvPr id="6" name="Picture 5"/>
          <p:cNvPicPr>
            <a:picLocks noChangeAspect="1"/>
          </p:cNvPicPr>
          <p:nvPr/>
        </p:nvPicPr>
        <p:blipFill>
          <a:blip r:embed="rId3"/>
          <a:stretch>
            <a:fillRect/>
          </a:stretch>
        </p:blipFill>
        <p:spPr>
          <a:xfrm>
            <a:off x="2276475" y="4959968"/>
            <a:ext cx="4762500" cy="1552575"/>
          </a:xfrm>
          <a:prstGeom prst="rect">
            <a:avLst/>
          </a:prstGeom>
        </p:spPr>
      </p:pic>
      <p:cxnSp>
        <p:nvCxnSpPr>
          <p:cNvPr id="7" name="Straight Connector 6"/>
          <p:cNvCxnSpPr/>
          <p:nvPr/>
        </p:nvCxnSpPr>
        <p:spPr>
          <a:xfrm>
            <a:off x="2067697" y="4127159"/>
            <a:ext cx="1383957"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313255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457200" y="1524001"/>
            <a:ext cx="8229600" cy="4876800"/>
          </a:xfrm>
        </p:spPr>
        <p:txBody>
          <a:bodyPr>
            <a:normAutofit fontScale="92500" lnSpcReduction="20000"/>
          </a:bodyPr>
          <a:lstStyle/>
          <a:p>
            <a:pPr marL="0" indent="0">
              <a:lnSpc>
                <a:spcPct val="110000"/>
              </a:lnSpc>
              <a:buNone/>
            </a:pPr>
            <a:r>
              <a:rPr lang="en-US" sz="2800" dirty="0"/>
              <a:t>Python provides the </a:t>
            </a:r>
            <a:r>
              <a:rPr lang="en-US" sz="2800" b="1" dirty="0">
                <a:solidFill>
                  <a:srgbClr val="FF0000"/>
                </a:solidFill>
              </a:rPr>
              <a:t>.format() </a:t>
            </a:r>
            <a:r>
              <a:rPr lang="en-US" sz="2800" dirty="0"/>
              <a:t>method for strings, which can make this process less error-prone:</a:t>
            </a:r>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marL="0" indent="0">
              <a:lnSpc>
                <a:spcPct val="110000"/>
              </a:lnSpc>
              <a:buNone/>
            </a:pPr>
            <a:r>
              <a:rPr lang="en-US" sz="2800" dirty="0"/>
              <a:t>We can immediately see what</a:t>
            </a:r>
            <a:br>
              <a:rPr lang="en-US" sz="2800" dirty="0"/>
            </a:br>
            <a:r>
              <a:rPr lang="en-US" sz="2800" dirty="0"/>
              <a:t>the final output will look like</a:t>
            </a:r>
            <a:br>
              <a:rPr lang="en-US" sz="2800" dirty="0"/>
            </a:br>
            <a:r>
              <a:rPr lang="en-US" sz="2800" dirty="0"/>
              <a:t>by how we space the </a:t>
            </a:r>
            <a:r>
              <a:rPr lang="en-US" sz="2800" b="1" dirty="0">
                <a:solidFill>
                  <a:srgbClr val="FF0000"/>
                </a:solidFill>
              </a:rPr>
              <a:t>{ }</a:t>
            </a:r>
          </a:p>
        </p:txBody>
      </p:sp>
      <p:pic>
        <p:nvPicPr>
          <p:cNvPr id="10" name="Picture 9"/>
          <p:cNvPicPr>
            <a:picLocks noChangeAspect="1"/>
          </p:cNvPicPr>
          <p:nvPr/>
        </p:nvPicPr>
        <p:blipFill>
          <a:blip r:embed="rId2"/>
          <a:stretch>
            <a:fillRect/>
          </a:stretch>
        </p:blipFill>
        <p:spPr>
          <a:xfrm>
            <a:off x="5305697" y="4897376"/>
            <a:ext cx="3352800" cy="1619250"/>
          </a:xfrm>
          <a:prstGeom prst="rect">
            <a:avLst/>
          </a:prstGeom>
        </p:spPr>
      </p:pic>
      <p:pic>
        <p:nvPicPr>
          <p:cNvPr id="5" name="Picture 4"/>
          <p:cNvPicPr>
            <a:picLocks noChangeAspect="1"/>
          </p:cNvPicPr>
          <p:nvPr/>
        </p:nvPicPr>
        <p:blipFill>
          <a:blip r:embed="rId3"/>
          <a:stretch>
            <a:fillRect/>
          </a:stretch>
        </p:blipFill>
        <p:spPr>
          <a:xfrm>
            <a:off x="314597" y="2498000"/>
            <a:ext cx="8343900" cy="2257425"/>
          </a:xfrm>
          <a:prstGeom prst="rect">
            <a:avLst/>
          </a:prstGeom>
        </p:spPr>
      </p:pic>
    </p:spTree>
    <p:extLst>
      <p:ext uri="{BB962C8B-B14F-4D97-AF65-F5344CB8AC3E}">
        <p14:creationId xmlns:p14="http://schemas.microsoft.com/office/powerpoint/2010/main" val="225342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p:txBody>
          <a:bodyPr>
            <a:normAutofit fontScale="70000" lnSpcReduction="20000"/>
          </a:bodyPr>
          <a:lstStyle/>
          <a:p>
            <a:pPr marL="0" indent="0">
              <a:buNone/>
            </a:pPr>
            <a:r>
              <a:rPr lang="en-US" sz="3700" dirty="0"/>
              <a:t>Let’s say we want to print out a date as </a:t>
            </a:r>
            <a:r>
              <a:rPr lang="en-US" sz="3700" i="1" dirty="0"/>
              <a:t>Month Day, Year:</a:t>
            </a:r>
          </a:p>
          <a:p>
            <a:pPr marL="0" indent="0">
              <a:buNone/>
            </a:pPr>
            <a:endParaRPr lang="en-US" dirty="0"/>
          </a:p>
          <a:p>
            <a:pPr marL="400050" lvl="1" indent="0">
              <a:buNone/>
            </a:pPr>
            <a:r>
              <a:rPr lang="en-US" sz="3600" dirty="0">
                <a:latin typeface="Calibri"/>
                <a:cs typeface="Calibri"/>
              </a:rPr>
              <a:t>month = "May"</a:t>
            </a:r>
          </a:p>
          <a:p>
            <a:pPr marL="400050" lvl="1" indent="0">
              <a:buNone/>
            </a:pPr>
            <a:r>
              <a:rPr lang="en-US" sz="3600" dirty="0">
                <a:latin typeface="Calibri"/>
                <a:cs typeface="Calibri"/>
              </a:rPr>
              <a:t>day = 23</a:t>
            </a:r>
          </a:p>
          <a:p>
            <a:pPr marL="400050" lvl="1" indent="0">
              <a:buNone/>
            </a:pPr>
            <a:r>
              <a:rPr lang="en-US" sz="3600" dirty="0">
                <a:latin typeface="Calibri"/>
                <a:cs typeface="Calibri"/>
              </a:rPr>
              <a:t>year = 2016</a:t>
            </a:r>
          </a:p>
          <a:p>
            <a:pPr marL="400050" lvl="1" indent="0">
              <a:buNone/>
            </a:pPr>
            <a:endParaRPr lang="en-US" sz="3600" b="1" dirty="0">
              <a:latin typeface="Calibri"/>
              <a:cs typeface="Calibri"/>
            </a:endParaRPr>
          </a:p>
          <a:p>
            <a:pPr marL="400050" lvl="1" indent="0">
              <a:buNone/>
            </a:pPr>
            <a:r>
              <a:rPr lang="en-US" sz="3600" b="1" dirty="0">
                <a:latin typeface="Calibri"/>
                <a:cs typeface="Calibri"/>
              </a:rPr>
              <a:t>output = "{0} {1}, {2}"</a:t>
            </a:r>
          </a:p>
          <a:p>
            <a:pPr marL="400050" lvl="1" indent="0">
              <a:buNone/>
            </a:pPr>
            <a:r>
              <a:rPr lang="en-US" sz="3600" b="1" dirty="0">
                <a:latin typeface="Calibri"/>
                <a:cs typeface="Calibri"/>
              </a:rPr>
              <a:t>print(</a:t>
            </a:r>
            <a:r>
              <a:rPr lang="en-US" sz="3600" b="1" dirty="0" err="1">
                <a:latin typeface="Calibri"/>
                <a:cs typeface="Calibri"/>
              </a:rPr>
              <a:t>output.format</a:t>
            </a:r>
            <a:r>
              <a:rPr lang="en-US" sz="3600" b="1" dirty="0">
                <a:latin typeface="Calibri"/>
                <a:cs typeface="Calibri"/>
              </a:rPr>
              <a:t>(month, day, year))</a:t>
            </a:r>
          </a:p>
          <a:p>
            <a:pPr marL="400050" lvl="1" indent="0">
              <a:buNone/>
            </a:pPr>
            <a:endParaRPr lang="en-US" sz="3600" dirty="0">
              <a:latin typeface="Calibri"/>
              <a:cs typeface="Calibri"/>
            </a:endParaRPr>
          </a:p>
          <a:p>
            <a:pPr marL="400050" lvl="1" indent="0">
              <a:buNone/>
            </a:pPr>
            <a:r>
              <a:rPr lang="en-US" sz="3600" i="1" dirty="0">
                <a:solidFill>
                  <a:schemeClr val="accent5"/>
                </a:solidFill>
                <a:latin typeface="Calibri"/>
                <a:cs typeface="Calibri"/>
              </a:rPr>
              <a:t>&gt;&gt; May 23, 2016</a:t>
            </a:r>
          </a:p>
          <a:p>
            <a:pPr marL="0" indent="0">
              <a:buNone/>
            </a:pPr>
            <a:endParaRPr lang="en-US" sz="3700" dirty="0"/>
          </a:p>
          <a:p>
            <a:r>
              <a:rPr lang="en-US" sz="3700" dirty="0"/>
              <a:t>Notice that </a:t>
            </a:r>
            <a:r>
              <a:rPr lang="en-US" sz="3700" b="1" dirty="0">
                <a:solidFill>
                  <a:srgbClr val="FF0000"/>
                </a:solidFill>
              </a:rPr>
              <a:t>.format </a:t>
            </a:r>
            <a:r>
              <a:rPr lang="en-US" sz="3700" dirty="0"/>
              <a:t>also converts the </a:t>
            </a:r>
            <a:r>
              <a:rPr lang="en-US" sz="3700" dirty="0" err="1"/>
              <a:t>ints</a:t>
            </a:r>
            <a:r>
              <a:rPr lang="en-US" sz="3700" dirty="0"/>
              <a:t> to strings. </a:t>
            </a:r>
          </a:p>
        </p:txBody>
      </p:sp>
    </p:spTree>
    <p:extLst>
      <p:ext uri="{BB962C8B-B14F-4D97-AF65-F5344CB8AC3E}">
        <p14:creationId xmlns:p14="http://schemas.microsoft.com/office/powerpoint/2010/main" val="1819937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457200" y="1499286"/>
            <a:ext cx="8229600" cy="5212401"/>
          </a:xfrm>
        </p:spPr>
        <p:txBody>
          <a:bodyPr>
            <a:normAutofit/>
          </a:bodyPr>
          <a:lstStyle/>
          <a:p>
            <a:pPr marL="0" indent="0">
              <a:buNone/>
            </a:pPr>
            <a:r>
              <a:rPr lang="en-US" sz="2800" dirty="0"/>
              <a:t>If we need to print out several dates, it's now very easy to do so by changing the variables we pass to </a:t>
            </a:r>
            <a:r>
              <a:rPr lang="en-US" sz="2800" b="1" dirty="0">
                <a:solidFill>
                  <a:srgbClr val="FF0000"/>
                </a:solidFill>
              </a:rPr>
              <a:t>.format</a:t>
            </a:r>
          </a:p>
        </p:txBody>
      </p:sp>
      <p:pic>
        <p:nvPicPr>
          <p:cNvPr id="6" name="Picture 5"/>
          <p:cNvPicPr>
            <a:picLocks noChangeAspect="1"/>
          </p:cNvPicPr>
          <p:nvPr/>
        </p:nvPicPr>
        <p:blipFill>
          <a:blip r:embed="rId2"/>
          <a:stretch>
            <a:fillRect/>
          </a:stretch>
        </p:blipFill>
        <p:spPr>
          <a:xfrm>
            <a:off x="457200" y="2905336"/>
            <a:ext cx="8020050" cy="2400300"/>
          </a:xfrm>
          <a:prstGeom prst="rect">
            <a:avLst/>
          </a:prstGeom>
        </p:spPr>
      </p:pic>
      <p:pic>
        <p:nvPicPr>
          <p:cNvPr id="5" name="Picture 4"/>
          <p:cNvPicPr>
            <a:picLocks noChangeAspect="1"/>
          </p:cNvPicPr>
          <p:nvPr/>
        </p:nvPicPr>
        <p:blipFill>
          <a:blip r:embed="rId3"/>
          <a:stretch>
            <a:fillRect/>
          </a:stretch>
        </p:blipFill>
        <p:spPr>
          <a:xfrm>
            <a:off x="457200" y="4993110"/>
            <a:ext cx="4143375" cy="1800225"/>
          </a:xfrm>
          <a:prstGeom prst="rect">
            <a:avLst/>
          </a:prstGeom>
        </p:spPr>
      </p:pic>
    </p:spTree>
    <p:extLst>
      <p:ext uri="{BB962C8B-B14F-4D97-AF65-F5344CB8AC3E}">
        <p14:creationId xmlns:p14="http://schemas.microsoft.com/office/powerpoint/2010/main" val="907483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457200" y="1524001"/>
            <a:ext cx="8229600" cy="4876800"/>
          </a:xfrm>
        </p:spPr>
        <p:txBody>
          <a:bodyPr>
            <a:normAutofit/>
          </a:bodyPr>
          <a:lstStyle/>
          <a:p>
            <a:pPr marL="0" indent="0">
              <a:buNone/>
            </a:pPr>
            <a:r>
              <a:rPr lang="en-US" dirty="0"/>
              <a:t>Let’s say we want to compare the growth of </a:t>
            </a:r>
            <a:br>
              <a:rPr lang="en-US" dirty="0"/>
            </a:br>
            <a:r>
              <a:rPr lang="en-US" dirty="0"/>
              <a:t>3 functions:</a:t>
            </a:r>
            <a:br>
              <a:rPr lang="en-US" dirty="0"/>
            </a:br>
            <a:r>
              <a:rPr lang="en-US" sz="2800" dirty="0"/>
              <a:t>					</a:t>
            </a:r>
            <a:r>
              <a:rPr lang="en-US" sz="2800" dirty="0">
                <a:solidFill>
                  <a:srgbClr val="0070C0"/>
                </a:solidFill>
              </a:rPr>
              <a:t>n</a:t>
            </a:r>
            <a:r>
              <a:rPr lang="en-US" sz="2800" baseline="30000" dirty="0">
                <a:solidFill>
                  <a:srgbClr val="0070C0"/>
                </a:solidFill>
              </a:rPr>
              <a:t>3</a:t>
            </a:r>
            <a:r>
              <a:rPr lang="en-US" sz="2800" dirty="0">
                <a:solidFill>
                  <a:srgbClr val="0070C0"/>
                </a:solidFill>
              </a:rPr>
              <a:t> 			2</a:t>
            </a:r>
            <a:r>
              <a:rPr lang="en-US" sz="2800" baseline="30000" dirty="0">
                <a:solidFill>
                  <a:srgbClr val="0070C0"/>
                </a:solidFill>
              </a:rPr>
              <a:t>n</a:t>
            </a:r>
            <a:r>
              <a:rPr lang="en-US" sz="2800" dirty="0">
                <a:solidFill>
                  <a:srgbClr val="0070C0"/>
                </a:solidFill>
              </a:rPr>
              <a:t>			5n 	</a:t>
            </a:r>
          </a:p>
        </p:txBody>
      </p:sp>
      <p:pic>
        <p:nvPicPr>
          <p:cNvPr id="7" name="Picture 6"/>
          <p:cNvPicPr>
            <a:picLocks noChangeAspect="1"/>
          </p:cNvPicPr>
          <p:nvPr/>
        </p:nvPicPr>
        <p:blipFill>
          <a:blip r:embed="rId2"/>
          <a:stretch>
            <a:fillRect/>
          </a:stretch>
        </p:blipFill>
        <p:spPr>
          <a:xfrm>
            <a:off x="228600" y="3321906"/>
            <a:ext cx="5429250" cy="2657475"/>
          </a:xfrm>
          <a:prstGeom prst="rect">
            <a:avLst/>
          </a:prstGeom>
        </p:spPr>
      </p:pic>
      <p:pic>
        <p:nvPicPr>
          <p:cNvPr id="8" name="Picture 7"/>
          <p:cNvPicPr>
            <a:picLocks noChangeAspect="1"/>
          </p:cNvPicPr>
          <p:nvPr/>
        </p:nvPicPr>
        <p:blipFill>
          <a:blip r:embed="rId3"/>
          <a:stretch>
            <a:fillRect/>
          </a:stretch>
        </p:blipFill>
        <p:spPr>
          <a:xfrm>
            <a:off x="6096000" y="3295712"/>
            <a:ext cx="2807447" cy="2709862"/>
          </a:xfrm>
          <a:prstGeom prst="rect">
            <a:avLst/>
          </a:prstGeom>
        </p:spPr>
      </p:pic>
    </p:spTree>
    <p:extLst>
      <p:ext uri="{BB962C8B-B14F-4D97-AF65-F5344CB8AC3E}">
        <p14:creationId xmlns:p14="http://schemas.microsoft.com/office/powerpoint/2010/main" val="3214154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457200" y="1524001"/>
            <a:ext cx="8229600" cy="4876800"/>
          </a:xfrm>
        </p:spPr>
        <p:txBody>
          <a:bodyPr>
            <a:normAutofit/>
          </a:bodyPr>
          <a:lstStyle/>
          <a:p>
            <a:pPr marL="0" indent="0">
              <a:buNone/>
            </a:pPr>
            <a:r>
              <a:rPr lang="en-US" dirty="0"/>
              <a:t>Let’s say we want to compare the growth of </a:t>
            </a:r>
            <a:br>
              <a:rPr lang="en-US" dirty="0"/>
            </a:br>
            <a:r>
              <a:rPr lang="en-US" dirty="0"/>
              <a:t>3 functions:</a:t>
            </a:r>
            <a:br>
              <a:rPr lang="en-US" dirty="0"/>
            </a:br>
            <a:r>
              <a:rPr lang="en-US" sz="2800" dirty="0"/>
              <a:t>					</a:t>
            </a:r>
            <a:r>
              <a:rPr lang="en-US" sz="2800" dirty="0">
                <a:solidFill>
                  <a:srgbClr val="0070C0"/>
                </a:solidFill>
              </a:rPr>
              <a:t>n</a:t>
            </a:r>
            <a:r>
              <a:rPr lang="en-US" sz="2800" baseline="30000" dirty="0">
                <a:solidFill>
                  <a:srgbClr val="0070C0"/>
                </a:solidFill>
              </a:rPr>
              <a:t>3</a:t>
            </a:r>
            <a:r>
              <a:rPr lang="en-US" sz="2800" dirty="0">
                <a:solidFill>
                  <a:srgbClr val="0070C0"/>
                </a:solidFill>
              </a:rPr>
              <a:t> 			2</a:t>
            </a:r>
            <a:r>
              <a:rPr lang="en-US" sz="2800" baseline="30000" dirty="0">
                <a:solidFill>
                  <a:srgbClr val="0070C0"/>
                </a:solidFill>
              </a:rPr>
              <a:t>n</a:t>
            </a:r>
            <a:r>
              <a:rPr lang="en-US" sz="2800" dirty="0">
                <a:solidFill>
                  <a:srgbClr val="0070C0"/>
                </a:solidFill>
              </a:rPr>
              <a:t>			5n</a:t>
            </a:r>
            <a:endParaRPr lang="en-US" sz="2800" dirty="0"/>
          </a:p>
        </p:txBody>
      </p:sp>
      <p:pic>
        <p:nvPicPr>
          <p:cNvPr id="8" name="Picture 7"/>
          <p:cNvPicPr>
            <a:picLocks noChangeAspect="1"/>
          </p:cNvPicPr>
          <p:nvPr/>
        </p:nvPicPr>
        <p:blipFill>
          <a:blip r:embed="rId2"/>
          <a:stretch>
            <a:fillRect/>
          </a:stretch>
        </p:blipFill>
        <p:spPr>
          <a:xfrm>
            <a:off x="292350" y="3363366"/>
            <a:ext cx="5429250" cy="2657475"/>
          </a:xfrm>
          <a:prstGeom prst="rect">
            <a:avLst/>
          </a:prstGeom>
        </p:spPr>
      </p:pic>
      <p:pic>
        <p:nvPicPr>
          <p:cNvPr id="9" name="Picture 8"/>
          <p:cNvPicPr>
            <a:picLocks noChangeAspect="1"/>
          </p:cNvPicPr>
          <p:nvPr/>
        </p:nvPicPr>
        <p:blipFill>
          <a:blip r:embed="rId3"/>
          <a:stretch>
            <a:fillRect/>
          </a:stretch>
        </p:blipFill>
        <p:spPr>
          <a:xfrm>
            <a:off x="5922466" y="3225449"/>
            <a:ext cx="3145334" cy="2926458"/>
          </a:xfrm>
          <a:prstGeom prst="rect">
            <a:avLst/>
          </a:prstGeom>
        </p:spPr>
      </p:pic>
    </p:spTree>
    <p:extLst>
      <p:ext uri="{BB962C8B-B14F-4D97-AF65-F5344CB8AC3E}">
        <p14:creationId xmlns:p14="http://schemas.microsoft.com/office/powerpoint/2010/main" val="1484231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457200" y="1524001"/>
            <a:ext cx="8229600" cy="4876800"/>
          </a:xfrm>
        </p:spPr>
        <p:txBody>
          <a:bodyPr>
            <a:normAutofit/>
          </a:bodyPr>
          <a:lstStyle/>
          <a:p>
            <a:pPr marL="0" indent="0">
              <a:buNone/>
            </a:pPr>
            <a:r>
              <a:rPr lang="en-US" dirty="0"/>
              <a:t>Let’s say we want to compare the growth of </a:t>
            </a:r>
            <a:br>
              <a:rPr lang="en-US" dirty="0"/>
            </a:br>
            <a:r>
              <a:rPr lang="en-US" dirty="0"/>
              <a:t>3 functions:</a:t>
            </a:r>
            <a:br>
              <a:rPr lang="en-US" sz="2800" dirty="0"/>
            </a:br>
            <a:r>
              <a:rPr lang="en-US" sz="2800" dirty="0"/>
              <a:t>					</a:t>
            </a:r>
            <a:r>
              <a:rPr lang="en-US" sz="2800" dirty="0">
                <a:solidFill>
                  <a:srgbClr val="0070C0"/>
                </a:solidFill>
              </a:rPr>
              <a:t>n</a:t>
            </a:r>
            <a:r>
              <a:rPr lang="en-US" sz="2800" baseline="30000" dirty="0">
                <a:solidFill>
                  <a:srgbClr val="0070C0"/>
                </a:solidFill>
              </a:rPr>
              <a:t>3</a:t>
            </a:r>
            <a:r>
              <a:rPr lang="en-US" sz="2800" dirty="0">
                <a:solidFill>
                  <a:srgbClr val="0070C0"/>
                </a:solidFill>
              </a:rPr>
              <a:t> 			2</a:t>
            </a:r>
            <a:r>
              <a:rPr lang="en-US" sz="2800" baseline="30000" dirty="0">
                <a:solidFill>
                  <a:srgbClr val="0070C0"/>
                </a:solidFill>
              </a:rPr>
              <a:t>n</a:t>
            </a:r>
            <a:r>
              <a:rPr lang="en-US" sz="2800" dirty="0">
                <a:solidFill>
                  <a:srgbClr val="0070C0"/>
                </a:solidFill>
              </a:rPr>
              <a:t>			5n</a:t>
            </a:r>
            <a:endParaRPr lang="en-US" sz="2800" dirty="0"/>
          </a:p>
        </p:txBody>
      </p:sp>
      <p:pic>
        <p:nvPicPr>
          <p:cNvPr id="6" name="Picture 5"/>
          <p:cNvPicPr>
            <a:picLocks noChangeAspect="1"/>
          </p:cNvPicPr>
          <p:nvPr/>
        </p:nvPicPr>
        <p:blipFill>
          <a:blip r:embed="rId2"/>
          <a:stretch>
            <a:fillRect/>
          </a:stretch>
        </p:blipFill>
        <p:spPr>
          <a:xfrm>
            <a:off x="5822550" y="3547540"/>
            <a:ext cx="3159540" cy="2458977"/>
          </a:xfrm>
          <a:prstGeom prst="rect">
            <a:avLst/>
          </a:prstGeom>
        </p:spPr>
      </p:pic>
      <p:pic>
        <p:nvPicPr>
          <p:cNvPr id="8" name="Picture 7"/>
          <p:cNvPicPr>
            <a:picLocks noChangeAspect="1"/>
          </p:cNvPicPr>
          <p:nvPr/>
        </p:nvPicPr>
        <p:blipFill>
          <a:blip r:embed="rId3"/>
          <a:stretch>
            <a:fillRect/>
          </a:stretch>
        </p:blipFill>
        <p:spPr>
          <a:xfrm>
            <a:off x="113211" y="3448290"/>
            <a:ext cx="5429250" cy="2657475"/>
          </a:xfrm>
          <a:prstGeom prst="rect">
            <a:avLst/>
          </a:prstGeom>
        </p:spPr>
      </p:pic>
    </p:spTree>
    <p:extLst>
      <p:ext uri="{BB962C8B-B14F-4D97-AF65-F5344CB8AC3E}">
        <p14:creationId xmlns:p14="http://schemas.microsoft.com/office/powerpoint/2010/main" val="2318788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457200" y="1524001"/>
            <a:ext cx="8229600" cy="4876800"/>
          </a:xfrm>
        </p:spPr>
        <p:txBody>
          <a:bodyPr>
            <a:normAutofit/>
          </a:bodyPr>
          <a:lstStyle/>
          <a:p>
            <a:pPr marL="0" indent="0">
              <a:buNone/>
            </a:pPr>
            <a:r>
              <a:rPr lang="en-US" sz="2800" b="1" dirty="0">
                <a:solidFill>
                  <a:srgbClr val="FF0000"/>
                </a:solidFill>
              </a:rPr>
              <a:t>.format() </a:t>
            </a:r>
            <a:r>
              <a:rPr lang="en-US" sz="2800" dirty="0"/>
              <a:t>also allows us to specify a minimum number of characters AND whether we want to left-align or right-align the data:</a:t>
            </a:r>
          </a:p>
        </p:txBody>
      </p:sp>
      <p:pic>
        <p:nvPicPr>
          <p:cNvPr id="4" name="Picture 3"/>
          <p:cNvPicPr>
            <a:picLocks noChangeAspect="1"/>
          </p:cNvPicPr>
          <p:nvPr/>
        </p:nvPicPr>
        <p:blipFill>
          <a:blip r:embed="rId2"/>
          <a:stretch>
            <a:fillRect/>
          </a:stretch>
        </p:blipFill>
        <p:spPr>
          <a:xfrm>
            <a:off x="152400" y="3276601"/>
            <a:ext cx="5223933" cy="2667000"/>
          </a:xfrm>
          <a:prstGeom prst="rect">
            <a:avLst/>
          </a:prstGeom>
        </p:spPr>
      </p:pic>
      <p:pic>
        <p:nvPicPr>
          <p:cNvPr id="5" name="Picture 4"/>
          <p:cNvPicPr>
            <a:picLocks noChangeAspect="1"/>
          </p:cNvPicPr>
          <p:nvPr/>
        </p:nvPicPr>
        <p:blipFill>
          <a:blip r:embed="rId3"/>
          <a:stretch>
            <a:fillRect/>
          </a:stretch>
        </p:blipFill>
        <p:spPr>
          <a:xfrm>
            <a:off x="5566527" y="3259183"/>
            <a:ext cx="3441560" cy="2684417"/>
          </a:xfrm>
          <a:prstGeom prst="rect">
            <a:avLst/>
          </a:prstGeom>
        </p:spPr>
      </p:pic>
    </p:spTree>
    <p:extLst>
      <p:ext uri="{BB962C8B-B14F-4D97-AF65-F5344CB8AC3E}">
        <p14:creationId xmlns:p14="http://schemas.microsoft.com/office/powerpoint/2010/main" val="18201140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214184" y="1600200"/>
            <a:ext cx="8641492" cy="5111487"/>
          </a:xfrm>
        </p:spPr>
        <p:txBody>
          <a:bodyPr>
            <a:normAutofit/>
          </a:bodyPr>
          <a:lstStyle/>
          <a:p>
            <a:pPr marL="0" indent="0">
              <a:buNone/>
            </a:pPr>
            <a:r>
              <a:rPr lang="en-US" dirty="0"/>
              <a:t>If we want to control the width, we have options.</a:t>
            </a:r>
            <a:endParaRPr lang="en-US" sz="2800" b="1" dirty="0">
              <a:latin typeface="Calibri"/>
              <a:cs typeface="Calibri"/>
            </a:endParaRPr>
          </a:p>
        </p:txBody>
      </p:sp>
      <p:pic>
        <p:nvPicPr>
          <p:cNvPr id="4" name="Picture 3"/>
          <p:cNvPicPr>
            <a:picLocks noChangeAspect="1"/>
          </p:cNvPicPr>
          <p:nvPr/>
        </p:nvPicPr>
        <p:blipFill>
          <a:blip r:embed="rId2"/>
          <a:stretch>
            <a:fillRect/>
          </a:stretch>
        </p:blipFill>
        <p:spPr>
          <a:xfrm>
            <a:off x="790060" y="2419607"/>
            <a:ext cx="7448550" cy="3600450"/>
          </a:xfrm>
          <a:prstGeom prst="rect">
            <a:avLst/>
          </a:prstGeom>
        </p:spPr>
      </p:pic>
    </p:spTree>
    <p:extLst>
      <p:ext uri="{BB962C8B-B14F-4D97-AF65-F5344CB8AC3E}">
        <p14:creationId xmlns:p14="http://schemas.microsoft.com/office/powerpoint/2010/main" val="1327990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a:xfrm>
            <a:off x="255373" y="1600200"/>
            <a:ext cx="8649730" cy="5111487"/>
          </a:xfrm>
        </p:spPr>
        <p:txBody>
          <a:bodyPr>
            <a:normAutofit/>
          </a:bodyPr>
          <a:lstStyle/>
          <a:p>
            <a:pPr marL="0" indent="0">
              <a:buNone/>
            </a:pPr>
            <a:r>
              <a:rPr lang="en-US" dirty="0"/>
              <a:t>If we want to control the width, we have options.</a:t>
            </a:r>
            <a:endParaRPr lang="en-US" sz="2800" b="1" dirty="0">
              <a:latin typeface="Calibri"/>
              <a:cs typeface="Calibri"/>
            </a:endParaRPr>
          </a:p>
        </p:txBody>
      </p:sp>
      <p:pic>
        <p:nvPicPr>
          <p:cNvPr id="6" name="Picture 5"/>
          <p:cNvPicPr>
            <a:picLocks noChangeAspect="1"/>
          </p:cNvPicPr>
          <p:nvPr/>
        </p:nvPicPr>
        <p:blipFill>
          <a:blip r:embed="rId2"/>
          <a:stretch>
            <a:fillRect/>
          </a:stretch>
        </p:blipFill>
        <p:spPr>
          <a:xfrm>
            <a:off x="847725" y="2355718"/>
            <a:ext cx="7448550" cy="3600450"/>
          </a:xfrm>
          <a:prstGeom prst="rect">
            <a:avLst/>
          </a:prstGeom>
        </p:spPr>
      </p:pic>
    </p:spTree>
    <p:extLst>
      <p:ext uri="{BB962C8B-B14F-4D97-AF65-F5344CB8AC3E}">
        <p14:creationId xmlns:p14="http://schemas.microsoft.com/office/powerpoint/2010/main" val="25439879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Output</a:t>
            </a:r>
          </a:p>
        </p:txBody>
      </p:sp>
      <p:sp>
        <p:nvSpPr>
          <p:cNvPr id="3" name="Content Placeholder 2"/>
          <p:cNvSpPr>
            <a:spLocks noGrp="1"/>
          </p:cNvSpPr>
          <p:nvPr>
            <p:ph idx="1"/>
          </p:nvPr>
        </p:nvSpPr>
        <p:spPr/>
        <p:txBody>
          <a:bodyPr>
            <a:normAutofit/>
          </a:bodyPr>
          <a:lstStyle/>
          <a:p>
            <a:pPr marL="0" indent="0">
              <a:buNone/>
            </a:pPr>
            <a:r>
              <a:rPr lang="en-US" dirty="0"/>
              <a:t>We have to be careful to remove the numbers in our placeholders! Otherwise…</a:t>
            </a:r>
            <a:endParaRPr lang="en-US" sz="2800" b="1" dirty="0">
              <a:latin typeface="Calibri"/>
              <a:cs typeface="Calibri"/>
            </a:endParaRPr>
          </a:p>
        </p:txBody>
      </p:sp>
      <p:pic>
        <p:nvPicPr>
          <p:cNvPr id="4" name="Picture 3"/>
          <p:cNvPicPr>
            <a:picLocks noChangeAspect="1"/>
          </p:cNvPicPr>
          <p:nvPr/>
        </p:nvPicPr>
        <p:blipFill>
          <a:blip r:embed="rId2"/>
          <a:stretch>
            <a:fillRect/>
          </a:stretch>
        </p:blipFill>
        <p:spPr>
          <a:xfrm>
            <a:off x="847725" y="2734725"/>
            <a:ext cx="7448550" cy="1933575"/>
          </a:xfrm>
          <a:prstGeom prst="rect">
            <a:avLst/>
          </a:prstGeom>
        </p:spPr>
      </p:pic>
      <p:pic>
        <p:nvPicPr>
          <p:cNvPr id="5" name="Picture 4"/>
          <p:cNvPicPr>
            <a:picLocks noChangeAspect="1"/>
          </p:cNvPicPr>
          <p:nvPr/>
        </p:nvPicPr>
        <p:blipFill>
          <a:blip r:embed="rId3"/>
          <a:stretch>
            <a:fillRect/>
          </a:stretch>
        </p:blipFill>
        <p:spPr>
          <a:xfrm>
            <a:off x="617129" y="4759581"/>
            <a:ext cx="7909742" cy="1437421"/>
          </a:xfrm>
          <a:prstGeom prst="rect">
            <a:avLst/>
          </a:prstGeom>
        </p:spPr>
      </p:pic>
      <p:cxnSp>
        <p:nvCxnSpPr>
          <p:cNvPr id="8" name="Straight Arrow Connector 7"/>
          <p:cNvCxnSpPr/>
          <p:nvPr/>
        </p:nvCxnSpPr>
        <p:spPr>
          <a:xfrm>
            <a:off x="2265405" y="4234249"/>
            <a:ext cx="799071" cy="124404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476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normAutofit fontScale="90000"/>
          </a:bodyPr>
          <a:lstStyle/>
          <a:p>
            <a:r>
              <a:rPr lang="en-US"/>
              <a:t>Positional or Keyword? (None or All)</a:t>
            </a:r>
          </a:p>
        </p:txBody>
      </p:sp>
      <p:sp>
        <p:nvSpPr>
          <p:cNvPr id="41986" name="Content Placeholder 2"/>
          <p:cNvSpPr>
            <a:spLocks noGrp="1"/>
          </p:cNvSpPr>
          <p:nvPr>
            <p:ph idx="1"/>
          </p:nvPr>
        </p:nvSpPr>
        <p:spPr>
          <a:xfrm>
            <a:off x="457200" y="1651000"/>
            <a:ext cx="8229600" cy="4826000"/>
          </a:xfrm>
        </p:spPr>
        <p:txBody>
          <a:bodyPr>
            <a:normAutofit/>
          </a:bodyPr>
          <a:lstStyle/>
          <a:p>
            <a:pPr marL="0" indent="0">
              <a:buNone/>
            </a:pPr>
            <a:r>
              <a:rPr lang="en-US" sz="2400" dirty="0"/>
              <a:t>Once you assign a default value to a parameter in the list, you </a:t>
            </a:r>
            <a:br>
              <a:rPr lang="en-US" sz="2400" dirty="0"/>
            </a:br>
            <a:r>
              <a:rPr lang="en-US" sz="2400" b="1" dirty="0"/>
              <a:t>must</a:t>
            </a:r>
            <a:r>
              <a:rPr lang="en-US" sz="2400" dirty="0"/>
              <a:t> assign default values to all the parameters listed </a:t>
            </a:r>
            <a:r>
              <a:rPr lang="en-US" sz="2400" dirty="0">
                <a:solidFill>
                  <a:srgbClr val="FF0000"/>
                </a:solidFill>
              </a:rPr>
              <a:t>after it</a:t>
            </a:r>
            <a:r>
              <a:rPr lang="en-US" sz="2400" dirty="0"/>
              <a:t>. </a:t>
            </a:r>
          </a:p>
          <a:p>
            <a:pPr marL="0" indent="0">
              <a:lnSpc>
                <a:spcPct val="140000"/>
              </a:lnSpc>
              <a:buNone/>
            </a:pPr>
            <a:r>
              <a:rPr lang="en-US" sz="2000" i="1" dirty="0"/>
              <a:t>STYLE TIP: </a:t>
            </a:r>
            <a:r>
              <a:rPr lang="en-US" sz="2000" dirty="0"/>
              <a:t>Assign default values to ALL parameters or NONE of them.</a:t>
            </a:r>
          </a:p>
        </p:txBody>
      </p:sp>
      <p:pic>
        <p:nvPicPr>
          <p:cNvPr id="2" name="Picture 1"/>
          <p:cNvPicPr>
            <a:picLocks noChangeAspect="1"/>
          </p:cNvPicPr>
          <p:nvPr/>
        </p:nvPicPr>
        <p:blipFill>
          <a:blip r:embed="rId2"/>
          <a:stretch>
            <a:fillRect/>
          </a:stretch>
        </p:blipFill>
        <p:spPr>
          <a:xfrm>
            <a:off x="1119324" y="4735812"/>
            <a:ext cx="3552825" cy="1628775"/>
          </a:xfrm>
          <a:prstGeom prst="rect">
            <a:avLst/>
          </a:prstGeom>
        </p:spPr>
      </p:pic>
      <p:pic>
        <p:nvPicPr>
          <p:cNvPr id="3" name="Picture 2"/>
          <p:cNvPicPr>
            <a:picLocks noChangeAspect="1"/>
          </p:cNvPicPr>
          <p:nvPr/>
        </p:nvPicPr>
        <p:blipFill>
          <a:blip r:embed="rId3"/>
          <a:stretch>
            <a:fillRect/>
          </a:stretch>
        </p:blipFill>
        <p:spPr>
          <a:xfrm>
            <a:off x="1088844" y="3306300"/>
            <a:ext cx="7486650" cy="1295400"/>
          </a:xfrm>
          <a:prstGeom prst="rect">
            <a:avLst/>
          </a:prstGeom>
        </p:spPr>
      </p:pic>
      <p:cxnSp>
        <p:nvCxnSpPr>
          <p:cNvPr id="6" name="Straight Arrow Connector 5"/>
          <p:cNvCxnSpPr/>
          <p:nvPr/>
        </p:nvCxnSpPr>
        <p:spPr>
          <a:xfrm flipV="1">
            <a:off x="2766060" y="3962763"/>
            <a:ext cx="1447800" cy="1371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449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32225" y="3254382"/>
            <a:ext cx="5638800" cy="1657350"/>
          </a:xfrm>
          <a:prstGeom prst="rect">
            <a:avLst/>
          </a:prstGeom>
        </p:spPr>
      </p:pic>
      <p:sp>
        <p:nvSpPr>
          <p:cNvPr id="2" name="Title 1"/>
          <p:cNvSpPr>
            <a:spLocks noGrp="1"/>
          </p:cNvSpPr>
          <p:nvPr>
            <p:ph type="title"/>
          </p:nvPr>
        </p:nvSpPr>
        <p:spPr/>
        <p:txBody>
          <a:bodyPr>
            <a:normAutofit fontScale="90000"/>
          </a:bodyPr>
          <a:lstStyle/>
          <a:p>
            <a:r>
              <a:rPr lang="en-US" dirty="0"/>
              <a:t>Using Width-Controlled Templates</a:t>
            </a:r>
          </a:p>
        </p:txBody>
      </p:sp>
      <p:sp>
        <p:nvSpPr>
          <p:cNvPr id="3" name="Content Placeholder 2"/>
          <p:cNvSpPr>
            <a:spLocks noGrp="1"/>
          </p:cNvSpPr>
          <p:nvPr>
            <p:ph idx="1"/>
          </p:nvPr>
        </p:nvSpPr>
        <p:spPr>
          <a:xfrm>
            <a:off x="255373" y="1600200"/>
            <a:ext cx="8649730" cy="5111487"/>
          </a:xfrm>
        </p:spPr>
        <p:txBody>
          <a:bodyPr>
            <a:normAutofit lnSpcReduction="10000"/>
          </a:bodyPr>
          <a:lstStyle/>
          <a:p>
            <a:pPr marL="0" indent="0">
              <a:buNone/>
            </a:pPr>
            <a:r>
              <a:rPr lang="en-US" dirty="0"/>
              <a:t>To produce clean output, we can use a template that automatically controls the width of the data that will fill the placeholders:</a:t>
            </a:r>
          </a:p>
          <a:p>
            <a:pPr marL="0" indent="0">
              <a:buNone/>
            </a:pPr>
            <a:endParaRPr lang="en-US" sz="2800" b="1" dirty="0">
              <a:latin typeface="Calibri"/>
              <a:cs typeface="Calibri"/>
            </a:endParaRPr>
          </a:p>
          <a:p>
            <a:pPr marL="0" indent="0">
              <a:buNone/>
            </a:pPr>
            <a:endParaRPr lang="en-US" sz="2800" b="1" dirty="0">
              <a:latin typeface="Calibri"/>
              <a:cs typeface="Calibri"/>
            </a:endParaRPr>
          </a:p>
          <a:p>
            <a:pPr marL="0" indent="0">
              <a:buNone/>
            </a:pPr>
            <a:endParaRPr lang="en-US" sz="2800" b="1" dirty="0">
              <a:latin typeface="Calibri"/>
              <a:cs typeface="Calibri"/>
            </a:endParaRPr>
          </a:p>
          <a:p>
            <a:pPr marL="0" indent="0">
              <a:buNone/>
            </a:pPr>
            <a:endParaRPr lang="en-US" sz="2800" b="1" dirty="0">
              <a:latin typeface="Calibri"/>
              <a:cs typeface="Calibri"/>
            </a:endParaRPr>
          </a:p>
          <a:p>
            <a:pPr marL="0" indent="0">
              <a:buNone/>
            </a:pPr>
            <a:endParaRPr lang="en-US" sz="2800" b="1" dirty="0">
              <a:latin typeface="Calibri"/>
              <a:cs typeface="Calibri"/>
            </a:endParaRPr>
          </a:p>
          <a:p>
            <a:pPr marL="0" indent="0">
              <a:buNone/>
            </a:pPr>
            <a:endParaRPr lang="en-US" sz="2800" b="1" dirty="0">
              <a:latin typeface="Calibri"/>
              <a:cs typeface="Calibri"/>
            </a:endParaRPr>
          </a:p>
          <a:p>
            <a:pPr marL="0" indent="0">
              <a:buNone/>
            </a:pPr>
            <a:r>
              <a:rPr lang="en-US" sz="2800" b="1" dirty="0">
                <a:latin typeface="Calibri"/>
                <a:cs typeface="Calibri"/>
              </a:rPr>
              <a:t>Template: </a:t>
            </a:r>
            <a:r>
              <a:rPr lang="en-US" sz="2800" b="1" dirty="0">
                <a:solidFill>
                  <a:srgbClr val="0070C0"/>
                </a:solidFill>
                <a:latin typeface="Calibri"/>
                <a:cs typeface="Calibri"/>
              </a:rPr>
              <a:t>"{:&gt;</a:t>
            </a:r>
            <a:r>
              <a:rPr lang="en-US" sz="2800" b="1" dirty="0">
                <a:solidFill>
                  <a:srgbClr val="00B050"/>
                </a:solidFill>
                <a:latin typeface="Calibri"/>
                <a:cs typeface="Calibri"/>
              </a:rPr>
              <a:t>{}</a:t>
            </a:r>
            <a:r>
              <a:rPr lang="en-US" sz="2800" b="1" dirty="0">
                <a:solidFill>
                  <a:srgbClr val="0070C0"/>
                </a:solidFill>
                <a:latin typeface="Calibri"/>
                <a:cs typeface="Calibri"/>
              </a:rPr>
              <a:t>} is majoring in {:&lt;</a:t>
            </a:r>
            <a:r>
              <a:rPr lang="en-US" sz="2800" b="1" dirty="0">
                <a:solidFill>
                  <a:srgbClr val="7030A0"/>
                </a:solidFill>
                <a:latin typeface="Calibri"/>
                <a:cs typeface="Calibri"/>
              </a:rPr>
              <a:t>{}</a:t>
            </a:r>
            <a:r>
              <a:rPr lang="en-US" sz="2800" b="1" dirty="0">
                <a:solidFill>
                  <a:srgbClr val="0070C0"/>
                </a:solidFill>
                <a:latin typeface="Calibri"/>
                <a:cs typeface="Calibri"/>
              </a:rPr>
              <a:t>}"</a:t>
            </a:r>
          </a:p>
        </p:txBody>
      </p:sp>
      <p:sp>
        <p:nvSpPr>
          <p:cNvPr id="6" name="Left Brace 5"/>
          <p:cNvSpPr/>
          <p:nvPr/>
        </p:nvSpPr>
        <p:spPr>
          <a:xfrm rot="16200000">
            <a:off x="1672742" y="4381104"/>
            <a:ext cx="708025" cy="1189056"/>
          </a:xfrm>
          <a:prstGeom prst="leftBrace">
            <a:avLst/>
          </a:prstGeom>
          <a:ln w="38100">
            <a:solidFill>
              <a:srgbClr val="00B050"/>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 name="Left Brace 6"/>
          <p:cNvSpPr/>
          <p:nvPr/>
        </p:nvSpPr>
        <p:spPr>
          <a:xfrm rot="16200000">
            <a:off x="5242821" y="3683983"/>
            <a:ext cx="654467" cy="2636857"/>
          </a:xfrm>
          <a:prstGeom prst="leftBrace">
            <a:avLst>
              <a:gd name="adj1" fmla="val 8333"/>
              <a:gd name="adj2" fmla="val 50661"/>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923108" y="5255567"/>
            <a:ext cx="2481946" cy="461665"/>
          </a:xfrm>
          <a:prstGeom prst="rect">
            <a:avLst/>
          </a:prstGeom>
          <a:noFill/>
        </p:spPr>
        <p:txBody>
          <a:bodyPr wrap="square" rtlCol="0">
            <a:spAutoFit/>
          </a:bodyPr>
          <a:lstStyle/>
          <a:p>
            <a:r>
              <a:rPr lang="en-US" sz="2400" dirty="0">
                <a:latin typeface="Calibri"/>
                <a:cs typeface="Calibri"/>
              </a:rPr>
              <a:t>Size for column 1</a:t>
            </a:r>
          </a:p>
        </p:txBody>
      </p:sp>
      <p:sp>
        <p:nvSpPr>
          <p:cNvPr id="10" name="TextBox 9"/>
          <p:cNvSpPr txBox="1"/>
          <p:nvPr/>
        </p:nvSpPr>
        <p:spPr>
          <a:xfrm>
            <a:off x="4329081" y="5255567"/>
            <a:ext cx="2481946" cy="461665"/>
          </a:xfrm>
          <a:prstGeom prst="rect">
            <a:avLst/>
          </a:prstGeom>
          <a:noFill/>
        </p:spPr>
        <p:txBody>
          <a:bodyPr wrap="square" rtlCol="0">
            <a:spAutoFit/>
          </a:bodyPr>
          <a:lstStyle/>
          <a:p>
            <a:r>
              <a:rPr lang="en-US" sz="2400" dirty="0">
                <a:latin typeface="Calibri"/>
                <a:cs typeface="Calibri"/>
              </a:rPr>
              <a:t>Size for column 2</a:t>
            </a:r>
          </a:p>
        </p:txBody>
      </p:sp>
    </p:spTree>
    <p:extLst>
      <p:ext uri="{BB962C8B-B14F-4D97-AF65-F5344CB8AC3E}">
        <p14:creationId xmlns:p14="http://schemas.microsoft.com/office/powerpoint/2010/main" val="849777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Width-Controlled Templates</a:t>
            </a:r>
          </a:p>
        </p:txBody>
      </p:sp>
      <p:sp>
        <p:nvSpPr>
          <p:cNvPr id="3" name="Content Placeholder 2"/>
          <p:cNvSpPr>
            <a:spLocks noGrp="1"/>
          </p:cNvSpPr>
          <p:nvPr>
            <p:ph idx="1"/>
          </p:nvPr>
        </p:nvSpPr>
        <p:spPr>
          <a:xfrm>
            <a:off x="255373" y="1600200"/>
            <a:ext cx="8649730" cy="5111487"/>
          </a:xfrm>
        </p:spPr>
        <p:txBody>
          <a:bodyPr>
            <a:normAutofit/>
          </a:bodyPr>
          <a:lstStyle/>
          <a:p>
            <a:pPr marL="0" indent="0">
              <a:buNone/>
            </a:pPr>
            <a:r>
              <a:rPr lang="en-US" dirty="0"/>
              <a:t> </a:t>
            </a:r>
            <a:endParaRPr lang="en-US" sz="2800" b="1" dirty="0">
              <a:latin typeface="Calibri"/>
              <a:cs typeface="Calibri"/>
            </a:endParaRPr>
          </a:p>
        </p:txBody>
      </p:sp>
      <p:pic>
        <p:nvPicPr>
          <p:cNvPr id="5" name="Picture 4"/>
          <p:cNvPicPr>
            <a:picLocks noChangeAspect="1"/>
          </p:cNvPicPr>
          <p:nvPr/>
        </p:nvPicPr>
        <p:blipFill>
          <a:blip r:embed="rId2"/>
          <a:stretch>
            <a:fillRect/>
          </a:stretch>
        </p:blipFill>
        <p:spPr>
          <a:xfrm>
            <a:off x="255373" y="2627403"/>
            <a:ext cx="8772525" cy="3971925"/>
          </a:xfrm>
          <a:prstGeom prst="rect">
            <a:avLst/>
          </a:prstGeom>
        </p:spPr>
      </p:pic>
      <p:pic>
        <p:nvPicPr>
          <p:cNvPr id="7" name="Picture 6"/>
          <p:cNvPicPr>
            <a:picLocks noChangeAspect="1"/>
          </p:cNvPicPr>
          <p:nvPr/>
        </p:nvPicPr>
        <p:blipFill>
          <a:blip r:embed="rId3"/>
          <a:stretch>
            <a:fillRect/>
          </a:stretch>
        </p:blipFill>
        <p:spPr>
          <a:xfrm>
            <a:off x="2024408" y="1216576"/>
            <a:ext cx="5638800" cy="1657350"/>
          </a:xfrm>
          <a:prstGeom prst="rect">
            <a:avLst/>
          </a:prstGeom>
        </p:spPr>
      </p:pic>
    </p:spTree>
    <p:extLst>
      <p:ext uri="{BB962C8B-B14F-4D97-AF65-F5344CB8AC3E}">
        <p14:creationId xmlns:p14="http://schemas.microsoft.com/office/powerpoint/2010/main" val="1881334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222" y="3539294"/>
            <a:ext cx="5612574" cy="2217651"/>
          </a:xfrm>
          <a:prstGeom prst="rect">
            <a:avLst/>
          </a:prstGeom>
        </p:spPr>
      </p:pic>
      <p:sp>
        <p:nvSpPr>
          <p:cNvPr id="2" name="Title 1"/>
          <p:cNvSpPr>
            <a:spLocks noGrp="1"/>
          </p:cNvSpPr>
          <p:nvPr>
            <p:ph type="title"/>
          </p:nvPr>
        </p:nvSpPr>
        <p:spPr/>
        <p:txBody>
          <a:bodyPr/>
          <a:lstStyle/>
          <a:p>
            <a:r>
              <a:rPr lang="en-US" dirty="0"/>
              <a:t>Table Print 3 (Group Work) *</a:t>
            </a:r>
          </a:p>
        </p:txBody>
      </p:sp>
      <p:sp>
        <p:nvSpPr>
          <p:cNvPr id="3" name="Content Placeholder 2"/>
          <p:cNvSpPr>
            <a:spLocks noGrp="1"/>
          </p:cNvSpPr>
          <p:nvPr>
            <p:ph idx="1"/>
          </p:nvPr>
        </p:nvSpPr>
        <p:spPr>
          <a:xfrm>
            <a:off x="457200" y="1667599"/>
            <a:ext cx="8229600" cy="5098961"/>
          </a:xfrm>
        </p:spPr>
        <p:txBody>
          <a:bodyPr>
            <a:normAutofit/>
          </a:bodyPr>
          <a:lstStyle/>
          <a:p>
            <a:pPr marL="0" indent="0">
              <a:buNone/>
            </a:pPr>
            <a:r>
              <a:rPr lang="en-US" sz="2800" dirty="0"/>
              <a:t>Change </a:t>
            </a:r>
            <a:r>
              <a:rPr lang="en-US" sz="2800" b="1" dirty="0"/>
              <a:t>table print </a:t>
            </a:r>
            <a:r>
              <a:rPr lang="en-US" sz="2800" dirty="0"/>
              <a:t>by removing the column for </a:t>
            </a:r>
            <a:r>
              <a:rPr lang="en-US" sz="2800" b="1" dirty="0" err="1">
                <a:solidFill>
                  <a:srgbClr val="FF0000"/>
                </a:solidFill>
              </a:rPr>
              <a:t>i</a:t>
            </a:r>
            <a:r>
              <a:rPr lang="en-US" sz="2800" dirty="0"/>
              <a:t> and adding the ability to pad the rows to a custom number using </a:t>
            </a:r>
            <a:r>
              <a:rPr lang="en-US" sz="2800" b="1" dirty="0">
                <a:solidFill>
                  <a:srgbClr val="FF0000"/>
                </a:solidFill>
              </a:rPr>
              <a:t>.format()</a:t>
            </a:r>
          </a:p>
          <a:p>
            <a:endParaRPr lang="en-US" dirty="0"/>
          </a:p>
          <a:p>
            <a:endParaRPr lang="en-US" dirty="0"/>
          </a:p>
          <a:p>
            <a:endParaRPr lang="en-US" dirty="0"/>
          </a:p>
          <a:p>
            <a:endParaRPr lang="en-US" dirty="0"/>
          </a:p>
          <a:p>
            <a:endParaRPr lang="en-US" dirty="0"/>
          </a:p>
          <a:p>
            <a:pPr marL="0" indent="0">
              <a:buNone/>
            </a:pPr>
            <a:r>
              <a:rPr lang="en-US" sz="2000" i="1" dirty="0">
                <a:solidFill>
                  <a:srgbClr val="0070C0"/>
                </a:solidFill>
              </a:rPr>
              <a:t>HINT: Use the same width for both columns!</a:t>
            </a:r>
          </a:p>
        </p:txBody>
      </p:sp>
      <p:pic>
        <p:nvPicPr>
          <p:cNvPr id="6" name="Picture 5"/>
          <p:cNvPicPr>
            <a:picLocks noChangeAspect="1"/>
          </p:cNvPicPr>
          <p:nvPr/>
        </p:nvPicPr>
        <p:blipFill>
          <a:blip r:embed="rId3"/>
          <a:stretch>
            <a:fillRect/>
          </a:stretch>
        </p:blipFill>
        <p:spPr>
          <a:xfrm>
            <a:off x="5767796" y="2743200"/>
            <a:ext cx="3295650" cy="3781425"/>
          </a:xfrm>
          <a:prstGeom prst="rect">
            <a:avLst/>
          </a:prstGeom>
        </p:spPr>
      </p:pic>
      <p:sp>
        <p:nvSpPr>
          <p:cNvPr id="7" name="Right Brace 6"/>
          <p:cNvSpPr/>
          <p:nvPr/>
        </p:nvSpPr>
        <p:spPr>
          <a:xfrm rot="16200000">
            <a:off x="6781800" y="3048000"/>
            <a:ext cx="228600" cy="68580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Elbow Connector 8"/>
          <p:cNvCxnSpPr/>
          <p:nvPr/>
        </p:nvCxnSpPr>
        <p:spPr>
          <a:xfrm rot="10800000" flipV="1">
            <a:off x="2570206" y="2743200"/>
            <a:ext cx="3111049" cy="1890712"/>
          </a:xfrm>
          <a:prstGeom prst="bentConnector3">
            <a:avLst>
              <a:gd name="adj1" fmla="val 2775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endCxn id="7" idx="1"/>
          </p:cNvCxnSpPr>
          <p:nvPr/>
        </p:nvCxnSpPr>
        <p:spPr>
          <a:xfrm>
            <a:off x="5681254" y="2743200"/>
            <a:ext cx="1214846" cy="533400"/>
          </a:xfrm>
          <a:prstGeom prst="bentConnector4">
            <a:avLst>
              <a:gd name="adj1" fmla="val 45296"/>
              <a:gd name="adj2" fmla="val 10040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ight Brace 15"/>
          <p:cNvSpPr/>
          <p:nvPr/>
        </p:nvSpPr>
        <p:spPr>
          <a:xfrm rot="16200000">
            <a:off x="6114098" y="3075241"/>
            <a:ext cx="228600" cy="64960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2" descr="Image result for star icon transparent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382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Print 3 (Algorithm)</a:t>
            </a:r>
          </a:p>
        </p:txBody>
      </p:sp>
      <p:sp>
        <p:nvSpPr>
          <p:cNvPr id="4" name="Content Placeholder 2"/>
          <p:cNvSpPr>
            <a:spLocks noGrp="1"/>
          </p:cNvSpPr>
          <p:nvPr>
            <p:ph idx="1"/>
          </p:nvPr>
        </p:nvSpPr>
        <p:spPr>
          <a:xfrm>
            <a:off x="0" y="1600200"/>
            <a:ext cx="9144000" cy="5086583"/>
          </a:xfrm>
        </p:spPr>
        <p:txBody>
          <a:bodyPr>
            <a:noAutofit/>
          </a:bodyPr>
          <a:lstStyle/>
          <a:p>
            <a:pPr marL="118872" indent="0">
              <a:buNone/>
            </a:pPr>
            <a:r>
              <a:rPr lang="en-US" sz="2400" dirty="0">
                <a:solidFill>
                  <a:schemeClr val="accent1">
                    <a:lumMod val="75000"/>
                  </a:schemeClr>
                </a:solidFill>
              </a:rPr>
              <a:t>Define a function called </a:t>
            </a:r>
            <a:r>
              <a:rPr lang="en-US" sz="2400" dirty="0" err="1">
                <a:solidFill>
                  <a:schemeClr val="accent1">
                    <a:lumMod val="75000"/>
                  </a:schemeClr>
                </a:solidFill>
              </a:rPr>
              <a:t>table_print</a:t>
            </a:r>
            <a:r>
              <a:rPr lang="en-US" sz="2400" dirty="0">
                <a:solidFill>
                  <a:schemeClr val="accent1">
                    <a:lumMod val="75000"/>
                  </a:schemeClr>
                </a:solidFill>
              </a:rPr>
              <a:t> that takes headers, data, width</a:t>
            </a:r>
          </a:p>
          <a:p>
            <a:pPr marL="118872" indent="0">
              <a:buNone/>
            </a:pPr>
            <a:r>
              <a:rPr lang="en-US" sz="2400" dirty="0">
                <a:solidFill>
                  <a:schemeClr val="accent1">
                    <a:lumMod val="75000"/>
                  </a:schemeClr>
                </a:solidFill>
              </a:rPr>
              <a:t>    Specify the output template with placeholders for width</a:t>
            </a:r>
          </a:p>
          <a:p>
            <a:pPr marL="118872" indent="0">
              <a:buNone/>
            </a:pPr>
            <a:r>
              <a:rPr lang="en-US" sz="2400" dirty="0">
                <a:solidFill>
                  <a:schemeClr val="accent1">
                    <a:lumMod val="75000"/>
                  </a:schemeClr>
                </a:solidFill>
              </a:rPr>
              <a:t>   ( You can use either option to define the output string!)</a:t>
            </a:r>
          </a:p>
          <a:p>
            <a:pPr marL="118872" indent="0">
              <a:buNone/>
            </a:pPr>
            <a:r>
              <a:rPr lang="en-US" sz="2400" dirty="0">
                <a:solidFill>
                  <a:schemeClr val="accent1">
                    <a:lumMod val="75000"/>
                  </a:schemeClr>
                </a:solidFill>
              </a:rPr>
              <a:t>    </a:t>
            </a:r>
          </a:p>
          <a:p>
            <a:pPr marL="118872" indent="0">
              <a:buNone/>
            </a:pPr>
            <a:r>
              <a:rPr lang="en-US" sz="2400" dirty="0">
                <a:solidFill>
                  <a:schemeClr val="accent1">
                    <a:lumMod val="75000"/>
                  </a:schemeClr>
                </a:solidFill>
              </a:rPr>
              <a:t>    </a:t>
            </a:r>
            <a:r>
              <a:rPr lang="en-US" sz="2000" dirty="0">
                <a:solidFill>
                  <a:schemeClr val="accent1">
                    <a:lumMod val="75000"/>
                  </a:schemeClr>
                </a:solidFill>
              </a:rPr>
              <a:t>Using .format and width, print the headers (assume only 2 per row)</a:t>
            </a:r>
          </a:p>
          <a:p>
            <a:pPr marL="118872" indent="0">
              <a:buNone/>
            </a:pPr>
            <a:endParaRPr lang="en-US" sz="2400" dirty="0">
              <a:solidFill>
                <a:schemeClr val="accent1">
                  <a:lumMod val="75000"/>
                </a:schemeClr>
              </a:solidFill>
            </a:endParaRPr>
          </a:p>
          <a:p>
            <a:pPr marL="118872" indent="0">
              <a:buNone/>
            </a:pPr>
            <a:r>
              <a:rPr lang="en-US" sz="2400" dirty="0">
                <a:solidFill>
                  <a:schemeClr val="accent1">
                    <a:lumMod val="75000"/>
                  </a:schemeClr>
                </a:solidFill>
              </a:rPr>
              <a:t>    Print as many dashes as there are columns,</a:t>
            </a:r>
          </a:p>
          <a:p>
            <a:pPr marL="118872" indent="0">
              <a:buNone/>
            </a:pPr>
            <a:r>
              <a:rPr lang="en-US" sz="2400" dirty="0">
                <a:solidFill>
                  <a:schemeClr val="accent1">
                    <a:lumMod val="75000"/>
                  </a:schemeClr>
                </a:solidFill>
              </a:rPr>
              <a:t>    				times the width value (plus 1 for the space)</a:t>
            </a:r>
          </a:p>
          <a:p>
            <a:pPr marL="118872" indent="0">
              <a:buNone/>
            </a:pPr>
            <a:endParaRPr lang="en-US" sz="2400" dirty="0">
              <a:solidFill>
                <a:schemeClr val="accent1">
                  <a:lumMod val="75000"/>
                </a:schemeClr>
              </a:solidFill>
            </a:endParaRPr>
          </a:p>
          <a:p>
            <a:pPr marL="118872" indent="0">
              <a:buNone/>
            </a:pPr>
            <a:r>
              <a:rPr lang="en-US" sz="2400" dirty="0">
                <a:solidFill>
                  <a:schemeClr val="accent1">
                    <a:lumMod val="75000"/>
                  </a:schemeClr>
                </a:solidFill>
              </a:rPr>
              <a:t>    </a:t>
            </a:r>
            <a:r>
              <a:rPr lang="en-US" sz="2000" dirty="0">
                <a:solidFill>
                  <a:schemeClr val="accent1">
                    <a:lumMod val="75000"/>
                  </a:schemeClr>
                </a:solidFill>
              </a:rPr>
              <a:t>Using .format and width, print out the data values (assume only 2 per row)</a:t>
            </a:r>
            <a:endParaRPr lang="en-US" sz="1800" dirty="0">
              <a:solidFill>
                <a:schemeClr val="accent1">
                  <a:lumMod val="75000"/>
                </a:schemeClr>
              </a:solidFill>
            </a:endParaRPr>
          </a:p>
        </p:txBody>
      </p:sp>
    </p:spTree>
    <p:extLst>
      <p:ext uri="{BB962C8B-B14F-4D97-AF65-F5344CB8AC3E}">
        <p14:creationId xmlns:p14="http://schemas.microsoft.com/office/powerpoint/2010/main" val="7272397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Print 3 (Solution 1)</a:t>
            </a:r>
          </a:p>
        </p:txBody>
      </p:sp>
      <p:pic>
        <p:nvPicPr>
          <p:cNvPr id="3" name="Picture 2"/>
          <p:cNvPicPr>
            <a:picLocks noChangeAspect="1"/>
          </p:cNvPicPr>
          <p:nvPr/>
        </p:nvPicPr>
        <p:blipFill>
          <a:blip r:embed="rId2"/>
          <a:stretch>
            <a:fillRect/>
          </a:stretch>
        </p:blipFill>
        <p:spPr>
          <a:xfrm>
            <a:off x="795723" y="1505497"/>
            <a:ext cx="7552553" cy="5171527"/>
          </a:xfrm>
          <a:prstGeom prst="rect">
            <a:avLst/>
          </a:prstGeom>
        </p:spPr>
      </p:pic>
    </p:spTree>
    <p:extLst>
      <p:ext uri="{BB962C8B-B14F-4D97-AF65-F5344CB8AC3E}">
        <p14:creationId xmlns:p14="http://schemas.microsoft.com/office/powerpoint/2010/main" val="1390975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Print 3 (Solution 2)</a:t>
            </a:r>
          </a:p>
        </p:txBody>
      </p:sp>
      <p:pic>
        <p:nvPicPr>
          <p:cNvPr id="5" name="Picture 4"/>
          <p:cNvPicPr>
            <a:picLocks noChangeAspect="1"/>
          </p:cNvPicPr>
          <p:nvPr/>
        </p:nvPicPr>
        <p:blipFill>
          <a:blip r:embed="rId2"/>
          <a:stretch>
            <a:fillRect/>
          </a:stretch>
        </p:blipFill>
        <p:spPr>
          <a:xfrm>
            <a:off x="829382" y="1514265"/>
            <a:ext cx="7485235" cy="5125432"/>
          </a:xfrm>
          <a:prstGeom prst="rect">
            <a:avLst/>
          </a:prstGeom>
        </p:spPr>
      </p:pic>
    </p:spTree>
    <p:extLst>
      <p:ext uri="{BB962C8B-B14F-4D97-AF65-F5344CB8AC3E}">
        <p14:creationId xmlns:p14="http://schemas.microsoft.com/office/powerpoint/2010/main" val="23297056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17986506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12</a:t>
            </a:r>
          </a:p>
        </p:txBody>
      </p:sp>
    </p:spTree>
    <p:extLst>
      <p:ext uri="{BB962C8B-B14F-4D97-AF65-F5344CB8AC3E}">
        <p14:creationId xmlns:p14="http://schemas.microsoft.com/office/powerpoint/2010/main" val="20813377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617523"/>
            <a:ext cx="7751285" cy="3046988"/>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Reading from Files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Writing from Files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OS Module</a:t>
            </a:r>
          </a:p>
        </p:txBody>
      </p:sp>
      <p:pic>
        <p:nvPicPr>
          <p:cNvPr id="2" name="Picture 2" descr="http://3.bp.blogspot.com/-H4CR6SdssqI/VZDRRibTeiI/AAAAAAAAA4E/BWbs4wwrzGo/s1600/imgur-all-are%2B-wro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455" y="503029"/>
            <a:ext cx="2637622" cy="239544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947168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a:xfrm>
            <a:off x="457200" y="1524000"/>
            <a:ext cx="8229600" cy="5257799"/>
          </a:xfrm>
        </p:spPr>
        <p:txBody>
          <a:bodyPr/>
          <a:lstStyle/>
          <a:p>
            <a:r>
              <a:rPr lang="en-US" dirty="0"/>
              <a:t>To pull in data from other sources, we need to be able to </a:t>
            </a:r>
            <a:r>
              <a:rPr lang="en-US" dirty="0">
                <a:solidFill>
                  <a:srgbClr val="FF0000"/>
                </a:solidFill>
              </a:rPr>
              <a:t>read from files</a:t>
            </a:r>
            <a:r>
              <a:rPr lang="en-US" dirty="0"/>
              <a:t>.</a:t>
            </a:r>
          </a:p>
          <a:p>
            <a:endParaRPr lang="en-US" dirty="0"/>
          </a:p>
          <a:p>
            <a:endParaRPr lang="en-US" dirty="0"/>
          </a:p>
          <a:p>
            <a:r>
              <a:rPr lang="en-US" dirty="0"/>
              <a:t>To save data between program executions, we need to be able to </a:t>
            </a:r>
            <a:r>
              <a:rPr lang="en-US" dirty="0">
                <a:solidFill>
                  <a:srgbClr val="0070C0"/>
                </a:solidFill>
              </a:rPr>
              <a:t>write to files</a:t>
            </a:r>
            <a:r>
              <a:rPr lang="en-US" dirty="0"/>
              <a:t>.</a:t>
            </a:r>
          </a:p>
        </p:txBody>
      </p:sp>
      <p:pic>
        <p:nvPicPr>
          <p:cNvPr id="1028" name="Picture 4" descr="http://blogs.mathworks.com/images/pick/textscantool_sc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3454" y="2122506"/>
            <a:ext cx="2275390" cy="1698959"/>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www.primasoft.com/help/images/import_text_f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181600"/>
            <a:ext cx="5869931" cy="28956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611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normAutofit fontScale="90000"/>
          </a:bodyPr>
          <a:lstStyle/>
          <a:p>
            <a:r>
              <a:rPr lang="en-US"/>
              <a:t>Positional or Keyword? (None or All)</a:t>
            </a:r>
          </a:p>
        </p:txBody>
      </p:sp>
      <p:sp>
        <p:nvSpPr>
          <p:cNvPr id="41986" name="Content Placeholder 2"/>
          <p:cNvSpPr>
            <a:spLocks noGrp="1"/>
          </p:cNvSpPr>
          <p:nvPr>
            <p:ph idx="1"/>
          </p:nvPr>
        </p:nvSpPr>
        <p:spPr>
          <a:xfrm>
            <a:off x="457200" y="1542288"/>
            <a:ext cx="8229600" cy="4934712"/>
          </a:xfrm>
        </p:spPr>
        <p:txBody>
          <a:bodyPr>
            <a:normAutofit/>
          </a:bodyPr>
          <a:lstStyle/>
          <a:p>
            <a:pPr marL="0" indent="0">
              <a:buNone/>
            </a:pPr>
            <a:r>
              <a:rPr lang="en-US" sz="2800" dirty="0"/>
              <a:t>Similarly, once you use a keyword argument, all the remaining arguments in </a:t>
            </a:r>
            <a:r>
              <a:rPr lang="en-US" sz="2800" b="1" dirty="0"/>
              <a:t>the same</a:t>
            </a:r>
            <a:r>
              <a:rPr lang="en-US" sz="2800" dirty="0"/>
              <a:t> </a:t>
            </a:r>
            <a:r>
              <a:rPr lang="en-US" sz="2800" b="1" dirty="0"/>
              <a:t>call</a:t>
            </a:r>
            <a:r>
              <a:rPr lang="en-US" sz="2800" dirty="0"/>
              <a:t> to the function must be keyword arguments.</a:t>
            </a:r>
          </a:p>
          <a:p>
            <a:pPr lvl="1">
              <a:buFontTx/>
              <a:buNone/>
            </a:pPr>
            <a:r>
              <a:rPr lang="en-US" sz="1600" dirty="0">
                <a:latin typeface="Courier New" pitchFamily="49" charset="0"/>
                <a:cs typeface="Courier New" pitchFamily="49" charset="0"/>
              </a:rPr>
              <a:t>   </a:t>
            </a:r>
          </a:p>
        </p:txBody>
      </p:sp>
      <p:pic>
        <p:nvPicPr>
          <p:cNvPr id="3" name="Picture 2"/>
          <p:cNvPicPr>
            <a:picLocks noChangeAspect="1"/>
          </p:cNvPicPr>
          <p:nvPr/>
        </p:nvPicPr>
        <p:blipFill>
          <a:blip r:embed="rId2"/>
          <a:stretch>
            <a:fillRect/>
          </a:stretch>
        </p:blipFill>
        <p:spPr>
          <a:xfrm>
            <a:off x="515166" y="5029200"/>
            <a:ext cx="2905125" cy="1628775"/>
          </a:xfrm>
          <a:prstGeom prst="rect">
            <a:avLst/>
          </a:prstGeom>
        </p:spPr>
      </p:pic>
      <p:pic>
        <p:nvPicPr>
          <p:cNvPr id="4" name="Picture 3"/>
          <p:cNvPicPr>
            <a:picLocks noChangeAspect="1"/>
          </p:cNvPicPr>
          <p:nvPr/>
        </p:nvPicPr>
        <p:blipFill>
          <a:blip r:embed="rId3"/>
          <a:stretch>
            <a:fillRect/>
          </a:stretch>
        </p:blipFill>
        <p:spPr>
          <a:xfrm>
            <a:off x="523875" y="3066288"/>
            <a:ext cx="6448425" cy="1828800"/>
          </a:xfrm>
          <a:prstGeom prst="rect">
            <a:avLst/>
          </a:prstGeom>
        </p:spPr>
      </p:pic>
      <p:cxnSp>
        <p:nvCxnSpPr>
          <p:cNvPr id="7" name="Straight Arrow Connector 6"/>
          <p:cNvCxnSpPr/>
          <p:nvPr/>
        </p:nvCxnSpPr>
        <p:spPr>
          <a:xfrm flipV="1">
            <a:off x="1886766" y="4343400"/>
            <a:ext cx="1295400" cy="13045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13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Opening a file:</a:t>
            </a:r>
          </a:p>
          <a:p>
            <a:pPr>
              <a:buNone/>
            </a:pPr>
            <a:r>
              <a:rPr lang="en-US" b="1" dirty="0" err="1">
                <a:solidFill>
                  <a:schemeClr val="accent2"/>
                </a:solidFill>
                <a:latin typeface="Calibri"/>
                <a:cs typeface="Calibri"/>
              </a:rPr>
              <a:t>text_file</a:t>
            </a:r>
            <a:r>
              <a:rPr lang="en-US" b="1" dirty="0">
                <a:latin typeface="Calibri"/>
                <a:cs typeface="Calibri"/>
              </a:rPr>
              <a:t> = </a:t>
            </a:r>
            <a:r>
              <a:rPr lang="en-US" b="1" dirty="0">
                <a:solidFill>
                  <a:srgbClr val="3366FF"/>
                </a:solidFill>
                <a:latin typeface="Calibri"/>
                <a:cs typeface="Calibri"/>
              </a:rPr>
              <a:t>open("</a:t>
            </a:r>
            <a:r>
              <a:rPr lang="en-US" b="1" i="1" dirty="0">
                <a:solidFill>
                  <a:schemeClr val="accent5"/>
                </a:solidFill>
                <a:latin typeface="Calibri"/>
                <a:cs typeface="Calibri"/>
              </a:rPr>
              <a:t>test.txt</a:t>
            </a:r>
            <a:r>
              <a:rPr lang="en-US" b="1" dirty="0">
                <a:solidFill>
                  <a:srgbClr val="3366FF"/>
                </a:solidFill>
                <a:latin typeface="Calibri"/>
                <a:cs typeface="Calibri"/>
              </a:rPr>
              <a:t>", "</a:t>
            </a:r>
            <a:r>
              <a:rPr lang="en-US" b="1" dirty="0">
                <a:solidFill>
                  <a:srgbClr val="FF0000"/>
                </a:solidFill>
                <a:latin typeface="Calibri"/>
                <a:cs typeface="Calibri"/>
              </a:rPr>
              <a:t>r</a:t>
            </a:r>
            <a:r>
              <a:rPr lang="en-US" b="1" dirty="0">
                <a:solidFill>
                  <a:srgbClr val="3366FF"/>
                </a:solidFill>
                <a:latin typeface="Calibri"/>
                <a:cs typeface="Calibri"/>
              </a:rPr>
              <a:t>")</a:t>
            </a:r>
          </a:p>
          <a:p>
            <a:pPr>
              <a:buNone/>
            </a:pPr>
            <a:endParaRPr lang="en-US" dirty="0"/>
          </a:p>
          <a:p>
            <a:pPr>
              <a:buNone/>
            </a:pPr>
            <a:r>
              <a:rPr lang="en-US" dirty="0"/>
              <a:t>"</a:t>
            </a:r>
            <a:r>
              <a:rPr lang="en-US" b="1" dirty="0">
                <a:solidFill>
                  <a:srgbClr val="FF0000"/>
                </a:solidFill>
              </a:rPr>
              <a:t>r</a:t>
            </a:r>
            <a:r>
              <a:rPr lang="en-US" dirty="0"/>
              <a:t>" is the </a:t>
            </a:r>
            <a:r>
              <a:rPr lang="en-US" b="1" dirty="0"/>
              <a:t>access mode</a:t>
            </a:r>
            <a:r>
              <a:rPr lang="en-US" dirty="0"/>
              <a:t>. In this case, it’s </a:t>
            </a:r>
            <a:r>
              <a:rPr lang="en-US" b="1" dirty="0"/>
              <a:t>read</a:t>
            </a:r>
            <a:r>
              <a:rPr lang="en-US" dirty="0"/>
              <a:t>.</a:t>
            </a:r>
          </a:p>
          <a:p>
            <a:pPr>
              <a:buNone/>
            </a:pPr>
            <a:r>
              <a:rPr lang="en-US" dirty="0"/>
              <a:t>This creates a </a:t>
            </a:r>
            <a:r>
              <a:rPr lang="en-US" b="1" dirty="0"/>
              <a:t>file object </a:t>
            </a:r>
            <a:r>
              <a:rPr lang="en-US" dirty="0"/>
              <a:t>called </a:t>
            </a:r>
            <a:r>
              <a:rPr lang="en-US" b="1" dirty="0" err="1">
                <a:solidFill>
                  <a:srgbClr val="732E9A"/>
                </a:solidFill>
              </a:rPr>
              <a:t>text_file</a:t>
            </a:r>
            <a:r>
              <a:rPr lang="en-US" dirty="0">
                <a:solidFill>
                  <a:srgbClr val="000000"/>
                </a:solidFill>
              </a:rPr>
              <a:t>.</a:t>
            </a:r>
          </a:p>
          <a:p>
            <a:pPr>
              <a:buNone/>
            </a:pPr>
            <a:endParaRPr lang="en-US" dirty="0"/>
          </a:p>
          <a:p>
            <a:r>
              <a:rPr lang="en-US" dirty="0"/>
              <a:t>Closing a file:		</a:t>
            </a:r>
            <a:r>
              <a:rPr lang="en-US" dirty="0">
                <a:solidFill>
                  <a:srgbClr val="00B050"/>
                </a:solidFill>
              </a:rPr>
              <a:t>Always close open files!</a:t>
            </a:r>
          </a:p>
          <a:p>
            <a:pPr>
              <a:buNone/>
            </a:pPr>
            <a:r>
              <a:rPr lang="en-US" b="1" dirty="0" err="1">
                <a:solidFill>
                  <a:srgbClr val="732E9A"/>
                </a:solidFill>
                <a:latin typeface="Calibri"/>
                <a:cs typeface="Calibri"/>
              </a:rPr>
              <a:t>text_file</a:t>
            </a:r>
            <a:r>
              <a:rPr lang="en-US" b="1" dirty="0" err="1">
                <a:solidFill>
                  <a:srgbClr val="3366FF"/>
                </a:solidFill>
                <a:latin typeface="Calibri"/>
                <a:cs typeface="Calibri"/>
              </a:rPr>
              <a:t>.close</a:t>
            </a:r>
            <a:r>
              <a:rPr lang="en-US" b="1" dirty="0">
                <a:solidFill>
                  <a:srgbClr val="3366FF"/>
                </a:solidFill>
                <a:latin typeface="Calibri"/>
                <a:cs typeface="Calibri"/>
              </a:rPr>
              <a:t>()</a:t>
            </a:r>
          </a:p>
        </p:txBody>
      </p:sp>
      <p:sp>
        <p:nvSpPr>
          <p:cNvPr id="4" name="AutoShape 2" descr="data:image/jpeg;base64,/9j/4AAQSkZJRgABAQAAAQABAAD/2wCEAAkGBxMHERMUEhEWFRIQGRYVEBISEBQQERgVFR0WGBURFRUaKCggGB0nGxYYITQhJSkrLi4uFx8zRDMsQyw5LisBCgoKDA0OGA8PGCsZFBwsLCsrKysrNysrKysrLDcrKysrKysrKysrKysrKysrKysrKysrKysrKysrKysrKysrK//AABEIAPEA0QMBIgACEQEDEQH/xAAbAAEAAwEBAQEAAAAAAAAAAAAABQYHBAMBAv/EAEwQAAEDAgEFCQwIAwcFAQAAAAEAAgMEEQUGEiExURMVFjJBU1ST0QcUFyI1cXJzkaGy0jRSYZKUosHwgaPhIyQzRGKDsUJVgrPDwv/EABUBAQEAAAAAAAAAAAAAAAAAAAAB/8QAFREBAQAAAAAAAAAAAAAAAAAAAAH/2gAMAwEAAhEDEQA/ANwJsvCSoDEqn5gVJykx00IJAvpta9taC4GvaOVfO/27Vk78qnn/AKfzL88KX7PzINa7/btTv9u1ZLwpfs/MnCl+z8yDWu/27U7/AG7VkvCh+z3pwofs96DWu/27U7/btWS8KH7PenCh+z3oNa7/AG7U7/btWS8KH7PenCh+z3oNa7/btTv9u1ZLwofs96cKH7Peg1rv9u1O/wBu1ZLwofs96cKH7Peg1rv9u1O/27VkvCh+z3pwofs96DWu/wBu1O/27VkvCh+z3pwofs96DWu/27U7/btWS8KH7PenCh+z3oNa7/btQV7dqyXhQ/Z71+48qXA6RYbboNdjqQ9e7XXVAwTHO+CNKutFLugQdiL4iDhxE2aVleV77ut9q1TEuKVk+VvH/iiOLCpjTQ1D22DhuQBLWutdxvbOBXtDX1M7QWyMuXZtnMgjFvrFzgABfRc6Lrlovo9T/s/EV6RSgRAZ1PxHizhUGS+cCAbDNz+UW8W2vSivZtdVOt/axeNa130Y1guF76tA5dRsNZsvbC8SmdVU7HvY5r5IQ4NZA9pa9zbtJaNhsRrC8DMwO41HxjqgqS2xZbUW3zb6hrztOrSvzhjg6spLFh/tKcHc2OYL57bhwcBd206igh26l9XxuoL6gmMlcHbjk5je8sa1jnlwAPFLRbT5/cpvAMlKTH8/camX+yzc7Oha3j51raf9JVQgqH0xJY9zCQWkscWEtOtpI5PsV+7kWur/ANj/AOyCDhwKlroaiSColc6mjMha+JrAdDiBe/8ApXZFkrSy0hqxUzbkL3BhZn6HZh0X2/aqjFUPhDg17mh4zXhri0Ob9VwGsfYVouCwtqMDLXSCNri+8jgS1v8Aa6yBpQV2hwKkxJs241MpfDG6XNfC1oIb9t9tvavXJXJmnyhaQKh7ZWAGSMxttp5Wm/jDtG1eOL4VFhtFHJFKJXySuY+aMvaCzNJ3LNJ2gHUobBcTfg87Jma2HS3kc08Zh8499jyIO2mwmOet73vMGl25g7m3dc8a85t7BoIcb31C6losmKWaolhbVSHvdj3zP3NuaMwtBaDfSRc38ytGVsW90UtbBERUTMYx7zodEw65M369s1p2WB5DfK4Z3wZ2Y9zc8Fr81xbnNOtjrawdhQXDBMkqXG2PfFUy5sWh2dC1p1X0aVHjA6WqpqiaCokcaYNLmviDL52rl+w+xWPuXfR6r0h8JWdwVD4mlrXua2QAPa1xa1wGoOA0O18qD8IiICIiAuTFH7nHf7QutcOM/wCF/wCTUKsmR85cQtewk3aFjWRmsLY8H4oRIlEREVxYlxSsnyt4/wDFaxiXFKy3KSmfVyZsbHPdpOaxpe6w1mw0oiIovo9T/s/EUhl8UDdKceKW+NTZz/GJvd25m7hYeNckZwsdduuiw+sow8Cikc2S2c2Slke3xTcG1tq9u9qv/to/APRXC6tLCTnwk3zhm0cQbctItYsH2C1rX069K/WEy7tV0hJBtLA3RG2OwbI0AENABNuXXpXZ3tV/9tH4B6/UMdZA5rm4dZzCHNIoX3Dmm4I/iEFbbqC+qQGA1Q/yk/4eTsX3eGq6JP8Ah5OxBHLTO5Xh8lKyaR7C1k4iMTiR4wbulyANI4w17VRN4arok/4eTsX5OT9Uf8pP+Hk7EHjiOHyYY/c5mFjwL5pIOg6jcXC0ikwaduDOpzEd3OdaPObfTJnDTe2rTrWfDAKof5Sf8PJ2L5weqehzfh5OxBY8AyOqppWR1Ub20oLnPbuzc3OzSAQ1rjY3tptqC9MlcmZIM6qfAX7mM6khzm3keeJIdOho0HTp5eTTWOD1T0Ob8PJ2Jwfquhzfh5OxBde57iU+JyVLJmmWKa7pXG2a17gRmkH/AKXNFrDVmhVjKrJuTAZHaCYHOtDJcG4OkNPLcDR9trriOAVR/wApP+Hk7EGAVQ/yk/4eTsQaD3N8PlpqaYvYWifNdFcjxmluhw2axrWaVlFJhzzHKwskbbOaSCRcAjVo1FdPB+q6HP8Ah5OxfRgFUP8AKT/h5OxBHopHeGq6JP8Ah5OxN4arok/4eTsQRyKR3hquiT/h5OxN4arok/4eTsQRy4cZ/wAL/wAmqf3hquiT/h5OxReUWFT0kJdJBKxoc3xnxPY25NgLkWQqSyM1hbHg/FCxzIzWFseD8UIkSiIiK4sS4pVRwHyi30JP0VuxLilVHAfKLfQk/REX1ERFEREBERAREQEREBERAREQEREBERAREQFRu7N5Md62H4leVRu7N5Md62H4kKz/ACM1hbHg/FCxzIzWFseD8UIkSiIiK4sS4pVRwHyi30JP0VuxLilVHAfKLfQk/REX1U3H8vBg1RJD3uX7nm+NuubfOa12rNNuNb+CuSxjugeUaj/b/wDXGirL4Tx0Q9ePlTwnjoh68fKoXIzJBuUMckkkjmNY7MaGAZxcA1xJJ5LOCsfgzg5+X+X2IObwnjoh68fKnhPHRD14+VU7KjC24LUvhY4uawNILrZ3jNB5POopBo3hPHRD14+VPCeOiHrx8q+YV3PYa6CGUzSgyxseQMywL2hxA0atK9qjuZxZrtznkz7HMzwwtvyXsAbIPLwnjoh68fKrxhdZvhDFLm5u6sa/Nve2cAbX5dawEaVumS30Kl9TF8DUEosixbLGup6idjaizWSyNaNyhNmtc4AXLbnQFrqzDE+5/V1U8z2vhzZJJHtvI8GznFwv4uuxQQ/Dev6T/Jh+VOG9f0n+TD8q7/BvWfXg6yT5E8G9Z9eDrJPkQcHDev6T/Jh+VOG9f0n+TD8q7/BvWfXg6yT5E8G9Z9eDrJPkQcHDev6T/Jh+VOG9f0n+TD8q7/BvWfXg6yT5E8G9Z9eDrJPkQcHDev6T/Jh+VdOGZZV080LXVF2vkja4blCLhzgCLhuwr28G9Z9eDrJPkXRh/c+q6aaJ5fDaN7HOtI+9muBNvF12CDUFRu7N5Md62H4leVRu7N5Md62H4kKz/IzWFseD8ULHMjNYWx4PxQiRKIiIrixLilVHAfKLfQk/RW7EuKVUcB8ot9CT9ERfVjHdA8o1H+3/AOuNbOq/imR1LikrpZGuL32ziJHNHigNGjzAIrm7msO5UDDzjpHexxZ/+VaVzYbQsw2JkUYsyMWaCbnWTr85XSgxvuieUJvNH8DVW1ZO6J5Qm80fwNVbQbtk19DpfUw/A1SSjcmvodL6mH4GqSQYFjEPe1ROz6kkjR5g4ge5bTkt9CpfUxfA1cFfkVSV8j5HtfnyHOdaRwF/Mp2ipm0UbI2cSNrWNubmzRYXPLoCD2VfqMtaGne5jpyHMcWuG4zGzmkgi4bY6QrAsFx36VU+um+NyDVuHdB0g9RP8qcO6DpB6if5VjaINk4d0HSD1E/ypw7oOkHqJ/lWNog2Th3QdIPUT/KnDug6Qeon+VY2iDZOHdB0g9RP8q/cOW1DO5rWzkueQ1o3GYXLjYC5bo0lYwuzBvpMHrYvjag3xUbuzeTHeth+JXlUbuzeTHeth+JCs/yM1hbHg/FCxzIzWFseD8UIkSiIiK4sS4pVRwHyi30JP0VuxLilVHAfKLfQk/REX1ERFEREGN90TyhN5o/gaq2rJ3RPKE3mj+BqraDdsmvodL6mH4GqSUbk19DpfUw/A1SSAiIgKGmw2ge5xfDSlxJLy5kRcXE+MTfluplYJjo/vVT66b43INf3rw7maTq4U3rw7maTq4ViVksg23evDuZpOrhTevDuZpOrhWJWSyDbd68O5mk6uFN68O5mk6uFYlZLINt3rw7maTq4V+osNoGuBbDShwILS1kWdnA6CLct1iFl2YMP7zB62L42oN9VG7s3kx3rYfiV5VG7s3kx3rYfiQrP8jNYWx4PxQscyM1hbHg/FCJEoiIiuLEuKVUcB8ot9CT9FbsS4pVRwHyi30JP0RF9RERRERBjfdE8oTeaP4Gqtqyd0TyhN5o/gaq2g3bJr6HS+ph+BqklG5NfQ6X1MPwNUkgIiICq9VkHSVT3vcJM6RznutJYXcSTb+JVoWdYh3RZaSaWMQMIie9gJe65DHFt/cgmPB5R7JOt/ong8o9knW/0Vf8ACZN0eP77k8Jk3R4/vuQWDweUeyTrf6J4PKPZJ1v9FX/CZN0eP77k8Jk3R4/vuQWDweUeyTrf6J4PKPZJ1v8ARV/wmTdHj++5PCZN0eP77kFg8HlHsk63+i9KfIKkp3te0SZzHNc28lxdpBHvCrfhMm6PH99y9qHujS1MsbDTsAkexhIe64ziBf3oNHVG7s3kx3rYfiV5VG7s3kx3rYfiQrP8jNYWx4PxQscyM1hbHg/FCJEoiIiuLEuKVUcB8ot9CT9FbsS4pVRwHyi30JP0RF9RERRERBjfdE8oTeaP4Gqtqyd0TyhL5o/gaq2g3bJr6HS+ph+BqklG5NfQ6X1MPwNUkgIiICxrGMmquaonc2mkLXSyuaQBYgvcQR/BbKq1U5c0dM97HPdnRucx39k8+M0kHTbaEGacFq3osn3QnBat6LJ90LR+H9Dzj+pf2Jw/oecf1L+xBnHBat6LJ90JwWreiyfdC0fh/Q84/qX9icP6HnH9S/sQZxwWreiyfdCcFq3osn3QtH4f0POP6l/YnD+h5x/Uv7EGccFq3osn3QunC8mquKeFzqaQNbJGXEt0ABwJPsV+4f0POP6l/YvSDLqiqHtY17855DW/2TxpcQBpttKCyqjd2byY71sPxK8qjd2byY71sPxIVn+RmsLY8H4oWOZGawtjwfihEiURERXFiXFKqOA+UW+hJ+it2JcUqo4D5Rb6En6Ii+oiIossyhy1rKWomjZI1rY3ua20bSbA2Fy661NccmFQSkl0ERcdJJiYSTtJtpQYRVVLqt7nyOLnvN3OJ0k/vk5F5XW9bz0/R4epZ2JvPT9Hh6lnYgyDDMravDGNjjm8RvFa5jXgDYCRe32XWq5JYi/FaOKWS2e/Pzs0WHivc0aPMAureen6PD1LOxdUMLadoaxoa0amtAa0X0mwH2oPRERAWCY6f71U+um+Ny3tcb8KgeSTBESSSSYmEknWSbIMCul1vm9FP0eLqWdib0U/R4upZ2IMDul1vm9FP0eLqWdib0U/R4upZ2IMDul1vm9FP0eLqWdib0U/R4upZ2IMDuuzBj/eYPWxfG1bhvRT9Hi6lnYvrcKgYQRBECNIIiYCCNRGhB2Kjd2byY71sPxK8qjd2byY71sPxIVn+RmsLY8H4oWOZGawtjwfihEiURERXFiXFKqOA+UW+hJ+it2JcUqo4D5Rb6En6Ii+oiIrKMrMpauirJ2R1DmsY4BrQG2AzWnlG0qJ4XV3Sn+xnYrblDkJNilTLM2WMNkIIDs64sANNh9ijvBpUc9F+fsQQfC6u6U/2M7E4XV3Sn+xnYpzwaVHPRfn7E8GlRz0X5+xBB8Lq7pT/YzsThdXdKf7GdinPBpUc9F+fsTwaVHPRfn7EEHwurulP9jOxOF1d0p/sZ2Kc8GlRz0X5+xPBpUc9F+fsQQfC6u6U/2M7E4XV3Sn+xnYpzwaVHPRfn7E8GlRz0X5+xBB8Lq7pT/YzsThdXdKf7GdinPBpUc9F+fsTwaVHPRfn7EEHwurulP9jOxOF1d0p/sZ2Kc8GlRz0X5+xPBpUc9F+fsQQfC6u6U/2M7E4XV3Sn+xnYpzwaVHPRfn7E8GlRz0X5+xBB8Lq7pT/YzsXTheVVZNPC11S8tdJG1wszSC4AjVsUn4NKjnovz9i96Dudz00sbzNERG9jyBn3s1wJA0fYg0pUbuzeTHeth+JXlUbuzeTHeth+JCs/yM1hbHg/FCxzIzWFseD8UIkSiIiK4sS4pVRwHyi30JP0VuxLilVHAfKLfQk/REX1ERFEREBERAREQEREBERAREQEREBERAREQFRu7N5Md62H4leVRu7N5Md62H4kKz/IzWFseD8ULHMjNYWx4PxQiRKIiIrixLilZVlRK6GS7XFp2tcWn2hariXFKyfK7j/wAUEPvhNz0nWv7U3wm56TrX9q5kQdO+E3PSda/tTfCbnpOtf2rmVvyDwenx4yMliOdEA7PbK5t84nQW6tmpBWd8Juek61/am+E3PSda/tU3i0dHh9VJC6nfucbs0yMqCZALAlwa4EHXqXrlRkgcIjE8Mm607s05xAD2h1s0m2hwNxpFtY0IK/vhNz0nWv7U3wm56TrX9q52jONhpJ1AaSvn6a0HTvhNz0nWv7U3wm56TrX9q52tLzYC52DSfYvyTZB1b4Tc9J1r+1N8Juek61/auXOG1M4bUHVvhNz0nWv7U3wm56TrX9q5m+Nq031W0p9nLqty32IOnfCbnpOtf2pvhNz0nWv7VzEW0co1jlX1rS69he2uwvbz7EHRvhNz0nWv7U3wm56TrX9q5S4DlX1oz9Wnl0adG1B074Tc9J1r+1N8Juek61/avKmgdVOayNpc95s1rRck/YpDKPBjgMkcT3AvfE2R4GoFznjMG22brQcm+E3PSda/tUZlDWSTRAOle4Z7dDpHOGo8hK6lHY5/ht9If8OQqwZGawtjwfihY5kZrC2PB+KESJRERFcWJcUrJ8ruP/FaxiIu0rKcr22d/FBXEREBXzuS/wCNUegz/kqhqxZK5StyczyKcyPkADnGoDG2BJGa0MNtfKTq5EHNll9PqfT/AECv9ZIKXAxunLTsa0HXnOaAwW23I9iolZjNPWVD530bnOec4xuqwYb2A0tEYcRo1Zy8Mfyinx4jdSAxnEiYM2Mcl7cptyn7dSC3Y5SDJ7CotwObJOYt1lYc17s5pefGGm1xa2xfjEaNuLYMyok0zwsuJTx3BjyzNe7W64HLy6VXWZSd8UgpahhfGwtMUjHhkjM3U2xBDhbRyaF+cUykdVU0dLEzc6eMC4Ls+R5Bvd5AAGnTYDWgsuWtHwbo4IqcmPOdaaVhLJHuDSQXOGk3Nzb7BsX5wTKU45iVKRFuRzZGzFr77r4ji0O0C4aW3F761GQ5ZNqqYU9ZT7u1oGa8SFj/ABeKT/qH1gdOw6bxVJjTcOqIpYIGsEJJzXPMj35wLXB8h/0k2AAA12KC1187oceYGuID9za8BxAcMzU4co86+ZWTOgxmkLXFpd3u12aSLtdK4OabawRyKLq8rYJqplUKM7q22cXTnN0AjxWgWvY2udH2LmxPKhmJVUVS+mIdDmENbUWB3N2ey5LDyk6hpQWfLnFJcNrabcnBueGh5DWlzm5/ELiL5uvQLa/Nbz7pVc/B5YJYM1ksjZA+UMaZCI8zNbcg2HjG9tehVvH8p2Y3NDK6nc0w62tqAQ4A5wFyzxTfl06Lj7QyoynZlJuWfTuZuWdxKgG7X5ucNLNB8UWPn0FBae6VQMqn0egB0sgic8AXzXFuvba9x5ymV4Zgr6Nsc/e0UV3CNjZSH5pZnZ2Zodo0eNrzjtVayoyuGUDGN3AxOidnMe2ozrHluMwe4ixXvWZYR4vC1lZSbo+PS2SOUxG+onQPFvyjSPsQTWBV8FViudSOIimicZmBro2mRv8A1ZpsDosfOTtX7ixWWPG3QNcBE8+OwMaM47hnBznWuTcDTfULKp4NlGzCqjdm0ws1pZFGyXMa1p0kvcWudI77SR5tQHoMp2Cv7973dn833yM3OzNzvfMvbN5Num/Igmq8d4Y4wReIJTHugb4odnAFwIHIS0E/avHupVsjKlsQkcInQsc6MOOYXZ8njFuonxR7AobFMpe/ayOqbDmPjLSWmXdGuzNVvFaW6LjlXrlRlLHjpzhShsuYIzI6QyWaCXWY2wF7k+NrsT5wFbUdjn+G30h/w5SK4MYZnsHpD/goVPZGawtjwfihZBkdEQQtgwgWaESJNERFeFWzPComUuCd+bRY30LQnNuuWakEnIgx2TJ57dV/YvxvBJ+wtdOGNPIvzvW3YgyTeCT9hN4JP2Fre9bdib1t2IMk3gk/YTeCT9ha3vW3Ym9bdiDJN4JP2E3gk/YWt71t2JvW3YgyTeCT9hN4JP2Fre9bdib1t2IMk3gk/YTeCT9ha3vW3Ym9bdiDJN4JP2E3gk/YWt71t2JvW3YgyTeCT9hN4JP2Fre9bdib1t2IMk3gk/YTeCT9ha3vW3Ym9bdiDJN4JP2E3gk/YWt71t2JvW3YgyTeCT9hfRk4+TX/AMLWt627F9GFtHIiKVgGCGAjQr7QxbmAkVGGci6mNsiv0i+ogL4iIPiIiAiIgIiICIiAiIgIiICIiAiIgIiICIiAiIg+r6iICIi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MHERMUEhEWFRIQGRYVEBISEBQQERgVFR0WGBURFRUaKCggGB0nGxYYITQhJSkrLi4uFx8zRDMsQyw5LisBCgoKDA0OGA8PGCsZFBwsLCsrKysrNysrKysrLDcrKysrKysrKysrKysrKysrKysrKysrKysrKysrKysrKysrK//AABEIAPEA0QMBIgACEQEDEQH/xAAbAAEAAwEBAQEAAAAAAAAAAAAABQYHBAMBAv/EAEwQAAEDAgEFCQwIAwcFAQAAAAEAAgMEEQUGEiExURMVFjJBU1ST0QcUFyI1cXJzkaGy0jRSYZKUosHwgaPhIyQzRGKDsUJVgrPDwv/EABUBAQEAAAAAAAAAAAAAAAAAAAAB/8QAFREBAQAAAAAAAAAAAAAAAAAAAAH/2gAMAwEAAhEDEQA/ANwJsvCSoDEqn5gVJykx00IJAvpta9taC4GvaOVfO/27Vk78qnn/AKfzL88KX7PzINa7/btTv9u1ZLwpfs/MnCl+z8yDWu/27U7/AG7VkvCh+z3pwofs96DWu/27U7/btWS8KH7PenCh+z3oNa7/AG7U7/btWS8KH7PenCh+z3oNa7/btTv9u1ZLwofs96cKH7Peg1rv9u1O/wBu1ZLwofs96cKH7Peg1rv9u1O/27VkvCh+z3pwofs96DWu/wBu1O/27VkvCh+z3pwofs96DWu/27U7/btWS8KH7PenCh+z3oNa7/btQV7dqyXhQ/Z71+48qXA6RYbboNdjqQ9e7XXVAwTHO+CNKutFLugQdiL4iDhxE2aVleV77ut9q1TEuKVk+VvH/iiOLCpjTQ1D22DhuQBLWutdxvbOBXtDX1M7QWyMuXZtnMgjFvrFzgABfRc6Lrlovo9T/s/EV6RSgRAZ1PxHizhUGS+cCAbDNz+UW8W2vSivZtdVOt/axeNa130Y1guF76tA5dRsNZsvbC8SmdVU7HvY5r5IQ4NZA9pa9zbtJaNhsRrC8DMwO41HxjqgqS2xZbUW3zb6hrztOrSvzhjg6spLFh/tKcHc2OYL57bhwcBd206igh26l9XxuoL6gmMlcHbjk5je8sa1jnlwAPFLRbT5/cpvAMlKTH8/camX+yzc7Oha3j51raf9JVQgqH0xJY9zCQWkscWEtOtpI5PsV+7kWur/ANj/AOyCDhwKlroaiSColc6mjMha+JrAdDiBe/8ApXZFkrSy0hqxUzbkL3BhZn6HZh0X2/aqjFUPhDg17mh4zXhri0Ob9VwGsfYVouCwtqMDLXSCNri+8jgS1v8Aa6yBpQV2hwKkxJs241MpfDG6XNfC1oIb9t9tvavXJXJmnyhaQKh7ZWAGSMxttp5Wm/jDtG1eOL4VFhtFHJFKJXySuY+aMvaCzNJ3LNJ2gHUobBcTfg87Jma2HS3kc08Zh8499jyIO2mwmOet73vMGl25g7m3dc8a85t7BoIcb31C6losmKWaolhbVSHvdj3zP3NuaMwtBaDfSRc38ytGVsW90UtbBERUTMYx7zodEw65M369s1p2WB5DfK4Z3wZ2Y9zc8Fr81xbnNOtjrawdhQXDBMkqXG2PfFUy5sWh2dC1p1X0aVHjA6WqpqiaCokcaYNLmviDL52rl+w+xWPuXfR6r0h8JWdwVD4mlrXua2QAPa1xa1wGoOA0O18qD8IiICIiAuTFH7nHf7QutcOM/wCF/wCTUKsmR85cQtewk3aFjWRmsLY8H4oRIlEREVxYlxSsnyt4/wDFaxiXFKy3KSmfVyZsbHPdpOaxpe6w1mw0oiIovo9T/s/EUhl8UDdKceKW+NTZz/GJvd25m7hYeNckZwsdduuiw+sow8Cikc2S2c2Slke3xTcG1tq9u9qv/to/APRXC6tLCTnwk3zhm0cQbctItYsH2C1rX069K/WEy7tV0hJBtLA3RG2OwbI0AENABNuXXpXZ3tV/9tH4B6/UMdZA5rm4dZzCHNIoX3Dmm4I/iEFbbqC+qQGA1Q/yk/4eTsX3eGq6JP8Ah5OxBHLTO5Xh8lKyaR7C1k4iMTiR4wbulyANI4w17VRN4arok/4eTsX5OT9Uf8pP+Hk7EHjiOHyYY/c5mFjwL5pIOg6jcXC0ikwaduDOpzEd3OdaPObfTJnDTe2rTrWfDAKof5Sf8PJ2L5weqehzfh5OxBY8AyOqppWR1Ub20oLnPbuzc3OzSAQ1rjY3tptqC9MlcmZIM6qfAX7mM6khzm3keeJIdOho0HTp5eTTWOD1T0Ob8PJ2Jwfquhzfh5OxBde57iU+JyVLJmmWKa7pXG2a17gRmkH/AKXNFrDVmhVjKrJuTAZHaCYHOtDJcG4OkNPLcDR9trriOAVR/wApP+Hk7EGAVQ/yk/4eTsQaD3N8PlpqaYvYWifNdFcjxmluhw2axrWaVlFJhzzHKwskbbOaSCRcAjVo1FdPB+q6HP8Ah5OxfRgFUP8AKT/h5OxBHopHeGq6JP8Ah5OxN4arok/4eTsQRyKR3hquiT/h5OxN4arok/4eTsQRy4cZ/wAL/wAmqf3hquiT/h5OxReUWFT0kJdJBKxoc3xnxPY25NgLkWQqSyM1hbHg/FCxzIzWFseD8UIkSiIiK4sS4pVRwHyi30JP0VuxLilVHAfKLfQk/REX1ERFEREBERAREQEREBERAREQEREBERAREQFRu7N5Md62H4leVRu7N5Md62H4kKz/ACM1hbHg/FCxzIzWFseD8UIkSiIiK4sS4pVRwHyi30JP0VuxLilVHAfKLfQk/REX1U3H8vBg1RJD3uX7nm+NuubfOa12rNNuNb+CuSxjugeUaj/b/wDXGirL4Tx0Q9ePlTwnjoh68fKoXIzJBuUMckkkjmNY7MaGAZxcA1xJJ5LOCsfgzg5+X+X2IObwnjoh68fKnhPHRD14+VU7KjC24LUvhY4uawNILrZ3jNB5POopBo3hPHRD14+VPCeOiHrx8q+YV3PYa6CGUzSgyxseQMywL2hxA0atK9qjuZxZrtznkz7HMzwwtvyXsAbIPLwnjoh68fKrxhdZvhDFLm5u6sa/Nve2cAbX5dawEaVumS30Kl9TF8DUEosixbLGup6idjaizWSyNaNyhNmtc4AXLbnQFrqzDE+5/V1U8z2vhzZJJHtvI8GznFwv4uuxQQ/Dev6T/Jh+VOG9f0n+TD8q7/BvWfXg6yT5E8G9Z9eDrJPkQcHDev6T/Jh+VOG9f0n+TD8q7/BvWfXg6yT5E8G9Z9eDrJPkQcHDev6T/Jh+VOG9f0n+TD8q7/BvWfXg6yT5E8G9Z9eDrJPkQcHDev6T/Jh+VdOGZZV080LXVF2vkja4blCLhzgCLhuwr28G9Z9eDrJPkXRh/c+q6aaJ5fDaN7HOtI+9muBNvF12CDUFRu7N5Md62H4leVRu7N5Md62H4kKz/IzWFseD8ULHMjNYWx4PxQiRKIiIrixLilVHAfKLfQk/RW7EuKVUcB8ot9CT9ERfVjHdA8o1H+3/AOuNbOq/imR1LikrpZGuL32ziJHNHigNGjzAIrm7msO5UDDzjpHexxZ/+VaVzYbQsw2JkUYsyMWaCbnWTr85XSgxvuieUJvNH8DVW1ZO6J5Qm80fwNVbQbtk19DpfUw/A1SSjcmvodL6mH4GqSQYFjEPe1ROz6kkjR5g4ge5bTkt9CpfUxfA1cFfkVSV8j5HtfnyHOdaRwF/Mp2ipm0UbI2cSNrWNubmzRYXPLoCD2VfqMtaGne5jpyHMcWuG4zGzmkgi4bY6QrAsFx36VU+um+NyDVuHdB0g9RP8qcO6DpB6if5VjaINk4d0HSD1E/ypw7oOkHqJ/lWNog2Th3QdIPUT/KnDug6Qeon+VY2iDZOHdB0g9RP8q/cOW1DO5rWzkueQ1o3GYXLjYC5bo0lYwuzBvpMHrYvjag3xUbuzeTHeth+JXlUbuzeTHeth+JCs/yM1hbHg/FCxzIzWFseD8UIkSiIiK4sS4pVRwHyi30JP0VuxLilVHAfKLfQk/REX1ERFEREGN90TyhN5o/gaq2rJ3RPKE3mj+BqraDdsmvodL6mH4GqSUbk19DpfUw/A1SSAiIgKGmw2ge5xfDSlxJLy5kRcXE+MTfluplYJjo/vVT66b43INf3rw7maTq4U3rw7maTq4ViVksg23evDuZpOrhTevDuZpOrhWJWSyDbd68O5mk6uFN68O5mk6uFYlZLINt3rw7maTq4V+osNoGuBbDShwILS1kWdnA6CLct1iFl2YMP7zB62L42oN9VG7s3kx3rYfiV5VG7s3kx3rYfiQrP8jNYWx4PxQscyM1hbHg/FCJEoiIiuLEuKVUcB8ot9CT9FbsS4pVRwHyi30JP0RF9RERRERBjfdE8oTeaP4Gqtqyd0TyhN5o/gaq2g3bJr6HS+ph+BqklG5NfQ6X1MPwNUkgIiICq9VkHSVT3vcJM6RznutJYXcSTb+JVoWdYh3RZaSaWMQMIie9gJe65DHFt/cgmPB5R7JOt/ong8o9knW/0Vf8ACZN0eP77k8Jk3R4/vuQWDweUeyTrf6J4PKPZJ1v9FX/CZN0eP77k8Jk3R4/vuQWDweUeyTrf6J4PKPZJ1v8ARV/wmTdHj++5PCZN0eP77kFg8HlHsk63+i9KfIKkp3te0SZzHNc28lxdpBHvCrfhMm6PH99y9qHujS1MsbDTsAkexhIe64ziBf3oNHVG7s3kx3rYfiV5VG7s3kx3rYfiQrP8jNYWx4PxQscyM1hbHg/FCJEoiIiuLEuKVUcB8ot9CT9FbsS4pVRwHyi30JP0RF9RERRERBjfdE8oTeaP4Gqtqyd0TyhL5o/gaq2g3bJr6HS+ph+BqklG5NfQ6X1MPwNUkgIiICxrGMmquaonc2mkLXSyuaQBYgvcQR/BbKq1U5c0dM97HPdnRucx39k8+M0kHTbaEGacFq3osn3QnBat6LJ90LR+H9Dzj+pf2Jw/oecf1L+xBnHBat6LJ90JwWreiyfdC0fh/Q84/qX9icP6HnH9S/sQZxwWreiyfdCcFq3osn3QtH4f0POP6l/YnD+h5x/Uv7EGccFq3osn3QunC8mquKeFzqaQNbJGXEt0ABwJPsV+4f0POP6l/YvSDLqiqHtY17855DW/2TxpcQBpttKCyqjd2byY71sPxK8qjd2byY71sPxIVn+RmsLY8H4oWOZGawtjwfihEiURERXFiXFKqOA+UW+hJ+it2JcUqo4D5Rb6En6Ii+oiIossyhy1rKWomjZI1rY3ua20bSbA2Fy661NccmFQSkl0ERcdJJiYSTtJtpQYRVVLqt7nyOLnvN3OJ0k/vk5F5XW9bz0/R4epZ2JvPT9Hh6lnYgyDDMravDGNjjm8RvFa5jXgDYCRe32XWq5JYi/FaOKWS2e/Pzs0WHivc0aPMAureen6PD1LOxdUMLadoaxoa0amtAa0X0mwH2oPRERAWCY6f71U+um+Ny3tcb8KgeSTBESSSSYmEknWSbIMCul1vm9FP0eLqWdib0U/R4upZ2IMDul1vm9FP0eLqWdib0U/R4upZ2IMDul1vm9FP0eLqWdib0U/R4upZ2IMDuuzBj/eYPWxfG1bhvRT9Hi6lnYvrcKgYQRBECNIIiYCCNRGhB2Kjd2byY71sPxK8qjd2byY71sPxIVn+RmsLY8H4oWOZGawtjwfihEiURERXFiXFKqOA+UW+hJ+it2JcUqo4D5Rb6En6Ii+oiIrKMrMpauirJ2R1DmsY4BrQG2AzWnlG0qJ4XV3Sn+xnYrblDkJNilTLM2WMNkIIDs64sANNh9ijvBpUc9F+fsQQfC6u6U/2M7E4XV3Sn+xnYpzwaVHPRfn7E8GlRz0X5+xBB8Lq7pT/YzsThdXdKf7GdinPBpUc9F+fsTwaVHPRfn7EEHwurulP9jOxOF1d0p/sZ2Kc8GlRz0X5+xPBpUc9F+fsQQfC6u6U/2M7E4XV3Sn+xnYpzwaVHPRfn7E8GlRz0X5+xBB8Lq7pT/YzsThdXdKf7GdinPBpUc9F+fsTwaVHPRfn7EEHwurulP9jOxOF1d0p/sZ2Kc8GlRz0X5+xPBpUc9F+fsQQfC6u6U/2M7E4XV3Sn+xnYpzwaVHPRfn7E8GlRz0X5+xBB8Lq7pT/YzsXTheVVZNPC11S8tdJG1wszSC4AjVsUn4NKjnovz9i96Dudz00sbzNERG9jyBn3s1wJA0fYg0pUbuzeTHeth+JXlUbuzeTHeth+JCs/yM1hbHg/FCxzIzWFseD8UIkSiIiK4sS4pVRwHyi30JP0VuxLilVHAfKLfQk/REX1ERFEREBERAREQEREBERAREQEREBERAREQFRu7N5Md62H4leVRu7N5Md62H4kKz/IzWFseD8ULHMjNYWx4PxQiRKIiIrixLilZVlRK6GS7XFp2tcWn2hariXFKyfK7j/wAUEPvhNz0nWv7U3wm56TrX9q5kQdO+E3PSda/tTfCbnpOtf2rmVvyDwenx4yMliOdEA7PbK5t84nQW6tmpBWd8Juek61/am+E3PSda/tU3i0dHh9VJC6nfucbs0yMqCZALAlwa4EHXqXrlRkgcIjE8Mm607s05xAD2h1s0m2hwNxpFtY0IK/vhNz0nWv7U3wm56TrX9q52jONhpJ1AaSvn6a0HTvhNz0nWv7U3wm56TrX9q52tLzYC52DSfYvyTZB1b4Tc9J1r+1N8Juek61/auXOG1M4bUHVvhNz0nWv7U3wm56TrX9q5m+Nq031W0p9nLqty32IOnfCbnpOtf2pvhNz0nWv7VzEW0co1jlX1rS69he2uwvbz7EHRvhNz0nWv7U3wm56TrX9q5S4DlX1oz9Wnl0adG1B074Tc9J1r+1N8Juek61/avKmgdVOayNpc95s1rRck/YpDKPBjgMkcT3AvfE2R4GoFznjMG22brQcm+E3PSda/tUZlDWSTRAOle4Z7dDpHOGo8hK6lHY5/ht9If8OQqwZGawtjwfihY5kZrC2PB+KESJRERFcWJcUrJ8ruP/FaxiIu0rKcr22d/FBXEREBXzuS/wCNUegz/kqhqxZK5StyczyKcyPkADnGoDG2BJGa0MNtfKTq5EHNll9PqfT/AECv9ZIKXAxunLTsa0HXnOaAwW23I9iolZjNPWVD530bnOec4xuqwYb2A0tEYcRo1Zy8Mfyinx4jdSAxnEiYM2Mcl7cptyn7dSC3Y5SDJ7CotwObJOYt1lYc17s5pefGGm1xa2xfjEaNuLYMyok0zwsuJTx3BjyzNe7W64HLy6VXWZSd8UgpahhfGwtMUjHhkjM3U2xBDhbRyaF+cUykdVU0dLEzc6eMC4Ls+R5Bvd5AAGnTYDWgsuWtHwbo4IqcmPOdaaVhLJHuDSQXOGk3Nzb7BsX5wTKU45iVKRFuRzZGzFr77r4ji0O0C4aW3F761GQ5ZNqqYU9ZT7u1oGa8SFj/ABeKT/qH1gdOw6bxVJjTcOqIpYIGsEJJzXPMj35wLXB8h/0k2AAA12KC1187oceYGuID9za8BxAcMzU4co86+ZWTOgxmkLXFpd3u12aSLtdK4OabawRyKLq8rYJqplUKM7q22cXTnN0AjxWgWvY2udH2LmxPKhmJVUVS+mIdDmENbUWB3N2ey5LDyk6hpQWfLnFJcNrabcnBueGh5DWlzm5/ELiL5uvQLa/Nbz7pVc/B5YJYM1ksjZA+UMaZCI8zNbcg2HjG9tehVvH8p2Y3NDK6nc0w62tqAQ4A5wFyzxTfl06Lj7QyoynZlJuWfTuZuWdxKgG7X5ucNLNB8UWPn0FBae6VQMqn0egB0sgic8AXzXFuvba9x5ymV4Zgr6Nsc/e0UV3CNjZSH5pZnZ2Zodo0eNrzjtVayoyuGUDGN3AxOidnMe2ozrHluMwe4ixXvWZYR4vC1lZSbo+PS2SOUxG+onQPFvyjSPsQTWBV8FViudSOIimicZmBro2mRv8A1ZpsDosfOTtX7ixWWPG3QNcBE8+OwMaM47hnBznWuTcDTfULKp4NlGzCqjdm0ws1pZFGyXMa1p0kvcWudI77SR5tQHoMp2Cv7973dn833yM3OzNzvfMvbN5Num/Igmq8d4Y4wReIJTHugb4odnAFwIHIS0E/avHupVsjKlsQkcInQsc6MOOYXZ8njFuonxR7AobFMpe/ayOqbDmPjLSWmXdGuzNVvFaW6LjlXrlRlLHjpzhShsuYIzI6QyWaCXWY2wF7k+NrsT5wFbUdjn+G30h/w5SK4MYZnsHpD/goVPZGawtjwfihZBkdEQQtgwgWaESJNERFeFWzPComUuCd+bRY30LQnNuuWakEnIgx2TJ57dV/YvxvBJ+wtdOGNPIvzvW3YgyTeCT9hN4JP2Fre9bdib1t2IMk3gk/YTeCT9ha3vW3Ym9bdiDJN4JP2E3gk/YWt71t2JvW3YgyTeCT9hN4JP2Fre9bdib1t2IMk3gk/YTeCT9ha3vW3Ym9bdiDJN4JP2E3gk/YWt71t2JvW3YgyTeCT9hN4JP2Fre9bdib1t2IMk3gk/YTeCT9ha3vW3Ym9bdiDJN4JP2E3gk/YWt71t2JvW3YgyTeCT9hfRk4+TX/AMLWt627F9GFtHIiKVgGCGAjQr7QxbmAkVGGci6mNsiv0i+ogL4iIPiIiAiIgIiICIiAiIgIiICIiAiIgIiICIiAiIg+r6iICIiD/9k="/>
          <p:cNvSpPr>
            <a:spLocks noChangeAspect="1" noChangeArrowheads="1"/>
          </p:cNvSpPr>
          <p:nvPr/>
        </p:nvSpPr>
        <p:spPr bwMode="auto">
          <a:xfrm>
            <a:off x="155575" y="-2560638"/>
            <a:ext cx="4619625" cy="53340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ata:image/jpeg;base64,/9j/4AAQSkZJRgABAQAAAQABAAD/2wCEAAkGBxMHERMUEhEWFRIQGRYVEBISEBQQERgVFR0WGBURFRUaKCggGB0nGxYYITQhJSkrLi4uFx8zRDMsQyw5LisBCgoKDA0OGA8PGCsZFBwsLCsrKysrNysrKysrLDcrKysrKysrKysrKysrKysrKysrKysrKysrKysrKysrKysrK//AABEIAPEA0QMBIgACEQEDEQH/xAAbAAEAAwEBAQEAAAAAAAAAAAAABQYHBAMBAv/EAEwQAAEDAgEFCQwIAwcFAQAAAAEAAgMEEQUGEiExURMVFjJBU1ST0QcUFyI1cXJzkaGy0jRSYZKUosHwgaPhIyQzRGKDsUJVgrPDwv/EABUBAQEAAAAAAAAAAAAAAAAAAAAB/8QAFREBAQAAAAAAAAAAAAAAAAAAAAH/2gAMAwEAAhEDEQA/ANwJsvCSoDEqn5gVJykx00IJAvpta9taC4GvaOVfO/27Vk78qnn/AKfzL88KX7PzINa7/btTv9u1ZLwpfs/MnCl+z8yDWu/27U7/AG7VkvCh+z3pwofs96DWu/27U7/btWS8KH7PenCh+z3oNa7/AG7U7/btWS8KH7PenCh+z3oNa7/btTv9u1ZLwofs96cKH7Peg1rv9u1O/wBu1ZLwofs96cKH7Peg1rv9u1O/27VkvCh+z3pwofs96DWu/wBu1O/27VkvCh+z3pwofs96DWu/27U7/btWS8KH7PenCh+z3oNa7/btQV7dqyXhQ/Z71+48qXA6RYbboNdjqQ9e7XXVAwTHO+CNKutFLugQdiL4iDhxE2aVleV77ut9q1TEuKVk+VvH/iiOLCpjTQ1D22DhuQBLWutdxvbOBXtDX1M7QWyMuXZtnMgjFvrFzgABfRc6Lrlovo9T/s/EV6RSgRAZ1PxHizhUGS+cCAbDNz+UW8W2vSivZtdVOt/axeNa130Y1guF76tA5dRsNZsvbC8SmdVU7HvY5r5IQ4NZA9pa9zbtJaNhsRrC8DMwO41HxjqgqS2xZbUW3zb6hrztOrSvzhjg6spLFh/tKcHc2OYL57bhwcBd206igh26l9XxuoL6gmMlcHbjk5je8sa1jnlwAPFLRbT5/cpvAMlKTH8/camX+yzc7Oha3j51raf9JVQgqH0xJY9zCQWkscWEtOtpI5PsV+7kWur/ANj/AOyCDhwKlroaiSColc6mjMha+JrAdDiBe/8ApXZFkrSy0hqxUzbkL3BhZn6HZh0X2/aqjFUPhDg17mh4zXhri0Ob9VwGsfYVouCwtqMDLXSCNri+8jgS1v8Aa6yBpQV2hwKkxJs241MpfDG6XNfC1oIb9t9tvavXJXJmnyhaQKh7ZWAGSMxttp5Wm/jDtG1eOL4VFhtFHJFKJXySuY+aMvaCzNJ3LNJ2gHUobBcTfg87Jma2HS3kc08Zh8499jyIO2mwmOet73vMGl25g7m3dc8a85t7BoIcb31C6losmKWaolhbVSHvdj3zP3NuaMwtBaDfSRc38ytGVsW90UtbBERUTMYx7zodEw65M369s1p2WB5DfK4Z3wZ2Y9zc8Fr81xbnNOtjrawdhQXDBMkqXG2PfFUy5sWh2dC1p1X0aVHjA6WqpqiaCokcaYNLmviDL52rl+w+xWPuXfR6r0h8JWdwVD4mlrXua2QAPa1xa1wGoOA0O18qD8IiICIiAuTFH7nHf7QutcOM/wCF/wCTUKsmR85cQtewk3aFjWRmsLY8H4oRIlEREVxYlxSsnyt4/wDFaxiXFKy3KSmfVyZsbHPdpOaxpe6w1mw0oiIovo9T/s/EUhl8UDdKceKW+NTZz/GJvd25m7hYeNckZwsdduuiw+sow8Cikc2S2c2Slke3xTcG1tq9u9qv/to/APRXC6tLCTnwk3zhm0cQbctItYsH2C1rX069K/WEy7tV0hJBtLA3RG2OwbI0AENABNuXXpXZ3tV/9tH4B6/UMdZA5rm4dZzCHNIoX3Dmm4I/iEFbbqC+qQGA1Q/yk/4eTsX3eGq6JP8Ah5OxBHLTO5Xh8lKyaR7C1k4iMTiR4wbulyANI4w17VRN4arok/4eTsX5OT9Uf8pP+Hk7EHjiOHyYY/c5mFjwL5pIOg6jcXC0ikwaduDOpzEd3OdaPObfTJnDTe2rTrWfDAKof5Sf8PJ2L5weqehzfh5OxBY8AyOqppWR1Ub20oLnPbuzc3OzSAQ1rjY3tptqC9MlcmZIM6qfAX7mM6khzm3keeJIdOho0HTp5eTTWOD1T0Ob8PJ2Jwfquhzfh5OxBde57iU+JyVLJmmWKa7pXG2a17gRmkH/AKXNFrDVmhVjKrJuTAZHaCYHOtDJcG4OkNPLcDR9trriOAVR/wApP+Hk7EGAVQ/yk/4eTsQaD3N8PlpqaYvYWifNdFcjxmluhw2axrWaVlFJhzzHKwskbbOaSCRcAjVo1FdPB+q6HP8Ah5OxfRgFUP8AKT/h5OxBHopHeGq6JP8Ah5OxN4arok/4eTsQRyKR3hquiT/h5OxN4arok/4eTsQRy4cZ/wAL/wAmqf3hquiT/h5OxReUWFT0kJdJBKxoc3xnxPY25NgLkWQqSyM1hbHg/FCxzIzWFseD8UIkSiIiK4sS4pVRwHyi30JP0VuxLilVHAfKLfQk/REX1ERFEREBERAREQEREBERAREQEREBERAREQFRu7N5Md62H4leVRu7N5Md62H4kKz/ACM1hbHg/FCxzIzWFseD8UIkSiIiK4sS4pVRwHyi30JP0VuxLilVHAfKLfQk/REX1U3H8vBg1RJD3uX7nm+NuubfOa12rNNuNb+CuSxjugeUaj/b/wDXGirL4Tx0Q9ePlTwnjoh68fKoXIzJBuUMckkkjmNY7MaGAZxcA1xJJ5LOCsfgzg5+X+X2IObwnjoh68fKnhPHRD14+VU7KjC24LUvhY4uawNILrZ3jNB5POopBo3hPHRD14+VPCeOiHrx8q+YV3PYa6CGUzSgyxseQMywL2hxA0atK9qjuZxZrtznkz7HMzwwtvyXsAbIPLwnjoh68fKrxhdZvhDFLm5u6sa/Nve2cAbX5dawEaVumS30Kl9TF8DUEosixbLGup6idjaizWSyNaNyhNmtc4AXLbnQFrqzDE+5/V1U8z2vhzZJJHtvI8GznFwv4uuxQQ/Dev6T/Jh+VOG9f0n+TD8q7/BvWfXg6yT5E8G9Z9eDrJPkQcHDev6T/Jh+VOG9f0n+TD8q7/BvWfXg6yT5E8G9Z9eDrJPkQcHDev6T/Jh+VOG9f0n+TD8q7/BvWfXg6yT5E8G9Z9eDrJPkQcHDev6T/Jh+VdOGZZV080LXVF2vkja4blCLhzgCLhuwr28G9Z9eDrJPkXRh/c+q6aaJ5fDaN7HOtI+9muBNvF12CDUFRu7N5Md62H4leVRu7N5Md62H4kKz/IzWFseD8ULHMjNYWx4PxQiRKIiIrixLilVHAfKLfQk/RW7EuKVUcB8ot9CT9ERfVjHdA8o1H+3/AOuNbOq/imR1LikrpZGuL32ziJHNHigNGjzAIrm7msO5UDDzjpHexxZ/+VaVzYbQsw2JkUYsyMWaCbnWTr85XSgxvuieUJvNH8DVW1ZO6J5Qm80fwNVbQbtk19DpfUw/A1SSjcmvodL6mH4GqSQYFjEPe1ROz6kkjR5g4ge5bTkt9CpfUxfA1cFfkVSV8j5HtfnyHOdaRwF/Mp2ipm0UbI2cSNrWNubmzRYXPLoCD2VfqMtaGne5jpyHMcWuG4zGzmkgi4bY6QrAsFx36VU+um+NyDVuHdB0g9RP8qcO6DpB6if5VjaINk4d0HSD1E/ypw7oOkHqJ/lWNog2Th3QdIPUT/KnDug6Qeon+VY2iDZOHdB0g9RP8q/cOW1DO5rWzkueQ1o3GYXLjYC5bo0lYwuzBvpMHrYvjag3xUbuzeTHeth+JXlUbuzeTHeth+JCs/yM1hbHg/FCxzIzWFseD8UIkSiIiK4sS4pVRwHyi30JP0VuxLilVHAfKLfQk/REX1ERFEREGN90TyhN5o/gaq2rJ3RPKE3mj+BqraDdsmvodL6mH4GqSUbk19DpfUw/A1SSAiIgKGmw2ge5xfDSlxJLy5kRcXE+MTfluplYJjo/vVT66b43INf3rw7maTq4U3rw7maTq4ViVksg23evDuZpOrhTevDuZpOrhWJWSyDbd68O5mk6uFN68O5mk6uFYlZLINt3rw7maTq4V+osNoGuBbDShwILS1kWdnA6CLct1iFl2YMP7zB62L42oN9VG7s3kx3rYfiV5VG7s3kx3rYfiQrP8jNYWx4PxQscyM1hbHg/FCJEoiIiuLEuKVUcB8ot9CT9FbsS4pVRwHyi30JP0RF9RERRERBjfdE8oTeaP4Gqtqyd0TyhN5o/gaq2g3bJr6HS+ph+BqklG5NfQ6X1MPwNUkgIiICq9VkHSVT3vcJM6RznutJYXcSTb+JVoWdYh3RZaSaWMQMIie9gJe65DHFt/cgmPB5R7JOt/ong8o9knW/0Vf8ACZN0eP77k8Jk3R4/vuQWDweUeyTrf6J4PKPZJ1v9FX/CZN0eP77k8Jk3R4/vuQWDweUeyTrf6J4PKPZJ1v8ARV/wmTdHj++5PCZN0eP77kFg8HlHsk63+i9KfIKkp3te0SZzHNc28lxdpBHvCrfhMm6PH99y9qHujS1MsbDTsAkexhIe64ziBf3oNHVG7s3kx3rYfiV5VG7s3kx3rYfiQrP8jNYWx4PxQscyM1hbHg/FCJEoiIiuLEuKVUcB8ot9CT9FbsS4pVRwHyi30JP0RF9RERRERBjfdE8oTeaP4Gqtqyd0TyhL5o/gaq2g3bJr6HS+ph+BqklG5NfQ6X1MPwNUkgIiICxrGMmquaonc2mkLXSyuaQBYgvcQR/BbKq1U5c0dM97HPdnRucx39k8+M0kHTbaEGacFq3osn3QnBat6LJ90LR+H9Dzj+pf2Jw/oecf1L+xBnHBat6LJ90JwWreiyfdC0fh/Q84/qX9icP6HnH9S/sQZxwWreiyfdCcFq3osn3QtH4f0POP6l/YnD+h5x/Uv7EGccFq3osn3QunC8mquKeFzqaQNbJGXEt0ABwJPsV+4f0POP6l/YvSDLqiqHtY17855DW/2TxpcQBpttKCyqjd2byY71sPxK8qjd2byY71sPxIVn+RmsLY8H4oWOZGawtjwfihEiURERXFiXFKqOA+UW+hJ+it2JcUqo4D5Rb6En6Ii+oiIossyhy1rKWomjZI1rY3ua20bSbA2Fy661NccmFQSkl0ERcdJJiYSTtJtpQYRVVLqt7nyOLnvN3OJ0k/vk5F5XW9bz0/R4epZ2JvPT9Hh6lnYgyDDMravDGNjjm8RvFa5jXgDYCRe32XWq5JYi/FaOKWS2e/Pzs0WHivc0aPMAureen6PD1LOxdUMLadoaxoa0amtAa0X0mwH2oPRERAWCY6f71U+um+Ny3tcb8KgeSTBESSSSYmEknWSbIMCul1vm9FP0eLqWdib0U/R4upZ2IMDul1vm9FP0eLqWdib0U/R4upZ2IMDul1vm9FP0eLqWdib0U/R4upZ2IMDuuzBj/eYPWxfG1bhvRT9Hi6lnYvrcKgYQRBECNIIiYCCNRGhB2Kjd2byY71sPxK8qjd2byY71sPxIVn+RmsLY8H4oWOZGawtjwfihEiURERXFiXFKqOA+UW+hJ+it2JcUqo4D5Rb6En6Ii+oiIrKMrMpauirJ2R1DmsY4BrQG2AzWnlG0qJ4XV3Sn+xnYrblDkJNilTLM2WMNkIIDs64sANNh9ijvBpUc9F+fsQQfC6u6U/2M7E4XV3Sn+xnYpzwaVHPRfn7E8GlRz0X5+xBB8Lq7pT/YzsThdXdKf7GdinPBpUc9F+fsTwaVHPRfn7EEHwurulP9jOxOF1d0p/sZ2Kc8GlRz0X5+xPBpUc9F+fsQQfC6u6U/2M7E4XV3Sn+xnYpzwaVHPRfn7E8GlRz0X5+xBB8Lq7pT/YzsThdXdKf7GdinPBpUc9F+fsTwaVHPRfn7EEHwurulP9jOxOF1d0p/sZ2Kc8GlRz0X5+xPBpUc9F+fsQQfC6u6U/2M7E4XV3Sn+xnYpzwaVHPRfn7E8GlRz0X5+xBB8Lq7pT/YzsXTheVVZNPC11S8tdJG1wszSC4AjVsUn4NKjnovz9i96Dudz00sbzNERG9jyBn3s1wJA0fYg0pUbuzeTHeth+JXlUbuzeTHeth+JCs/yM1hbHg/FCxzIzWFseD8UIkSiIiK4sS4pVRwHyi30JP0VuxLilVHAfKLfQk/REX1ERFEREBERAREQEREBERAREQEREBERAREQFRu7N5Md62H4leVRu7N5Md62H4kKz/IzWFseD8ULHMjNYWx4PxQiRKIiIrixLilZVlRK6GS7XFp2tcWn2hariXFKyfK7j/wAUEPvhNz0nWv7U3wm56TrX9q5kQdO+E3PSda/tTfCbnpOtf2rmVvyDwenx4yMliOdEA7PbK5t84nQW6tmpBWd8Juek61/am+E3PSda/tU3i0dHh9VJC6nfucbs0yMqCZALAlwa4EHXqXrlRkgcIjE8Mm607s05xAD2h1s0m2hwNxpFtY0IK/vhNz0nWv7U3wm56TrX9q52jONhpJ1AaSvn6a0HTvhNz0nWv7U3wm56TrX9q52tLzYC52DSfYvyTZB1b4Tc9J1r+1N8Juek61/auXOG1M4bUHVvhNz0nWv7U3wm56TrX9q5m+Nq031W0p9nLqty32IOnfCbnpOtf2pvhNz0nWv7VzEW0co1jlX1rS69he2uwvbz7EHRvhNz0nWv7U3wm56TrX9q5S4DlX1oz9Wnl0adG1B074Tc9J1r+1N8Juek61/avKmgdVOayNpc95s1rRck/YpDKPBjgMkcT3AvfE2R4GoFznjMG22brQcm+E3PSda/tUZlDWSTRAOle4Z7dDpHOGo8hK6lHY5/ht9If8OQqwZGawtjwfihY5kZrC2PB+KESJRERFcWJcUrJ8ruP/FaxiIu0rKcr22d/FBXEREBXzuS/wCNUegz/kqhqxZK5StyczyKcyPkADnGoDG2BJGa0MNtfKTq5EHNll9PqfT/AECv9ZIKXAxunLTsa0HXnOaAwW23I9iolZjNPWVD530bnOec4xuqwYb2A0tEYcRo1Zy8Mfyinx4jdSAxnEiYM2Mcl7cptyn7dSC3Y5SDJ7CotwObJOYt1lYc17s5pefGGm1xa2xfjEaNuLYMyok0zwsuJTx3BjyzNe7W64HLy6VXWZSd8UgpahhfGwtMUjHhkjM3U2xBDhbRyaF+cUykdVU0dLEzc6eMC4Ls+R5Bvd5AAGnTYDWgsuWtHwbo4IqcmPOdaaVhLJHuDSQXOGk3Nzb7BsX5wTKU45iVKRFuRzZGzFr77r4ji0O0C4aW3F761GQ5ZNqqYU9ZT7u1oGa8SFj/ABeKT/qH1gdOw6bxVJjTcOqIpYIGsEJJzXPMj35wLXB8h/0k2AAA12KC1187oceYGuID9za8BxAcMzU4co86+ZWTOgxmkLXFpd3u12aSLtdK4OabawRyKLq8rYJqplUKM7q22cXTnN0AjxWgWvY2udH2LmxPKhmJVUVS+mIdDmENbUWB3N2ey5LDyk6hpQWfLnFJcNrabcnBueGh5DWlzm5/ELiL5uvQLa/Nbz7pVc/B5YJYM1ksjZA+UMaZCI8zNbcg2HjG9tehVvH8p2Y3NDK6nc0w62tqAQ4A5wFyzxTfl06Lj7QyoynZlJuWfTuZuWdxKgG7X5ucNLNB8UWPn0FBae6VQMqn0egB0sgic8AXzXFuvba9x5ymV4Zgr6Nsc/e0UV3CNjZSH5pZnZ2Zodo0eNrzjtVayoyuGUDGN3AxOidnMe2ozrHluMwe4ixXvWZYR4vC1lZSbo+PS2SOUxG+onQPFvyjSPsQTWBV8FViudSOIimicZmBro2mRv8A1ZpsDosfOTtX7ixWWPG3QNcBE8+OwMaM47hnBznWuTcDTfULKp4NlGzCqjdm0ws1pZFGyXMa1p0kvcWudI77SR5tQHoMp2Cv7973dn833yM3OzNzvfMvbN5Num/Igmq8d4Y4wReIJTHugb4odnAFwIHIS0E/avHupVsjKlsQkcInQsc6MOOYXZ8njFuonxR7AobFMpe/ayOqbDmPjLSWmXdGuzNVvFaW6LjlXrlRlLHjpzhShsuYIzI6QyWaCXWY2wF7k+NrsT5wFbUdjn+G30h/w5SK4MYZnsHpD/goVPZGawtjwfihZBkdEQQtgwgWaESJNERFeFWzPComUuCd+bRY30LQnNuuWakEnIgx2TJ57dV/YvxvBJ+wtdOGNPIvzvW3YgyTeCT9hN4JP2Fre9bdib1t2IMk3gk/YTeCT9ha3vW3Ym9bdiDJN4JP2E3gk/YWt71t2JvW3YgyTeCT9hN4JP2Fre9bdib1t2IMk3gk/YTeCT9ha3vW3Ym9bdiDJN4JP2E3gk/YWt71t2JvW3YgyTeCT9hN4JP2Fre9bdib1t2IMk3gk/YTeCT9ha3vW3Ym9bdiDJN4JP2E3gk/YWt71t2JvW3YgyTeCT9hfRk4+TX/AMLWt627F9GFtHIiKVgGCGAjQr7QxbmAkVGGci6mNsiv0i+ogL4iIPiIiAiIgIiICIiAiIgIiICIiAiIgIiICIiAiIg+r6iICIiD/9k="/>
          <p:cNvSpPr>
            <a:spLocks noChangeAspect="1" noChangeArrowheads="1"/>
          </p:cNvSpPr>
          <p:nvPr/>
        </p:nvSpPr>
        <p:spPr bwMode="auto">
          <a:xfrm>
            <a:off x="307975" y="-2408238"/>
            <a:ext cx="4619625" cy="53340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Oval 6"/>
          <p:cNvSpPr/>
          <p:nvPr/>
        </p:nvSpPr>
        <p:spPr>
          <a:xfrm>
            <a:off x="7239000" y="1600200"/>
            <a:ext cx="1666875" cy="1628775"/>
          </a:xfrm>
          <a:prstGeom prst="ellipse">
            <a:avLst/>
          </a:prstGeom>
          <a:solidFill>
            <a:srgbClr val="CC99F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058" name="Picture 10" descr="http://www.production-scheduling.com/wp-content/uploads/2010/08/Notepad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837" y="1804987"/>
            <a:ext cx="1219200" cy="12192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7620000" y="2229921"/>
            <a:ext cx="1371600" cy="369332"/>
          </a:xfrm>
          <a:prstGeom prst="rect">
            <a:avLst/>
          </a:prstGeom>
          <a:noFill/>
        </p:spPr>
        <p:txBody>
          <a:bodyPr wrap="square" rtlCol="0">
            <a:spAutoFit/>
          </a:bodyPr>
          <a:lstStyle/>
          <a:p>
            <a:r>
              <a:rPr lang="en-US"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test.txt</a:t>
            </a:r>
          </a:p>
        </p:txBody>
      </p:sp>
    </p:spTree>
    <p:extLst>
      <p:ext uri="{BB962C8B-B14F-4D97-AF65-F5344CB8AC3E}">
        <p14:creationId xmlns:p14="http://schemas.microsoft.com/office/powerpoint/2010/main" val="9283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Files</a:t>
            </a:r>
          </a:p>
        </p:txBody>
      </p:sp>
      <p:sp>
        <p:nvSpPr>
          <p:cNvPr id="3" name="Content Placeholder 2"/>
          <p:cNvSpPr>
            <a:spLocks noGrp="1"/>
          </p:cNvSpPr>
          <p:nvPr>
            <p:ph idx="1"/>
          </p:nvPr>
        </p:nvSpPr>
        <p:spPr>
          <a:xfrm>
            <a:off x="457200" y="1721750"/>
            <a:ext cx="8229600" cy="4989937"/>
          </a:xfrm>
        </p:spPr>
        <p:txBody>
          <a:bodyPr/>
          <a:lstStyle/>
          <a:p>
            <a:pPr marL="0" indent="0">
              <a:buNone/>
            </a:pPr>
            <a:r>
              <a:rPr lang="en-US" dirty="0"/>
              <a:t>We can read an entire file at once:</a:t>
            </a:r>
          </a:p>
          <a:p>
            <a:pPr>
              <a:buNone/>
            </a:pPr>
            <a:endParaRPr lang="en-US" dirty="0"/>
          </a:p>
          <a:p>
            <a:pPr>
              <a:buNone/>
            </a:pPr>
            <a:r>
              <a:rPr lang="en-US" dirty="0">
                <a:solidFill>
                  <a:schemeClr val="accent3"/>
                </a:solidFill>
                <a:latin typeface="Calibri"/>
                <a:cs typeface="Calibri"/>
              </a:rPr>
              <a:t># .read() returns the entire file as a string</a:t>
            </a:r>
          </a:p>
          <a:p>
            <a:pPr>
              <a:buNone/>
            </a:pPr>
            <a:r>
              <a:rPr lang="en-US" b="1" dirty="0" err="1">
                <a:latin typeface="Calibri"/>
                <a:cs typeface="Calibri"/>
              </a:rPr>
              <a:t>file_contents</a:t>
            </a:r>
            <a:r>
              <a:rPr lang="en-US" b="1" dirty="0">
                <a:latin typeface="Calibri"/>
                <a:cs typeface="Calibri"/>
              </a:rPr>
              <a:t> = </a:t>
            </a:r>
            <a:r>
              <a:rPr lang="en-US" b="1" dirty="0" err="1">
                <a:solidFill>
                  <a:schemeClr val="accent2"/>
                </a:solidFill>
                <a:latin typeface="Calibri"/>
                <a:cs typeface="Calibri"/>
              </a:rPr>
              <a:t>text_file</a:t>
            </a:r>
            <a:r>
              <a:rPr lang="en-US" b="1" dirty="0" err="1">
                <a:solidFill>
                  <a:srgbClr val="3366FF"/>
                </a:solidFill>
                <a:latin typeface="Calibri"/>
                <a:cs typeface="Calibri"/>
              </a:rPr>
              <a:t>.read</a:t>
            </a:r>
            <a:r>
              <a:rPr lang="en-US" b="1" dirty="0">
                <a:solidFill>
                  <a:srgbClr val="3366FF"/>
                </a:solidFill>
                <a:latin typeface="Calibri"/>
                <a:cs typeface="Calibri"/>
              </a:rPr>
              <a:t>()</a:t>
            </a:r>
          </a:p>
          <a:p>
            <a:pPr>
              <a:buNone/>
            </a:pPr>
            <a:r>
              <a:rPr lang="en-US" b="1" dirty="0">
                <a:latin typeface="Calibri"/>
                <a:cs typeface="Calibri"/>
              </a:rPr>
              <a:t>print(</a:t>
            </a:r>
            <a:r>
              <a:rPr lang="en-US" b="1" dirty="0" err="1">
                <a:latin typeface="Calibri"/>
                <a:cs typeface="Calibri"/>
              </a:rPr>
              <a:t>file_contents</a:t>
            </a:r>
            <a:r>
              <a:rPr lang="en-US" b="1" dirty="0">
                <a:latin typeface="Calibri"/>
                <a:cs typeface="Calibri"/>
              </a:rPr>
              <a:t>)</a:t>
            </a:r>
          </a:p>
          <a:p>
            <a:pPr>
              <a:buNone/>
            </a:pPr>
            <a:endParaRPr lang="en-US" b="1" dirty="0">
              <a:solidFill>
                <a:srgbClr val="FF0000"/>
              </a:solidFill>
            </a:endParaRPr>
          </a:p>
          <a:p>
            <a:r>
              <a:rPr lang="en-US" sz="2800" i="1" dirty="0"/>
              <a:t>If we want to be able to use string methods, </a:t>
            </a:r>
            <a:br>
              <a:rPr lang="en-US" sz="2800" i="1" dirty="0"/>
            </a:br>
            <a:r>
              <a:rPr lang="en-US" sz="2800" i="1" dirty="0"/>
              <a:t>this is our best choice for reading a file!</a:t>
            </a:r>
            <a:endParaRPr lang="en-US" sz="2800" b="1" i="1" dirty="0">
              <a:solidFill>
                <a:srgbClr val="FF0000"/>
              </a:solidFill>
            </a:endParaRPr>
          </a:p>
          <a:p>
            <a:endParaRPr lang="en-US" dirty="0"/>
          </a:p>
        </p:txBody>
      </p:sp>
    </p:spTree>
    <p:extLst>
      <p:ext uri="{BB962C8B-B14F-4D97-AF65-F5344CB8AC3E}">
        <p14:creationId xmlns:p14="http://schemas.microsoft.com/office/powerpoint/2010/main" val="41246415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Filename Extensions</a:t>
            </a:r>
          </a:p>
        </p:txBody>
      </p:sp>
      <p:sp>
        <p:nvSpPr>
          <p:cNvPr id="3" name="Content Placeholder 2"/>
          <p:cNvSpPr>
            <a:spLocks noGrp="1"/>
          </p:cNvSpPr>
          <p:nvPr>
            <p:ph idx="1"/>
          </p:nvPr>
        </p:nvSpPr>
        <p:spPr>
          <a:xfrm>
            <a:off x="457200" y="1600201"/>
            <a:ext cx="8229600" cy="4800600"/>
          </a:xfrm>
        </p:spPr>
        <p:txBody>
          <a:bodyPr>
            <a:normAutofit fontScale="85000" lnSpcReduction="10000"/>
          </a:bodyPr>
          <a:lstStyle/>
          <a:p>
            <a:pPr marL="0" indent="0">
              <a:lnSpc>
                <a:spcPct val="110000"/>
              </a:lnSpc>
              <a:buNone/>
            </a:pPr>
            <a:r>
              <a:rPr lang="en-US" sz="3500" dirty="0"/>
              <a:t>It’s important to know the </a:t>
            </a:r>
            <a:r>
              <a:rPr lang="en-US" sz="3500" i="1" dirty="0"/>
              <a:t>exact name </a:t>
            </a:r>
            <a:r>
              <a:rPr lang="en-US" sz="3500" dirty="0"/>
              <a:t>of the file we want to interact with!</a:t>
            </a:r>
            <a:br>
              <a:rPr lang="en-US" sz="3500" dirty="0"/>
            </a:br>
            <a:endParaRPr lang="en-US" sz="3500" dirty="0"/>
          </a:p>
          <a:p>
            <a:pPr marL="118872" indent="0">
              <a:buNone/>
            </a:pPr>
            <a:r>
              <a:rPr lang="en-US" b="1" dirty="0" err="1">
                <a:solidFill>
                  <a:schemeClr val="accent2"/>
                </a:solidFill>
                <a:latin typeface="Calibri"/>
                <a:cs typeface="Calibri"/>
              </a:rPr>
              <a:t>text_file</a:t>
            </a:r>
            <a:r>
              <a:rPr lang="en-US" b="1" dirty="0">
                <a:latin typeface="Calibri"/>
                <a:cs typeface="Calibri"/>
              </a:rPr>
              <a:t> = </a:t>
            </a:r>
            <a:r>
              <a:rPr lang="en-US" b="1" dirty="0">
                <a:solidFill>
                  <a:srgbClr val="3366FF"/>
                </a:solidFill>
                <a:latin typeface="Calibri"/>
                <a:cs typeface="Calibri"/>
              </a:rPr>
              <a:t>open("</a:t>
            </a:r>
            <a:r>
              <a:rPr lang="en-US" b="1" dirty="0">
                <a:solidFill>
                  <a:schemeClr val="accent5"/>
                </a:solidFill>
                <a:latin typeface="Calibri"/>
                <a:cs typeface="Calibri"/>
              </a:rPr>
              <a:t>test.txt</a:t>
            </a:r>
            <a:r>
              <a:rPr lang="en-US" b="1" dirty="0">
                <a:solidFill>
                  <a:srgbClr val="3366FF"/>
                </a:solidFill>
                <a:latin typeface="Calibri"/>
                <a:cs typeface="Calibri"/>
              </a:rPr>
              <a:t>", "r") </a:t>
            </a:r>
            <a:r>
              <a:rPr lang="en-US" b="1" dirty="0">
                <a:latin typeface="Calibri"/>
                <a:cs typeface="Calibri"/>
              </a:rPr>
              <a:t>		</a:t>
            </a:r>
            <a:r>
              <a:rPr lang="en-US" dirty="0">
                <a:latin typeface="Calibri"/>
                <a:cs typeface="Calibri"/>
              </a:rPr>
              <a:t>vs</a:t>
            </a:r>
          </a:p>
          <a:p>
            <a:pPr marL="118872" indent="0">
              <a:buNone/>
            </a:pPr>
            <a:r>
              <a:rPr lang="en-US" b="1" dirty="0" err="1">
                <a:solidFill>
                  <a:srgbClr val="732E9A"/>
                </a:solidFill>
                <a:latin typeface="Calibri"/>
                <a:cs typeface="Calibri"/>
              </a:rPr>
              <a:t>text_file</a:t>
            </a:r>
            <a:r>
              <a:rPr lang="en-US" b="1" dirty="0">
                <a:latin typeface="Calibri"/>
                <a:cs typeface="Calibri"/>
              </a:rPr>
              <a:t> = </a:t>
            </a:r>
            <a:r>
              <a:rPr lang="en-US" b="1" dirty="0">
                <a:solidFill>
                  <a:srgbClr val="3366FF"/>
                </a:solidFill>
                <a:latin typeface="Calibri"/>
                <a:cs typeface="Calibri"/>
              </a:rPr>
              <a:t>open("</a:t>
            </a:r>
            <a:r>
              <a:rPr lang="en-US" b="1" dirty="0">
                <a:solidFill>
                  <a:srgbClr val="55992B"/>
                </a:solidFill>
                <a:latin typeface="Calibri"/>
                <a:cs typeface="Calibri"/>
              </a:rPr>
              <a:t>test.txt.txt</a:t>
            </a:r>
            <a:r>
              <a:rPr lang="en-US" b="1" dirty="0">
                <a:solidFill>
                  <a:srgbClr val="3366FF"/>
                </a:solidFill>
                <a:latin typeface="Calibri"/>
                <a:cs typeface="Calibri"/>
              </a:rPr>
              <a:t>", "r")</a:t>
            </a:r>
          </a:p>
          <a:p>
            <a:pPr marL="118872" indent="0">
              <a:buNone/>
            </a:pPr>
            <a:endParaRPr lang="en-US" b="1" dirty="0">
              <a:solidFill>
                <a:srgbClr val="FF0000"/>
              </a:solidFill>
            </a:endParaRPr>
          </a:p>
          <a:p>
            <a:pPr>
              <a:lnSpc>
                <a:spcPct val="120000"/>
              </a:lnSpc>
            </a:pPr>
            <a:r>
              <a:rPr lang="en-US" sz="3000" dirty="0"/>
              <a:t>OS file systems don't always show filename extensions, which sometimes causes confusion:</a:t>
            </a:r>
          </a:p>
          <a:p>
            <a:pPr lvl="1"/>
            <a:r>
              <a:rPr lang="en-US" sz="2200" dirty="0"/>
              <a:t>what if a file is named </a:t>
            </a:r>
            <a:r>
              <a:rPr lang="en-US" sz="2200" b="1" dirty="0"/>
              <a:t>myprogram.py </a:t>
            </a:r>
            <a:r>
              <a:rPr lang="en-US" sz="2200" dirty="0"/>
              <a:t>but you </a:t>
            </a:r>
            <a:r>
              <a:rPr lang="en-US" sz="2200" i="1" dirty="0"/>
              <a:t>only see </a:t>
            </a:r>
            <a:r>
              <a:rPr lang="en-US" sz="2200" b="1" dirty="0" err="1"/>
              <a:t>myprogram</a:t>
            </a:r>
            <a:r>
              <a:rPr lang="en-US" sz="2200" b="1" dirty="0"/>
              <a:t> </a:t>
            </a:r>
            <a:r>
              <a:rPr lang="en-US" sz="2200" dirty="0"/>
              <a:t>?</a:t>
            </a:r>
          </a:p>
          <a:p>
            <a:pPr lvl="1"/>
            <a:r>
              <a:rPr lang="en-US" sz="2200" dirty="0"/>
              <a:t>what if a file </a:t>
            </a:r>
            <a:r>
              <a:rPr lang="en-US" sz="2200" i="1" dirty="0"/>
              <a:t>shows up </a:t>
            </a:r>
            <a:r>
              <a:rPr lang="en-US" sz="2200" dirty="0"/>
              <a:t>as </a:t>
            </a:r>
            <a:r>
              <a:rPr lang="en-US" sz="2200" b="1" dirty="0"/>
              <a:t>myfile.py</a:t>
            </a:r>
            <a:r>
              <a:rPr lang="en-US" sz="2200" dirty="0"/>
              <a:t> but it's </a:t>
            </a:r>
            <a:r>
              <a:rPr lang="en-US" sz="2200" i="1" dirty="0"/>
              <a:t>really</a:t>
            </a:r>
            <a:r>
              <a:rPr lang="en-US" sz="2200" dirty="0"/>
              <a:t> named </a:t>
            </a:r>
            <a:r>
              <a:rPr lang="en-US" sz="2200" b="1" dirty="0"/>
              <a:t>myfile.py.txt </a:t>
            </a:r>
            <a:r>
              <a:rPr lang="en-US" sz="2200" dirty="0"/>
              <a:t>?</a:t>
            </a:r>
          </a:p>
          <a:p>
            <a:endParaRPr lang="en-US" dirty="0"/>
          </a:p>
        </p:txBody>
      </p:sp>
    </p:spTree>
    <p:extLst>
      <p:ext uri="{BB962C8B-B14F-4D97-AF65-F5344CB8AC3E}">
        <p14:creationId xmlns:p14="http://schemas.microsoft.com/office/powerpoint/2010/main" val="145813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Filename Extensions</a:t>
            </a:r>
          </a:p>
        </p:txBody>
      </p:sp>
      <p:sp>
        <p:nvSpPr>
          <p:cNvPr id="3" name="Content Placeholder 2"/>
          <p:cNvSpPr>
            <a:spLocks noGrp="1"/>
          </p:cNvSpPr>
          <p:nvPr>
            <p:ph idx="1"/>
          </p:nvPr>
        </p:nvSpPr>
        <p:spPr>
          <a:xfrm>
            <a:off x="457200" y="1709539"/>
            <a:ext cx="8229600" cy="4691262"/>
          </a:xfrm>
        </p:spPr>
        <p:txBody>
          <a:bodyPr>
            <a:noAutofit/>
          </a:bodyPr>
          <a:lstStyle/>
          <a:p>
            <a:pPr marL="118872" indent="0">
              <a:buNone/>
            </a:pPr>
            <a:r>
              <a:rPr lang="en-US" b="1" dirty="0"/>
              <a:t>Make sure that your system shows </a:t>
            </a:r>
            <a:br>
              <a:rPr lang="en-US" b="1" dirty="0"/>
            </a:br>
            <a:r>
              <a:rPr lang="en-US" b="1" i="1" dirty="0"/>
              <a:t>all filename extensions</a:t>
            </a:r>
            <a:r>
              <a:rPr lang="en-US" b="1" dirty="0"/>
              <a:t>!</a:t>
            </a:r>
          </a:p>
          <a:p>
            <a:pPr marL="118872" indent="0">
              <a:buNone/>
            </a:pPr>
            <a:r>
              <a:rPr lang="en-US" sz="1800" dirty="0"/>
              <a:t>	</a:t>
            </a:r>
            <a:endParaRPr lang="en-US" sz="2400" dirty="0"/>
          </a:p>
          <a:p>
            <a:r>
              <a:rPr lang="en-US" sz="2400" dirty="0"/>
              <a:t>Instructions for Windows:</a:t>
            </a:r>
          </a:p>
          <a:p>
            <a:pPr lvl="1"/>
            <a:r>
              <a:rPr lang="en-US" sz="1700" dirty="0">
                <a:hlinkClick r:id="rId2"/>
              </a:rPr>
              <a:t>http://www.file-extensions.org/article/show-and-hide-file-extensions-in-windows-10</a:t>
            </a:r>
            <a:endParaRPr lang="en-US" sz="1700" dirty="0"/>
          </a:p>
          <a:p>
            <a:pPr lvl="1"/>
            <a:r>
              <a:rPr lang="en-US" sz="1400" dirty="0">
                <a:hlinkClick r:id="rId3"/>
              </a:rPr>
              <a:t>http://www.eightforums.com/tutorials/30434-file-name-extensions-hide-show-windows-8-a.html</a:t>
            </a:r>
            <a:endParaRPr lang="en-US" sz="1400" dirty="0">
              <a:hlinkClick r:id=""/>
            </a:endParaRPr>
          </a:p>
          <a:p>
            <a:pPr lvl="1"/>
            <a:r>
              <a:rPr lang="en-US" sz="1400" dirty="0">
                <a:hlinkClick r:id=""/>
              </a:rPr>
              <a:t>http://windows.microsoft.com/en-us/windows/show-hide-file-name-</a:t>
            </a:r>
            <a:r>
              <a:rPr lang="en-US" sz="1400" dirty="0">
                <a:hlinkClick r:id="rId4"/>
              </a:rPr>
              <a:t>extensions</a:t>
            </a:r>
            <a:endParaRPr lang="en-US" sz="1400" dirty="0"/>
          </a:p>
          <a:p>
            <a:pPr lvl="1"/>
            <a:endParaRPr lang="en-US" sz="1700" dirty="0"/>
          </a:p>
          <a:p>
            <a:r>
              <a:rPr lang="en-US" sz="2400" dirty="0"/>
              <a:t>Instructions for Mac OS X:</a:t>
            </a:r>
          </a:p>
          <a:p>
            <a:pPr lvl="1"/>
            <a:r>
              <a:rPr lang="en-US" sz="1700" dirty="0">
                <a:hlinkClick r:id="rId5"/>
              </a:rPr>
              <a:t>http://osxdaily.com/2012/01/13/show-filename-extensions-in-mac-os-x/</a:t>
            </a:r>
            <a:endParaRPr lang="en-US" sz="1700" dirty="0"/>
          </a:p>
          <a:p>
            <a:pPr lvl="1"/>
            <a:r>
              <a:rPr lang="en-US" sz="1700" dirty="0">
                <a:hlinkClick r:id="rId6"/>
              </a:rPr>
              <a:t>http://support.apple.com/kb/PH10845</a:t>
            </a:r>
            <a:endParaRPr lang="en-US" sz="1700" dirty="0">
              <a:hlinkClick r:id="rId5"/>
            </a:endParaRPr>
          </a:p>
          <a:p>
            <a:pPr lvl="1"/>
            <a:endParaRPr lang="en-US" sz="1700" dirty="0"/>
          </a:p>
        </p:txBody>
      </p:sp>
    </p:spTree>
    <p:extLst>
      <p:ext uri="{BB962C8B-B14F-4D97-AF65-F5344CB8AC3E}">
        <p14:creationId xmlns:p14="http://schemas.microsoft.com/office/powerpoint/2010/main" val="4183817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File Use (Group work)</a:t>
            </a:r>
          </a:p>
        </p:txBody>
      </p:sp>
      <p:sp>
        <p:nvSpPr>
          <p:cNvPr id="3" name="Content Placeholder 2"/>
          <p:cNvSpPr>
            <a:spLocks noGrp="1"/>
          </p:cNvSpPr>
          <p:nvPr>
            <p:ph idx="1"/>
          </p:nvPr>
        </p:nvSpPr>
        <p:spPr>
          <a:xfrm>
            <a:off x="457200" y="1600200"/>
            <a:ext cx="8229600" cy="5086583"/>
          </a:xfrm>
        </p:spPr>
        <p:txBody>
          <a:bodyPr>
            <a:normAutofit fontScale="70000" lnSpcReduction="20000"/>
          </a:bodyPr>
          <a:lstStyle/>
          <a:p>
            <a:pPr marL="0" indent="0">
              <a:lnSpc>
                <a:spcPct val="120000"/>
              </a:lnSpc>
              <a:buNone/>
            </a:pPr>
            <a:r>
              <a:rPr lang="en-US" sz="4600" dirty="0"/>
              <a:t>For </a:t>
            </a:r>
            <a:r>
              <a:rPr lang="en-US" sz="4600" b="1" dirty="0"/>
              <a:t>1 point</a:t>
            </a:r>
            <a:r>
              <a:rPr lang="en-US" sz="4600" dirty="0"/>
              <a:t>, put these pieces in the right order to open a file and print its contents.</a:t>
            </a:r>
          </a:p>
          <a:p>
            <a:endParaRPr lang="en-US" dirty="0"/>
          </a:p>
          <a:p>
            <a:pPr marL="633222" indent="-514350">
              <a:buFont typeface="+mj-lt"/>
              <a:buAutoNum type="arabicPeriod"/>
            </a:pPr>
            <a:r>
              <a:rPr lang="en-US" sz="3700" b="1" dirty="0" err="1">
                <a:solidFill>
                  <a:schemeClr val="accent2"/>
                </a:solidFill>
                <a:latin typeface="Calibri"/>
                <a:cs typeface="Calibri"/>
              </a:rPr>
              <a:t>text_file</a:t>
            </a:r>
            <a:r>
              <a:rPr lang="en-US" sz="3700" b="1" dirty="0" err="1">
                <a:solidFill>
                  <a:srgbClr val="3366FF"/>
                </a:solidFill>
                <a:latin typeface="Calibri"/>
                <a:cs typeface="Calibri"/>
              </a:rPr>
              <a:t>.close</a:t>
            </a:r>
            <a:r>
              <a:rPr lang="en-US" sz="3700" b="1" dirty="0">
                <a:solidFill>
                  <a:srgbClr val="3366FF"/>
                </a:solidFill>
                <a:latin typeface="Calibri"/>
                <a:cs typeface="Calibri"/>
              </a:rPr>
              <a:t>()</a:t>
            </a:r>
          </a:p>
          <a:p>
            <a:pPr marL="633222" indent="-514350">
              <a:buFont typeface="+mj-lt"/>
              <a:buAutoNum type="arabicPeriod"/>
            </a:pPr>
            <a:r>
              <a:rPr lang="en-US" sz="3700" b="1" dirty="0" err="1">
                <a:solidFill>
                  <a:srgbClr val="732E9A"/>
                </a:solidFill>
                <a:latin typeface="Calibri"/>
                <a:cs typeface="Calibri"/>
              </a:rPr>
              <a:t>text_file</a:t>
            </a:r>
            <a:r>
              <a:rPr lang="en-US" sz="3700" b="1" dirty="0">
                <a:latin typeface="Calibri"/>
                <a:cs typeface="Calibri"/>
              </a:rPr>
              <a:t> = </a:t>
            </a:r>
            <a:r>
              <a:rPr lang="en-US" sz="3700" b="1" dirty="0">
                <a:solidFill>
                  <a:srgbClr val="3366FF"/>
                </a:solidFill>
                <a:latin typeface="Calibri"/>
                <a:cs typeface="Calibri"/>
              </a:rPr>
              <a:t>open("</a:t>
            </a:r>
            <a:r>
              <a:rPr lang="en-US" sz="3700" b="1" dirty="0">
                <a:solidFill>
                  <a:schemeClr val="accent5"/>
                </a:solidFill>
                <a:latin typeface="Calibri"/>
                <a:cs typeface="Calibri"/>
              </a:rPr>
              <a:t>test.txt</a:t>
            </a:r>
            <a:r>
              <a:rPr lang="en-US" sz="3700" b="1" dirty="0">
                <a:solidFill>
                  <a:srgbClr val="3366FF"/>
                </a:solidFill>
                <a:latin typeface="Calibri"/>
                <a:cs typeface="Calibri"/>
              </a:rPr>
              <a:t>", "</a:t>
            </a:r>
            <a:r>
              <a:rPr lang="en-US" sz="3700" b="1" dirty="0">
                <a:solidFill>
                  <a:srgbClr val="FF0000"/>
                </a:solidFill>
                <a:latin typeface="Calibri"/>
                <a:cs typeface="Calibri"/>
              </a:rPr>
              <a:t>r</a:t>
            </a:r>
            <a:r>
              <a:rPr lang="en-US" sz="3700" b="1" dirty="0">
                <a:solidFill>
                  <a:srgbClr val="3366FF"/>
                </a:solidFill>
                <a:latin typeface="Calibri"/>
                <a:cs typeface="Calibri"/>
              </a:rPr>
              <a:t>")</a:t>
            </a:r>
          </a:p>
          <a:p>
            <a:pPr marL="633222" indent="-514350">
              <a:buFont typeface="+mj-lt"/>
              <a:buAutoNum type="arabicPeriod"/>
            </a:pPr>
            <a:r>
              <a:rPr lang="en-US" sz="3700" b="1" dirty="0">
                <a:latin typeface="Calibri"/>
                <a:cs typeface="Calibri"/>
              </a:rPr>
              <a:t>print(</a:t>
            </a:r>
            <a:r>
              <a:rPr lang="en-US" sz="3700" b="1" dirty="0" err="1">
                <a:latin typeface="Calibri"/>
                <a:cs typeface="Calibri"/>
              </a:rPr>
              <a:t>file_contents</a:t>
            </a:r>
            <a:r>
              <a:rPr lang="en-US" sz="3700" b="1" dirty="0">
                <a:latin typeface="Calibri"/>
                <a:cs typeface="Calibri"/>
              </a:rPr>
              <a:t>)</a:t>
            </a:r>
          </a:p>
          <a:p>
            <a:pPr marL="633222" indent="-514350">
              <a:buFont typeface="+mj-lt"/>
              <a:buAutoNum type="arabicPeriod"/>
            </a:pPr>
            <a:r>
              <a:rPr lang="en-US" sz="3700" b="1" dirty="0" err="1">
                <a:latin typeface="Calibri"/>
                <a:cs typeface="Calibri"/>
              </a:rPr>
              <a:t>file_contents</a:t>
            </a:r>
            <a:r>
              <a:rPr lang="en-US" sz="3700" b="1" dirty="0">
                <a:latin typeface="Calibri"/>
                <a:cs typeface="Calibri"/>
              </a:rPr>
              <a:t> = </a:t>
            </a:r>
            <a:r>
              <a:rPr lang="en-US" sz="3700" b="1" dirty="0" err="1">
                <a:solidFill>
                  <a:srgbClr val="732E9A"/>
                </a:solidFill>
                <a:latin typeface="Calibri"/>
                <a:cs typeface="Calibri"/>
              </a:rPr>
              <a:t>text_file</a:t>
            </a:r>
            <a:r>
              <a:rPr lang="en-US" sz="3700" b="1" dirty="0" err="1">
                <a:solidFill>
                  <a:srgbClr val="3366FF"/>
                </a:solidFill>
                <a:latin typeface="Calibri"/>
                <a:cs typeface="Calibri"/>
              </a:rPr>
              <a:t>.read</a:t>
            </a:r>
            <a:r>
              <a:rPr lang="en-US" sz="3700" b="1" dirty="0">
                <a:solidFill>
                  <a:srgbClr val="3366FF"/>
                </a:solidFill>
                <a:latin typeface="Calibri"/>
                <a:cs typeface="Calibri"/>
              </a:rPr>
              <a:t>()</a:t>
            </a:r>
          </a:p>
          <a:p>
            <a:pPr marL="633222" indent="-514350">
              <a:buFont typeface="+mj-lt"/>
              <a:buAutoNum type="arabicPeriod"/>
            </a:pPr>
            <a:endParaRPr lang="en-US" b="1" dirty="0"/>
          </a:p>
          <a:p>
            <a:pPr marL="0" indent="0">
              <a:lnSpc>
                <a:spcPct val="120000"/>
              </a:lnSpc>
              <a:buNone/>
            </a:pPr>
            <a:r>
              <a:rPr lang="en-US" dirty="0"/>
              <a:t>Download </a:t>
            </a:r>
            <a:r>
              <a:rPr lang="en-US" b="1" dirty="0"/>
              <a:t>test.txt</a:t>
            </a:r>
            <a:r>
              <a:rPr lang="en-US" dirty="0"/>
              <a:t> from Canvas, and put it in the same directory as your .</a:t>
            </a:r>
            <a:r>
              <a:rPr lang="en-US" dirty="0" err="1"/>
              <a:t>py</a:t>
            </a:r>
            <a:r>
              <a:rPr lang="en-US" dirty="0"/>
              <a:t> file! </a:t>
            </a:r>
          </a:p>
          <a:p>
            <a:pPr marL="0" indent="0">
              <a:lnSpc>
                <a:spcPct val="120000"/>
              </a:lnSpc>
              <a:buNone/>
            </a:pPr>
            <a:r>
              <a:rPr lang="en-US" dirty="0"/>
              <a:t>It should print out the 4 lines in the file. Confirm that this works so you can show us!</a:t>
            </a:r>
          </a:p>
          <a:p>
            <a:endParaRPr lang="en-US" b="1" dirty="0"/>
          </a:p>
          <a:p>
            <a:endParaRPr lang="en-US" b="1" dirty="0"/>
          </a:p>
          <a:p>
            <a:endParaRPr lang="en-US" dirty="0"/>
          </a:p>
        </p:txBody>
      </p:sp>
    </p:spTree>
    <p:extLst>
      <p:ext uri="{BB962C8B-B14F-4D97-AF65-F5344CB8AC3E}">
        <p14:creationId xmlns:p14="http://schemas.microsoft.com/office/powerpoint/2010/main" val="1813739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File Use (Solution)</a:t>
            </a:r>
          </a:p>
        </p:txBody>
      </p:sp>
      <p:sp>
        <p:nvSpPr>
          <p:cNvPr id="3" name="Content Placeholder 2"/>
          <p:cNvSpPr>
            <a:spLocks noGrp="1"/>
          </p:cNvSpPr>
          <p:nvPr>
            <p:ph idx="1"/>
          </p:nvPr>
        </p:nvSpPr>
        <p:spPr>
          <a:xfrm>
            <a:off x="457200" y="1600200"/>
            <a:ext cx="8229600" cy="5086583"/>
          </a:xfrm>
        </p:spPr>
        <p:txBody>
          <a:bodyPr/>
          <a:lstStyle/>
          <a:p>
            <a:pPr>
              <a:buNone/>
            </a:pPr>
            <a:r>
              <a:rPr lang="en-US" sz="2600" b="1" dirty="0">
                <a:solidFill>
                  <a:srgbClr val="7030A0"/>
                </a:solidFill>
              </a:rPr>
              <a:t>#Either of these opens a file, reads it in as a string,</a:t>
            </a:r>
          </a:p>
          <a:p>
            <a:pPr>
              <a:buNone/>
            </a:pPr>
            <a:r>
              <a:rPr lang="en-US" sz="2600" b="1" dirty="0">
                <a:solidFill>
                  <a:srgbClr val="7030A0"/>
                </a:solidFill>
              </a:rPr>
              <a:t>#prints out the string, then closes the file.</a:t>
            </a:r>
          </a:p>
          <a:p>
            <a:pPr>
              <a:buNone/>
            </a:pPr>
            <a:endParaRPr lang="en-US" b="1" dirty="0">
              <a:solidFill>
                <a:srgbClr val="7030A0"/>
              </a:solidFill>
              <a:latin typeface="Calibri"/>
              <a:cs typeface="Calibri"/>
            </a:endParaRPr>
          </a:p>
          <a:p>
            <a:pPr>
              <a:buNone/>
            </a:pPr>
            <a:r>
              <a:rPr lang="en-US" sz="2200" b="1" dirty="0" err="1">
                <a:solidFill>
                  <a:srgbClr val="000000"/>
                </a:solidFill>
                <a:latin typeface="Calibri"/>
                <a:cs typeface="Calibri"/>
              </a:rPr>
              <a:t>text_file</a:t>
            </a:r>
            <a:r>
              <a:rPr lang="en-US" sz="2200" b="1" dirty="0">
                <a:solidFill>
                  <a:srgbClr val="000000"/>
                </a:solidFill>
                <a:latin typeface="Calibri"/>
                <a:cs typeface="Calibri"/>
              </a:rPr>
              <a:t> = open("test.txt", "r")</a:t>
            </a:r>
          </a:p>
          <a:p>
            <a:pPr>
              <a:buNone/>
            </a:pPr>
            <a:r>
              <a:rPr lang="en-US" sz="2200" b="1" dirty="0" err="1">
                <a:solidFill>
                  <a:srgbClr val="000000"/>
                </a:solidFill>
                <a:latin typeface="Calibri"/>
                <a:cs typeface="Calibri"/>
              </a:rPr>
              <a:t>file_contents</a:t>
            </a:r>
            <a:r>
              <a:rPr lang="en-US" sz="2200" b="1" dirty="0">
                <a:solidFill>
                  <a:srgbClr val="000000"/>
                </a:solidFill>
                <a:latin typeface="Calibri"/>
                <a:cs typeface="Calibri"/>
              </a:rPr>
              <a:t> = </a:t>
            </a:r>
            <a:r>
              <a:rPr lang="en-US" sz="2200" b="1" dirty="0" err="1">
                <a:solidFill>
                  <a:srgbClr val="000000"/>
                </a:solidFill>
                <a:latin typeface="Calibri"/>
                <a:cs typeface="Calibri"/>
              </a:rPr>
              <a:t>text_file.read</a:t>
            </a:r>
            <a:r>
              <a:rPr lang="en-US" sz="2200" b="1" dirty="0">
                <a:solidFill>
                  <a:srgbClr val="000000"/>
                </a:solidFill>
                <a:latin typeface="Calibri"/>
                <a:cs typeface="Calibri"/>
              </a:rPr>
              <a:t>()</a:t>
            </a:r>
          </a:p>
          <a:p>
            <a:pPr>
              <a:buNone/>
            </a:pPr>
            <a:r>
              <a:rPr lang="en-US" sz="2200" b="1" dirty="0" err="1">
                <a:solidFill>
                  <a:srgbClr val="B50B1B"/>
                </a:solidFill>
                <a:latin typeface="Calibri"/>
                <a:cs typeface="Calibri"/>
              </a:rPr>
              <a:t>text_file.close</a:t>
            </a:r>
            <a:r>
              <a:rPr lang="en-US" sz="2200" b="1" dirty="0">
                <a:solidFill>
                  <a:srgbClr val="B50B1B"/>
                </a:solidFill>
                <a:latin typeface="Calibri"/>
                <a:cs typeface="Calibri"/>
              </a:rPr>
              <a:t>()</a:t>
            </a:r>
          </a:p>
          <a:p>
            <a:pPr>
              <a:buNone/>
            </a:pPr>
            <a:r>
              <a:rPr lang="en-US" sz="2200" b="1" dirty="0">
                <a:solidFill>
                  <a:srgbClr val="000000"/>
                </a:solidFill>
                <a:latin typeface="Calibri"/>
                <a:cs typeface="Calibri"/>
              </a:rPr>
              <a:t>print(</a:t>
            </a:r>
            <a:r>
              <a:rPr lang="en-US" sz="2200" b="1" dirty="0" err="1">
                <a:solidFill>
                  <a:srgbClr val="000000"/>
                </a:solidFill>
                <a:latin typeface="Calibri"/>
                <a:cs typeface="Calibri"/>
              </a:rPr>
              <a:t>file_contents</a:t>
            </a:r>
            <a:r>
              <a:rPr lang="en-US" sz="2200" b="1" dirty="0">
                <a:solidFill>
                  <a:srgbClr val="000000"/>
                </a:solidFill>
                <a:latin typeface="Calibri"/>
                <a:cs typeface="Calibri"/>
              </a:rPr>
              <a:t>)</a:t>
            </a:r>
          </a:p>
          <a:p>
            <a:pPr>
              <a:buNone/>
            </a:pPr>
            <a:endParaRPr lang="en-US" b="1" dirty="0">
              <a:solidFill>
                <a:srgbClr val="7030A0"/>
              </a:solidFill>
              <a:latin typeface="Calibri"/>
              <a:cs typeface="Calibri"/>
            </a:endParaRPr>
          </a:p>
        </p:txBody>
      </p:sp>
      <p:sp>
        <p:nvSpPr>
          <p:cNvPr id="4" name="TextBox 3"/>
          <p:cNvSpPr txBox="1"/>
          <p:nvPr/>
        </p:nvSpPr>
        <p:spPr>
          <a:xfrm>
            <a:off x="4755961" y="3110882"/>
            <a:ext cx="5029200" cy="1988237"/>
          </a:xfrm>
          <a:prstGeom prst="rect">
            <a:avLst/>
          </a:prstGeom>
          <a:noFill/>
        </p:spPr>
        <p:txBody>
          <a:bodyPr wrap="square" rtlCol="0">
            <a:spAutoFit/>
          </a:bodyPr>
          <a:lstStyle/>
          <a:p>
            <a:pPr marL="342900" indent="-342900">
              <a:spcBef>
                <a:spcPct val="20000"/>
              </a:spcBef>
            </a:pPr>
            <a:r>
              <a:rPr lang="en-US" sz="2200" b="1" dirty="0" err="1">
                <a:solidFill>
                  <a:srgbClr val="000000"/>
                </a:solidFill>
                <a:latin typeface="Calibri"/>
                <a:cs typeface="Calibri"/>
              </a:rPr>
              <a:t>text_file</a:t>
            </a:r>
            <a:r>
              <a:rPr lang="en-US" sz="2200" b="1" dirty="0">
                <a:solidFill>
                  <a:srgbClr val="000000"/>
                </a:solidFill>
                <a:latin typeface="Calibri"/>
                <a:cs typeface="Calibri"/>
              </a:rPr>
              <a:t> = open("test.txt", "r")</a:t>
            </a:r>
          </a:p>
          <a:p>
            <a:pPr marL="342900" indent="-342900">
              <a:spcBef>
                <a:spcPct val="20000"/>
              </a:spcBef>
            </a:pPr>
            <a:r>
              <a:rPr lang="en-US" sz="2200" b="1" dirty="0" err="1">
                <a:solidFill>
                  <a:srgbClr val="000000"/>
                </a:solidFill>
                <a:latin typeface="Calibri"/>
                <a:cs typeface="Calibri"/>
              </a:rPr>
              <a:t>file_contents</a:t>
            </a:r>
            <a:r>
              <a:rPr lang="en-US" sz="2200" b="1" dirty="0">
                <a:solidFill>
                  <a:srgbClr val="000000"/>
                </a:solidFill>
                <a:latin typeface="Calibri"/>
                <a:cs typeface="Calibri"/>
              </a:rPr>
              <a:t> = </a:t>
            </a:r>
            <a:r>
              <a:rPr lang="en-US" sz="2200" b="1" dirty="0" err="1">
                <a:solidFill>
                  <a:srgbClr val="000000"/>
                </a:solidFill>
                <a:latin typeface="Calibri"/>
                <a:cs typeface="Calibri"/>
              </a:rPr>
              <a:t>text_file.read</a:t>
            </a:r>
            <a:r>
              <a:rPr lang="en-US" sz="2200" b="1" dirty="0">
                <a:solidFill>
                  <a:srgbClr val="000000"/>
                </a:solidFill>
                <a:latin typeface="Calibri"/>
                <a:cs typeface="Calibri"/>
              </a:rPr>
              <a:t>()</a:t>
            </a:r>
          </a:p>
          <a:p>
            <a:pPr marL="342900" indent="-342900">
              <a:spcBef>
                <a:spcPct val="20000"/>
              </a:spcBef>
            </a:pPr>
            <a:r>
              <a:rPr lang="en-US" sz="2200" b="1" dirty="0">
                <a:solidFill>
                  <a:srgbClr val="000000"/>
                </a:solidFill>
                <a:latin typeface="Calibri"/>
                <a:cs typeface="Calibri"/>
              </a:rPr>
              <a:t>print(</a:t>
            </a:r>
            <a:r>
              <a:rPr lang="en-US" sz="2200" b="1" dirty="0" err="1">
                <a:solidFill>
                  <a:srgbClr val="000000"/>
                </a:solidFill>
                <a:latin typeface="Calibri"/>
                <a:cs typeface="Calibri"/>
              </a:rPr>
              <a:t>file_contents</a:t>
            </a:r>
            <a:r>
              <a:rPr lang="en-US" sz="2200" b="1" dirty="0">
                <a:solidFill>
                  <a:srgbClr val="000000"/>
                </a:solidFill>
                <a:latin typeface="Calibri"/>
                <a:cs typeface="Calibri"/>
              </a:rPr>
              <a:t>)</a:t>
            </a:r>
          </a:p>
          <a:p>
            <a:pPr marL="342900" indent="-342900">
              <a:spcBef>
                <a:spcPct val="20000"/>
              </a:spcBef>
            </a:pPr>
            <a:r>
              <a:rPr lang="en-US" sz="2200" b="1" dirty="0" err="1">
                <a:solidFill>
                  <a:srgbClr val="B50B1B"/>
                </a:solidFill>
                <a:latin typeface="Calibri"/>
                <a:cs typeface="Calibri"/>
              </a:rPr>
              <a:t>text_file.close</a:t>
            </a:r>
            <a:r>
              <a:rPr lang="en-US" sz="2200" b="1" dirty="0">
                <a:solidFill>
                  <a:srgbClr val="B50B1B"/>
                </a:solidFill>
                <a:latin typeface="Calibri"/>
                <a:cs typeface="Calibri"/>
              </a:rPr>
              <a:t>()</a:t>
            </a:r>
          </a:p>
          <a:p>
            <a:pPr>
              <a:buNone/>
            </a:pPr>
            <a:endParaRPr lang="en-US" sz="2200" dirty="0"/>
          </a:p>
        </p:txBody>
      </p:sp>
      <p:cxnSp>
        <p:nvCxnSpPr>
          <p:cNvPr id="6" name="Straight Connector 5"/>
          <p:cNvCxnSpPr/>
          <p:nvPr/>
        </p:nvCxnSpPr>
        <p:spPr>
          <a:xfrm>
            <a:off x="4501275" y="2829338"/>
            <a:ext cx="0" cy="279161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31912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Files</a:t>
            </a:r>
          </a:p>
        </p:txBody>
      </p:sp>
      <p:sp>
        <p:nvSpPr>
          <p:cNvPr id="3" name="Content Placeholder 2"/>
          <p:cNvSpPr>
            <a:spLocks noGrp="1"/>
          </p:cNvSpPr>
          <p:nvPr>
            <p:ph idx="1"/>
          </p:nvPr>
        </p:nvSpPr>
        <p:spPr>
          <a:xfrm>
            <a:off x="457200" y="1775191"/>
            <a:ext cx="8229600" cy="4625609"/>
          </a:xfrm>
        </p:spPr>
        <p:txBody>
          <a:bodyPr>
            <a:normAutofit/>
          </a:bodyPr>
          <a:lstStyle/>
          <a:p>
            <a:pPr marL="0" indent="0">
              <a:buNone/>
            </a:pPr>
            <a:r>
              <a:rPr lang="en-US" i="1" dirty="0"/>
              <a:t>A note about reading from files:</a:t>
            </a:r>
          </a:p>
          <a:p>
            <a:endParaRPr lang="en-US" dirty="0"/>
          </a:p>
          <a:p>
            <a:pPr lvl="1">
              <a:lnSpc>
                <a:spcPct val="110000"/>
              </a:lnSpc>
            </a:pPr>
            <a:r>
              <a:rPr lang="en-US" dirty="0"/>
              <a:t>If you hit the Enter key in a text file, it adds </a:t>
            </a:r>
            <a:br>
              <a:rPr lang="en-US" dirty="0"/>
            </a:br>
            <a:r>
              <a:rPr lang="en-US" dirty="0"/>
              <a:t>a </a:t>
            </a:r>
            <a:r>
              <a:rPr lang="en-US" dirty="0">
                <a:solidFill>
                  <a:srgbClr val="FF0000"/>
                </a:solidFill>
              </a:rPr>
              <a:t>"\n"</a:t>
            </a:r>
            <a:r>
              <a:rPr lang="en-US" dirty="0"/>
              <a:t> that’s invisible.</a:t>
            </a:r>
          </a:p>
          <a:p>
            <a:pPr lvl="1"/>
            <a:r>
              <a:rPr lang="en-US" dirty="0"/>
              <a:t>If the file contains a blank line, Python will still </a:t>
            </a:r>
            <a:br>
              <a:rPr lang="en-US" dirty="0"/>
            </a:br>
            <a:r>
              <a:rPr lang="en-US" dirty="0"/>
              <a:t>read the </a:t>
            </a:r>
            <a:r>
              <a:rPr lang="en-US" dirty="0">
                <a:solidFill>
                  <a:srgbClr val="FF0000"/>
                </a:solidFill>
              </a:rPr>
              <a:t>"\n”</a:t>
            </a:r>
            <a:r>
              <a:rPr lang="en-US" dirty="0"/>
              <a:t>.</a:t>
            </a:r>
          </a:p>
          <a:p>
            <a:pPr lvl="1"/>
            <a:r>
              <a:rPr lang="en-US" dirty="0"/>
              <a:t>When you print this out, you’ll just see a blank line.</a:t>
            </a:r>
          </a:p>
        </p:txBody>
      </p:sp>
    </p:spTree>
    <p:extLst>
      <p:ext uri="{BB962C8B-B14F-4D97-AF65-F5344CB8AC3E}">
        <p14:creationId xmlns:p14="http://schemas.microsoft.com/office/powerpoint/2010/main" val="7340909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Files</a:t>
            </a:r>
          </a:p>
        </p:txBody>
      </p:sp>
      <p:sp>
        <p:nvSpPr>
          <p:cNvPr id="3" name="Content Placeholder 2"/>
          <p:cNvSpPr>
            <a:spLocks noGrp="1"/>
          </p:cNvSpPr>
          <p:nvPr>
            <p:ph idx="1"/>
          </p:nvPr>
        </p:nvSpPr>
        <p:spPr>
          <a:xfrm>
            <a:off x="457200" y="1709539"/>
            <a:ext cx="8229600" cy="4501480"/>
          </a:xfrm>
        </p:spPr>
        <p:txBody>
          <a:bodyPr>
            <a:normAutofit/>
          </a:bodyPr>
          <a:lstStyle/>
          <a:p>
            <a:pPr marL="0" indent="0">
              <a:buNone/>
            </a:pPr>
            <a:r>
              <a:rPr lang="en-US" dirty="0"/>
              <a:t>You can also read lines into a list: </a:t>
            </a:r>
            <a:br>
              <a:rPr lang="en-US" dirty="0"/>
            </a:br>
            <a:r>
              <a:rPr lang="en-US" sz="2600" dirty="0">
                <a:solidFill>
                  <a:srgbClr val="3366FF"/>
                </a:solidFill>
              </a:rPr>
              <a:t>(</a:t>
            </a:r>
            <a:r>
              <a:rPr lang="en-US" sz="2600" i="1" dirty="0">
                <a:solidFill>
                  <a:srgbClr val="3366FF"/>
                </a:solidFill>
              </a:rPr>
              <a:t>our default if you want to use list methods!</a:t>
            </a:r>
            <a:r>
              <a:rPr lang="en-US" sz="2600" dirty="0">
                <a:solidFill>
                  <a:srgbClr val="3366FF"/>
                </a:solidFill>
              </a:rPr>
              <a:t>)</a:t>
            </a:r>
            <a:endParaRPr lang="en-US" dirty="0"/>
          </a:p>
          <a:p>
            <a:endParaRPr lang="en-US" dirty="0"/>
          </a:p>
        </p:txBody>
      </p:sp>
      <p:pic>
        <p:nvPicPr>
          <p:cNvPr id="4" name="Picture 3"/>
          <p:cNvPicPr>
            <a:picLocks noChangeAspect="1"/>
          </p:cNvPicPr>
          <p:nvPr/>
        </p:nvPicPr>
        <p:blipFill>
          <a:blip r:embed="rId2"/>
          <a:stretch>
            <a:fillRect/>
          </a:stretch>
        </p:blipFill>
        <p:spPr>
          <a:xfrm>
            <a:off x="142875" y="2885304"/>
            <a:ext cx="4533900" cy="2686050"/>
          </a:xfrm>
          <a:prstGeom prst="rect">
            <a:avLst/>
          </a:prstGeom>
        </p:spPr>
      </p:pic>
      <p:pic>
        <p:nvPicPr>
          <p:cNvPr id="6" name="Picture 5"/>
          <p:cNvPicPr>
            <a:picLocks noChangeAspect="1"/>
          </p:cNvPicPr>
          <p:nvPr/>
        </p:nvPicPr>
        <p:blipFill>
          <a:blip r:embed="rId3"/>
          <a:stretch>
            <a:fillRect/>
          </a:stretch>
        </p:blipFill>
        <p:spPr>
          <a:xfrm>
            <a:off x="4762500" y="3190104"/>
            <a:ext cx="4295775" cy="1809750"/>
          </a:xfrm>
          <a:prstGeom prst="rect">
            <a:avLst/>
          </a:prstGeom>
        </p:spPr>
      </p:pic>
    </p:spTree>
    <p:extLst>
      <p:ext uri="{BB962C8B-B14F-4D97-AF65-F5344CB8AC3E}">
        <p14:creationId xmlns:p14="http://schemas.microsoft.com/office/powerpoint/2010/main" val="41434883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Cleaning</a:t>
            </a:r>
          </a:p>
        </p:txBody>
      </p:sp>
      <p:pic>
        <p:nvPicPr>
          <p:cNvPr id="5" name="Picture 4"/>
          <p:cNvPicPr>
            <a:picLocks noChangeAspect="1"/>
          </p:cNvPicPr>
          <p:nvPr/>
        </p:nvPicPr>
        <p:blipFill>
          <a:blip r:embed="rId2"/>
          <a:stretch>
            <a:fillRect/>
          </a:stretch>
        </p:blipFill>
        <p:spPr>
          <a:xfrm>
            <a:off x="76200" y="1660585"/>
            <a:ext cx="5105400" cy="3276600"/>
          </a:xfrm>
          <a:prstGeom prst="rect">
            <a:avLst/>
          </a:prstGeom>
        </p:spPr>
      </p:pic>
      <p:pic>
        <p:nvPicPr>
          <p:cNvPr id="6" name="Picture 5"/>
          <p:cNvPicPr>
            <a:picLocks noChangeAspect="1"/>
          </p:cNvPicPr>
          <p:nvPr/>
        </p:nvPicPr>
        <p:blipFill>
          <a:blip r:embed="rId3"/>
          <a:stretch>
            <a:fillRect/>
          </a:stretch>
        </p:blipFill>
        <p:spPr>
          <a:xfrm>
            <a:off x="5257801" y="2326749"/>
            <a:ext cx="3810000" cy="1605100"/>
          </a:xfrm>
          <a:prstGeom prst="rect">
            <a:avLst/>
          </a:prstGeom>
        </p:spPr>
      </p:pic>
      <p:sp>
        <p:nvSpPr>
          <p:cNvPr id="7" name="Content Placeholder 2"/>
          <p:cNvSpPr>
            <a:spLocks noGrp="1"/>
          </p:cNvSpPr>
          <p:nvPr>
            <p:ph idx="1"/>
          </p:nvPr>
        </p:nvSpPr>
        <p:spPr>
          <a:xfrm>
            <a:off x="457200" y="1721750"/>
            <a:ext cx="8229600" cy="4989937"/>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800" dirty="0"/>
          </a:p>
          <a:p>
            <a:pPr marL="0" indent="0">
              <a:buNone/>
            </a:pPr>
            <a:endParaRPr lang="en-US" sz="1600" dirty="0"/>
          </a:p>
          <a:p>
            <a:pPr marL="0" indent="0">
              <a:buNone/>
            </a:pPr>
            <a:r>
              <a:rPr lang="en-US" sz="2800" i="1" dirty="0">
                <a:solidFill>
                  <a:srgbClr val="0070C0"/>
                </a:solidFill>
              </a:rPr>
              <a:t>HINT: If your lines are numbers, and you want the </a:t>
            </a:r>
            <a:r>
              <a:rPr lang="en-US" sz="2800" b="1" dirty="0">
                <a:solidFill>
                  <a:srgbClr val="00B050"/>
                </a:solidFill>
                <a:latin typeface="Calibri" panose="020F0502020204030204" pitchFamily="34" charset="0"/>
              </a:rPr>
              <a:t>\n</a:t>
            </a:r>
            <a:r>
              <a:rPr lang="en-US" sz="2800" dirty="0">
                <a:solidFill>
                  <a:srgbClr val="00B050"/>
                </a:solidFill>
              </a:rPr>
              <a:t> </a:t>
            </a:r>
            <a:r>
              <a:rPr lang="en-US" sz="2800" i="1" dirty="0">
                <a:solidFill>
                  <a:srgbClr val="0070C0"/>
                </a:solidFill>
              </a:rPr>
              <a:t>removed, you can just </a:t>
            </a:r>
            <a:r>
              <a:rPr lang="en-US" sz="2800" b="1" dirty="0" err="1">
                <a:solidFill>
                  <a:srgbClr val="002060"/>
                </a:solidFill>
                <a:latin typeface="Calibri" panose="020F0502020204030204" pitchFamily="34" charset="0"/>
              </a:rPr>
              <a:t>int</a:t>
            </a:r>
            <a:r>
              <a:rPr lang="en-US" sz="2800" b="1" dirty="0">
                <a:solidFill>
                  <a:srgbClr val="002060"/>
                </a:solidFill>
                <a:latin typeface="Calibri" panose="020F0502020204030204" pitchFamily="34" charset="0"/>
              </a:rPr>
              <a:t>() </a:t>
            </a:r>
            <a:r>
              <a:rPr lang="en-US" sz="2800" i="1" dirty="0">
                <a:solidFill>
                  <a:srgbClr val="0070C0"/>
                </a:solidFill>
              </a:rPr>
              <a:t>or </a:t>
            </a:r>
            <a:r>
              <a:rPr lang="en-US" sz="2800" b="1" dirty="0">
                <a:solidFill>
                  <a:srgbClr val="002060"/>
                </a:solidFill>
                <a:latin typeface="Calibri" panose="020F0502020204030204" pitchFamily="34" charset="0"/>
              </a:rPr>
              <a:t>float() </a:t>
            </a:r>
            <a:r>
              <a:rPr lang="en-US" sz="2800" i="1" dirty="0">
                <a:solidFill>
                  <a:srgbClr val="0070C0"/>
                </a:solidFill>
              </a:rPr>
              <a:t>them!</a:t>
            </a:r>
          </a:p>
          <a:p>
            <a:pPr>
              <a:buNone/>
            </a:pPr>
            <a:endParaRPr lang="en-US" dirty="0"/>
          </a:p>
          <a:p>
            <a:endParaRPr lang="en-US" dirty="0"/>
          </a:p>
        </p:txBody>
      </p:sp>
    </p:spTree>
    <p:extLst>
      <p:ext uri="{BB962C8B-B14F-4D97-AF65-F5344CB8AC3E}">
        <p14:creationId xmlns:p14="http://schemas.microsoft.com/office/powerpoint/2010/main" val="37295542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Sum (Group Work) *</a:t>
            </a:r>
          </a:p>
        </p:txBody>
      </p:sp>
      <p:sp>
        <p:nvSpPr>
          <p:cNvPr id="3" name="Content Placeholder 2"/>
          <p:cNvSpPr>
            <a:spLocks noGrp="1"/>
          </p:cNvSpPr>
          <p:nvPr>
            <p:ph idx="1"/>
          </p:nvPr>
        </p:nvSpPr>
        <p:spPr>
          <a:xfrm>
            <a:off x="457200" y="1600200"/>
            <a:ext cx="8229600" cy="5086583"/>
          </a:xfrm>
        </p:spPr>
        <p:txBody>
          <a:bodyPr>
            <a:normAutofit/>
          </a:bodyPr>
          <a:lstStyle/>
          <a:p>
            <a:pPr marL="0" indent="0">
              <a:lnSpc>
                <a:spcPct val="120000"/>
              </a:lnSpc>
              <a:buNone/>
            </a:pPr>
            <a:r>
              <a:rPr lang="en-US" dirty="0"/>
              <a:t>Write a program that reads the numbers from the file, and prints out their sum.</a:t>
            </a:r>
          </a:p>
          <a:p>
            <a:pPr marL="0" indent="0">
              <a:lnSpc>
                <a:spcPct val="130000"/>
              </a:lnSpc>
              <a:buNone/>
            </a:pPr>
            <a:r>
              <a:rPr lang="en-US" sz="2600" dirty="0">
                <a:sym typeface="Wingdings"/>
              </a:rPr>
              <a:t> </a:t>
            </a:r>
            <a:r>
              <a:rPr lang="en-US" sz="2600" dirty="0"/>
              <a:t>Download </a:t>
            </a:r>
            <a:r>
              <a:rPr lang="en-US" sz="2600" b="1" dirty="0">
                <a:solidFill>
                  <a:srgbClr val="002060"/>
                </a:solidFill>
              </a:rPr>
              <a:t>numbers.txt</a:t>
            </a:r>
            <a:r>
              <a:rPr lang="en-US" sz="2600" dirty="0"/>
              <a:t> from Canvas. </a:t>
            </a:r>
          </a:p>
          <a:p>
            <a:endParaRPr lang="en-US" dirty="0"/>
          </a:p>
          <a:p>
            <a:pPr marL="118872" indent="0">
              <a:buNone/>
            </a:pPr>
            <a:r>
              <a:rPr lang="en-US" b="1" dirty="0">
                <a:solidFill>
                  <a:srgbClr val="00B050"/>
                </a:solidFill>
                <a:latin typeface="Calibri"/>
                <a:cs typeface="Calibri"/>
              </a:rPr>
              <a:t>&gt;&gt;&gt; </a:t>
            </a:r>
          </a:p>
          <a:p>
            <a:pPr marL="118872" indent="0">
              <a:buNone/>
            </a:pPr>
            <a:r>
              <a:rPr lang="en-US" b="1" dirty="0">
                <a:solidFill>
                  <a:srgbClr val="00B050"/>
                </a:solidFill>
                <a:latin typeface="Calibri"/>
                <a:cs typeface="Calibri"/>
              </a:rPr>
              <a:t>The total is: 56</a:t>
            </a:r>
          </a:p>
        </p:txBody>
      </p:sp>
      <p:pic>
        <p:nvPicPr>
          <p:cNvPr id="4" name="Picture 2"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85542"/>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15100"/>
      </p:ext>
    </p:extLst>
  </p:cSld>
  <p:clrMapOvr>
    <a:masterClrMapping/>
  </p:clrMapOvr>
</p:sld>
</file>

<file path=ppt/theme/theme1.xml><?xml version="1.0" encoding="utf-8"?>
<a:theme xmlns:a="http://schemas.openxmlformats.org/drawingml/2006/main" name="Information-Infrastructure">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Information-Infrastructure.potx</Template>
  <TotalTime>1175</TotalTime>
  <Words>7979</Words>
  <Application>Microsoft Macintosh PowerPoint</Application>
  <PresentationFormat>On-screen Show (4:3)</PresentationFormat>
  <Paragraphs>1624</Paragraphs>
  <Slides>227</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227</vt:i4>
      </vt:variant>
    </vt:vector>
  </HeadingPairs>
  <TitlesOfParts>
    <vt:vector size="237" baseType="lpstr">
      <vt:lpstr>ＭＳ Ｐゴシック</vt:lpstr>
      <vt:lpstr>Arial</vt:lpstr>
      <vt:lpstr>Calibri</vt:lpstr>
      <vt:lpstr>Cambria</vt:lpstr>
      <vt:lpstr>Courier New</vt:lpstr>
      <vt:lpstr>Georgia</vt:lpstr>
      <vt:lpstr>Times New Roman</vt:lpstr>
      <vt:lpstr>Wingdings</vt:lpstr>
      <vt:lpstr>Wingdings 2</vt:lpstr>
      <vt:lpstr>Information-Infrastructure</vt:lpstr>
      <vt:lpstr>I210 – Introduction to Programming with Python</vt:lpstr>
      <vt:lpstr>Today</vt:lpstr>
      <vt:lpstr>Default Argument Values</vt:lpstr>
      <vt:lpstr>Default Arguments</vt:lpstr>
      <vt:lpstr>Keyword Arguments</vt:lpstr>
      <vt:lpstr>Keyword Arguments</vt:lpstr>
      <vt:lpstr>Keyword Arguments</vt:lpstr>
      <vt:lpstr>Positional or Keyword? (None or All)</vt:lpstr>
      <vt:lpstr>Positional or Keyword? (None or All)</vt:lpstr>
      <vt:lpstr>Dasher3 (Group Work) *</vt:lpstr>
      <vt:lpstr>Dasher3 (Algorithm)</vt:lpstr>
      <vt:lpstr>Dasher3 (Solution)</vt:lpstr>
      <vt:lpstr>Managing Code</vt:lpstr>
      <vt:lpstr>Modules</vt:lpstr>
      <vt:lpstr>Why Modules?</vt:lpstr>
      <vt:lpstr>Writing Modules</vt:lpstr>
      <vt:lpstr>User-defined Modules</vt:lpstr>
      <vt:lpstr>Modules</vt:lpstr>
      <vt:lpstr>3 Ways to Import</vt:lpstr>
      <vt:lpstr>Module Not Found?</vt:lpstr>
      <vt:lpstr>Module Not Found?</vt:lpstr>
      <vt:lpstr>What about Test Code in main?</vt:lpstr>
      <vt:lpstr>What about Test Code in main?</vt:lpstr>
      <vt:lpstr>tools.py - Shared Tool Codebase</vt:lpstr>
      <vt:lpstr>Print Range (Group Work)*</vt:lpstr>
      <vt:lpstr>Print Range (Algorithm)</vt:lpstr>
      <vt:lpstr>Print Range (Solution)</vt:lpstr>
      <vt:lpstr>PowerPoint Presentation</vt:lpstr>
      <vt:lpstr>I210 – Introduction to Programming with Python</vt:lpstr>
      <vt:lpstr>Today</vt:lpstr>
      <vt:lpstr>Worried about LP 1? Revise it!</vt:lpstr>
      <vt:lpstr>Key Problems</vt:lpstr>
      <vt:lpstr>Strings: Using Quotes</vt:lpstr>
      <vt:lpstr>Strings: Line Breaks</vt:lpstr>
      <vt:lpstr>Strings: Line Breaks</vt:lpstr>
      <vt:lpstr>Strings: Using Escape Sequences</vt:lpstr>
      <vt:lpstr>Strings: Using Escape Sequences</vt:lpstr>
      <vt:lpstr>Strings: Using Escape Sequences</vt:lpstr>
      <vt:lpstr>Strings: Using Escape Sequences</vt:lpstr>
      <vt:lpstr>Using String Methods</vt:lpstr>
      <vt:lpstr>String Methods!</vt:lpstr>
      <vt:lpstr>String Methods!</vt:lpstr>
      <vt:lpstr>String Methods!</vt:lpstr>
      <vt:lpstr>Mad Lib (Group Work)</vt:lpstr>
      <vt:lpstr>Mad Lib (Solution 1)</vt:lpstr>
      <vt:lpstr>Mad Lib (Solution 2)</vt:lpstr>
      <vt:lpstr>String Methods!</vt:lpstr>
      <vt:lpstr>Longest Word (Group Work) *</vt:lpstr>
      <vt:lpstr>Longest Word (Algorithm)</vt:lpstr>
      <vt:lpstr>Longest Word (Solution)</vt:lpstr>
      <vt:lpstr>String Methods!</vt:lpstr>
      <vt:lpstr>String Slicing</vt:lpstr>
      <vt:lpstr>Slicing Shorthand</vt:lpstr>
      <vt:lpstr>Word Triangle (Group Work) *</vt:lpstr>
      <vt:lpstr>Word Triangle (Algorithm)</vt:lpstr>
      <vt:lpstr>Word Triangle (Solution)</vt:lpstr>
      <vt:lpstr>PowerPoint Presentation</vt:lpstr>
      <vt:lpstr>I210 – Introduction to Programming with Python</vt:lpstr>
      <vt:lpstr>Today</vt:lpstr>
      <vt:lpstr>Formatting Output</vt:lpstr>
      <vt:lpstr>Formatting Output</vt:lpstr>
      <vt:lpstr>Nested Sequences</vt:lpstr>
      <vt:lpstr>Nested Sequences</vt:lpstr>
      <vt:lpstr>Nested Sequences</vt:lpstr>
      <vt:lpstr>Nested Sequences</vt:lpstr>
      <vt:lpstr>Nested Sequences (Table Print 1)</vt:lpstr>
      <vt:lpstr>Table Print 2 (Group Work)</vt:lpstr>
      <vt:lpstr>Table Print 2 (Solution)</vt:lpstr>
      <vt:lpstr>Formatting Output</vt:lpstr>
      <vt:lpstr>Formatting Output</vt:lpstr>
      <vt:lpstr>Formatting Output</vt:lpstr>
      <vt:lpstr>Formatting Output</vt:lpstr>
      <vt:lpstr>Formatting Output</vt:lpstr>
      <vt:lpstr>Formatting Output</vt:lpstr>
      <vt:lpstr>Formatting Output</vt:lpstr>
      <vt:lpstr>Formatting Output</vt:lpstr>
      <vt:lpstr>Formatting Output</vt:lpstr>
      <vt:lpstr>Formatting Output</vt:lpstr>
      <vt:lpstr>Formatting Output</vt:lpstr>
      <vt:lpstr>Using Width-Controlled Templates</vt:lpstr>
      <vt:lpstr>Using Width-Controlled Templates</vt:lpstr>
      <vt:lpstr>Table Print 3 (Group Work) *</vt:lpstr>
      <vt:lpstr>Table Print 3 (Algorithm)</vt:lpstr>
      <vt:lpstr>Table Print 3 (Solution 1)</vt:lpstr>
      <vt:lpstr>Table Print 3 (Solution 2)</vt:lpstr>
      <vt:lpstr>PowerPoint Presentation</vt:lpstr>
      <vt:lpstr>I210 – Introduction to Programming with Python</vt:lpstr>
      <vt:lpstr>Today</vt:lpstr>
      <vt:lpstr>Working with Files</vt:lpstr>
      <vt:lpstr>Working with Files</vt:lpstr>
      <vt:lpstr>Reading from Files</vt:lpstr>
      <vt:lpstr>Filename Extensions</vt:lpstr>
      <vt:lpstr>Filename Extensions</vt:lpstr>
      <vt:lpstr>Basic File Use (Group work)</vt:lpstr>
      <vt:lpstr>Basic File Use (Solution)</vt:lpstr>
      <vt:lpstr>Reading from Files</vt:lpstr>
      <vt:lpstr>Reading from Files</vt:lpstr>
      <vt:lpstr>Line Cleaning</vt:lpstr>
      <vt:lpstr>File Sum (Group Work) *</vt:lpstr>
      <vt:lpstr>File Sum (Algorithm)</vt:lpstr>
      <vt:lpstr>File Sum (Solution 1)</vt:lpstr>
      <vt:lpstr>File Sum (Solution 2)</vt:lpstr>
      <vt:lpstr>Files</vt:lpstr>
      <vt:lpstr>Writing to a File</vt:lpstr>
      <vt:lpstr>Writing to a File</vt:lpstr>
      <vt:lpstr>Writing to a File</vt:lpstr>
      <vt:lpstr>Writing to a File</vt:lpstr>
      <vt:lpstr>File Access Modes</vt:lpstr>
      <vt:lpstr>File Locations</vt:lpstr>
      <vt:lpstr>File Locations</vt:lpstr>
      <vt:lpstr>File Copy (Group Work) *</vt:lpstr>
      <vt:lpstr>File Copy (Algorithm)</vt:lpstr>
      <vt:lpstr>File Copy (Solution 1 with Test)</vt:lpstr>
      <vt:lpstr>File Copy (Solution 2 with Test)</vt:lpstr>
      <vt:lpstr>OS Module (Used a lot in I211)</vt:lpstr>
      <vt:lpstr>Text File List (Group Work) *</vt:lpstr>
      <vt:lpstr>Text File List (Algorithm)</vt:lpstr>
      <vt:lpstr>Text File List (Solution 1)</vt:lpstr>
      <vt:lpstr>Text File List (Solution 2)</vt:lpstr>
      <vt:lpstr>PowerPoint Presentation</vt:lpstr>
      <vt:lpstr>I210 – Introduction to Programming with Python</vt:lpstr>
      <vt:lpstr>Today</vt:lpstr>
      <vt:lpstr>Repetition</vt:lpstr>
      <vt:lpstr>While loops</vt:lpstr>
      <vt:lpstr>While loops</vt:lpstr>
      <vt:lpstr>While loops</vt:lpstr>
      <vt:lpstr>Easily Fixed Infinite Loop</vt:lpstr>
      <vt:lpstr>Stopping an Infinite Loop</vt:lpstr>
      <vt:lpstr>A More Challenging Infinite Loop</vt:lpstr>
      <vt:lpstr>Tracing</vt:lpstr>
      <vt:lpstr>Tracing in a Loop</vt:lpstr>
      <vt:lpstr>Fix It! (Group Work)</vt:lpstr>
      <vt:lpstr>Fix It! (Solution)</vt:lpstr>
      <vt:lpstr>Creating Intentional Infinite Loops</vt:lpstr>
      <vt:lpstr>Break</vt:lpstr>
      <vt:lpstr>While loops with break</vt:lpstr>
      <vt:lpstr>The break statement</vt:lpstr>
      <vt:lpstr>Intentional Infinite Loops</vt:lpstr>
      <vt:lpstr>File Break (Group Work) *</vt:lpstr>
      <vt:lpstr>File Break (Algorithm)</vt:lpstr>
      <vt:lpstr>File Break (Solution)</vt:lpstr>
      <vt:lpstr>2 Basic Types of Loop</vt:lpstr>
      <vt:lpstr>Counting</vt:lpstr>
      <vt:lpstr>The 5 types of Loops</vt:lpstr>
      <vt:lpstr>The 5 types of Loops</vt:lpstr>
      <vt:lpstr>Number Sum (Group Work) *</vt:lpstr>
      <vt:lpstr>Number Sum (Algorithm)</vt:lpstr>
      <vt:lpstr>Number Sum (Solution 1)</vt:lpstr>
      <vt:lpstr>Number Sum (Solution 2)</vt:lpstr>
      <vt:lpstr>PowerPoint Presentation</vt:lpstr>
      <vt:lpstr>I210 – Introduction to Programming with Python</vt:lpstr>
      <vt:lpstr>Today</vt:lpstr>
      <vt:lpstr>Typical software engineer's day…</vt:lpstr>
      <vt:lpstr>Typical software engineer's Programming time…</vt:lpstr>
      <vt:lpstr>Debugging</vt:lpstr>
      <vt:lpstr>IDLE’s Messages</vt:lpstr>
      <vt:lpstr>SyntaxError</vt:lpstr>
      <vt:lpstr>NameError</vt:lpstr>
      <vt:lpstr>TypeError</vt:lpstr>
      <vt:lpstr>ValueError</vt:lpstr>
      <vt:lpstr>ZeroDivisionError</vt:lpstr>
      <vt:lpstr>IndexError</vt:lpstr>
      <vt:lpstr>Debugging logic errors</vt:lpstr>
      <vt:lpstr>Debugging strategy 1: Tracing</vt:lpstr>
      <vt:lpstr>Tracing with a Boolean</vt:lpstr>
      <vt:lpstr>Strategy 2: Manual Walk-Through</vt:lpstr>
      <vt:lpstr>Strategy 3: Pair Debugging</vt:lpstr>
      <vt:lpstr>Long-Term Techniques</vt:lpstr>
      <vt:lpstr>Nesting Review</vt:lpstr>
      <vt:lpstr>Debugging A Nested Loop (Group Work)</vt:lpstr>
      <vt:lpstr>Debugging A Nested Loop (Solution)</vt:lpstr>
      <vt:lpstr>Multiplication Table v1 (Group Work)</vt:lpstr>
      <vt:lpstr>Multiplication Table v1 (Solution)</vt:lpstr>
      <vt:lpstr>Multiplication Table v2</vt:lpstr>
      <vt:lpstr>Multiplication Table v2 (Group Work)</vt:lpstr>
      <vt:lpstr>Multiplication Table v2 (Solution 1)</vt:lpstr>
      <vt:lpstr>Multiplication Table v2 (Solution 2)</vt:lpstr>
      <vt:lpstr>PowerPoint Presentation</vt:lpstr>
      <vt:lpstr>I210 – Introduction to Programming with Python</vt:lpstr>
      <vt:lpstr>Today</vt:lpstr>
      <vt:lpstr>grades.py</vt:lpstr>
      <vt:lpstr>grades.py</vt:lpstr>
      <vt:lpstr>grades.py</vt:lpstr>
      <vt:lpstr>grades.py</vt:lpstr>
      <vt:lpstr>Dictionaries</vt:lpstr>
      <vt:lpstr>Dictionaries</vt:lpstr>
      <vt:lpstr>Dictionaries</vt:lpstr>
      <vt:lpstr>grades.py</vt:lpstr>
      <vt:lpstr>grades.py</vt:lpstr>
      <vt:lpstr>Dictionaries</vt:lpstr>
      <vt:lpstr>Dictionary (Group Work)*</vt:lpstr>
      <vt:lpstr>Dictionary (Algorithm)</vt:lpstr>
      <vt:lpstr>Dictionary (Solution)</vt:lpstr>
      <vt:lpstr>Solution with Bonus</vt:lpstr>
      <vt:lpstr>Dictionaries</vt:lpstr>
      <vt:lpstr>Dictionaries</vt:lpstr>
      <vt:lpstr>.get() vs in</vt:lpstr>
      <vt:lpstr>grades.py</vt:lpstr>
      <vt:lpstr>Selected Dictionary Methods</vt:lpstr>
      <vt:lpstr>.keys()</vt:lpstr>
      <vt:lpstr>Dictionary Scores (Group Work)*</vt:lpstr>
      <vt:lpstr>Dictionary Scores (Algorithm)</vt:lpstr>
      <vt:lpstr>Dictionary Scores (Solution 1)</vt:lpstr>
      <vt:lpstr>Dictionary Scores (Solution 2)</vt:lpstr>
      <vt:lpstr>Dictionary Scores (Solution 3)</vt:lpstr>
      <vt:lpstr>INFO Courses (Group Work)*</vt:lpstr>
      <vt:lpstr>INFO Courses (Algorithm)</vt:lpstr>
      <vt:lpstr>INFO Courses (Solution)</vt:lpstr>
      <vt:lpstr>PowerPoint Presentation</vt:lpstr>
      <vt:lpstr>I210 – Introduction to Programming with Python</vt:lpstr>
      <vt:lpstr>Today</vt:lpstr>
      <vt:lpstr>Lab Practical</vt:lpstr>
      <vt:lpstr>Recommendations</vt:lpstr>
      <vt:lpstr>Topics we've seen since last practical: </vt:lpstr>
      <vt:lpstr>Tuples vs. Lists vs. Dictionaries</vt:lpstr>
      <vt:lpstr>Which is better and easier?</vt:lpstr>
      <vt:lpstr>Today’s Problems!</vt:lpstr>
      <vt:lpstr>Vowel Counter (Group Work)</vt:lpstr>
      <vt:lpstr>Vowel Counter (Solution)</vt:lpstr>
      <vt:lpstr>Data Read v1(Group Work)*</vt:lpstr>
      <vt:lpstr>Data Read v1 (Algorithm)</vt:lpstr>
      <vt:lpstr>Data Read v1 (Solution 1)</vt:lpstr>
      <vt:lpstr>Data Read v1 (Solution 2)</vt:lpstr>
      <vt:lpstr>Data Read v2(Group Work)*</vt:lpstr>
      <vt:lpstr>Data Read v2 (Algorithm)</vt:lpstr>
      <vt:lpstr>Data Read v2 (Solution)</vt:lpstr>
      <vt:lpstr>PowerPoint Presentation</vt:lpstr>
    </vt:vector>
  </TitlesOfParts>
  <Company>Indiana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Lee</dc:creator>
  <cp:lastModifiedBy>Ravi, Sreeti</cp:lastModifiedBy>
  <cp:revision>43</cp:revision>
  <dcterms:created xsi:type="dcterms:W3CDTF">2015-12-29T00:29:41Z</dcterms:created>
  <dcterms:modified xsi:type="dcterms:W3CDTF">2018-10-17T17:42:30Z</dcterms:modified>
</cp:coreProperties>
</file>